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34"/>
  </p:notesMasterIdLst>
  <p:handoutMasterIdLst>
    <p:handoutMasterId r:id="rId35"/>
  </p:handoutMasterIdLst>
  <p:sldIdLst>
    <p:sldId id="314" r:id="rId2"/>
    <p:sldId id="299" r:id="rId3"/>
    <p:sldId id="595" r:id="rId4"/>
    <p:sldId id="316" r:id="rId5"/>
    <p:sldId id="2146848995" r:id="rId6"/>
    <p:sldId id="600" r:id="rId7"/>
    <p:sldId id="535" r:id="rId8"/>
    <p:sldId id="2146848997" r:id="rId9"/>
    <p:sldId id="601" r:id="rId10"/>
    <p:sldId id="607" r:id="rId11"/>
    <p:sldId id="2146848998" r:id="rId12"/>
    <p:sldId id="602" r:id="rId13"/>
    <p:sldId id="604" r:id="rId14"/>
    <p:sldId id="605" r:id="rId15"/>
    <p:sldId id="556" r:id="rId16"/>
    <p:sldId id="511" r:id="rId17"/>
    <p:sldId id="573" r:id="rId18"/>
    <p:sldId id="606" r:id="rId19"/>
    <p:sldId id="608" r:id="rId20"/>
    <p:sldId id="629" r:id="rId21"/>
    <p:sldId id="588" r:id="rId22"/>
    <p:sldId id="610" r:id="rId23"/>
    <p:sldId id="633" r:id="rId24"/>
    <p:sldId id="2146848996" r:id="rId25"/>
    <p:sldId id="611" r:id="rId26"/>
    <p:sldId id="626" r:id="rId27"/>
    <p:sldId id="612" r:id="rId28"/>
    <p:sldId id="630" r:id="rId29"/>
    <p:sldId id="632" r:id="rId30"/>
    <p:sldId id="634" r:id="rId31"/>
    <p:sldId id="617" r:id="rId32"/>
    <p:sldId id="625" r:id="rId33"/>
  </p:sldIdLst>
  <p:sldSz cx="12192000" cy="6858000"/>
  <p:notesSz cx="6735763" cy="9866313"/>
  <p:custDataLst>
    <p:tags r:id="rId36"/>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3280BF43-870C-4885-8638-17B44BBE0BCD}">
          <p14:sldIdLst>
            <p14:sldId id="314"/>
            <p14:sldId id="299"/>
            <p14:sldId id="595"/>
          </p14:sldIdLst>
        </p14:section>
        <p14:section name="はじめに" id="{13BA1058-91E0-49E3-B361-52980461CD48}">
          <p14:sldIdLst>
            <p14:sldId id="316"/>
          </p14:sldIdLst>
        </p14:section>
        <p14:section name="実績報告" id="{C6BCD553-EC2A-4B75-82BF-B94F9B6930EB}">
          <p14:sldIdLst>
            <p14:sldId id="2146848995"/>
          </p14:sldIdLst>
        </p14:section>
        <p14:section name="実績報告の作成方法" id="{F80F03F0-19AC-49A1-9627-51DAE5162A47}">
          <p14:sldIdLst>
            <p14:sldId id="600"/>
            <p14:sldId id="535"/>
            <p14:sldId id="2146848997"/>
            <p14:sldId id="601"/>
            <p14:sldId id="607"/>
            <p14:sldId id="2146848998"/>
            <p14:sldId id="602"/>
            <p14:sldId id="604"/>
            <p14:sldId id="605"/>
            <p14:sldId id="556"/>
            <p14:sldId id="511"/>
            <p14:sldId id="573"/>
            <p14:sldId id="606"/>
            <p14:sldId id="608"/>
            <p14:sldId id="629"/>
            <p14:sldId id="588"/>
            <p14:sldId id="610"/>
            <p14:sldId id="633"/>
          </p14:sldIdLst>
        </p14:section>
        <p14:section name="精算払請求" id="{89BC7B18-CB61-4DC0-8755-A81302152113}">
          <p14:sldIdLst>
            <p14:sldId id="2146848996"/>
          </p14:sldIdLst>
        </p14:section>
        <p14:section name="精算払請求書の作成方法" id="{E06F3528-2DE6-4755-99B8-781AC4FB00BC}">
          <p14:sldIdLst>
            <p14:sldId id="611"/>
            <p14:sldId id="626"/>
            <p14:sldId id="612"/>
            <p14:sldId id="630"/>
            <p14:sldId id="632"/>
            <p14:sldId id="634"/>
            <p14:sldId id="617"/>
            <p14:sldId id="62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4" pos="9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80E7"/>
    <a:srgbClr val="CFE2FF"/>
    <a:srgbClr val="0070C0"/>
    <a:srgbClr val="000000"/>
    <a:srgbClr val="0033CC"/>
    <a:srgbClr val="0563C1"/>
    <a:srgbClr val="CCECFF"/>
    <a:srgbClr val="C1D6F3"/>
    <a:srgbClr val="FFCC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1712AB-B38E-4405-9F49-492F383583A6}" v="582" dt="2024-07-12T02:17:36.975"/>
    <p1510:client id="{9A8E5DE3-C73D-4A21-BF1B-2A16AEDB5B43}" v="4" dt="2024-07-16T09:41:07.54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5758" autoAdjust="0"/>
  </p:normalViewPr>
  <p:slideViewPr>
    <p:cSldViewPr snapToGrid="0">
      <p:cViewPr varScale="1">
        <p:scale>
          <a:sx n="81" d="100"/>
          <a:sy n="81" d="100"/>
        </p:scale>
        <p:origin x="1008" y="62"/>
      </p:cViewPr>
      <p:guideLst>
        <p:guide orient="horz" pos="2160"/>
        <p:guide pos="3840"/>
        <p:guide pos="98"/>
      </p:guideLst>
    </p:cSldViewPr>
  </p:slideViewPr>
  <p:outlineViewPr>
    <p:cViewPr>
      <p:scale>
        <a:sx n="33" d="100"/>
        <a:sy n="33" d="100"/>
      </p:scale>
      <p:origin x="0" y="0"/>
    </p:cViewPr>
  </p:outlineViewPr>
  <p:notesTextViewPr>
    <p:cViewPr>
      <p:scale>
        <a:sx n="50" d="100"/>
        <a:sy n="5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18831" cy="495029"/>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5" y="2"/>
            <a:ext cx="2918831" cy="495029"/>
          </a:xfrm>
          <a:prstGeom prst="rect">
            <a:avLst/>
          </a:prstGeom>
        </p:spPr>
        <p:txBody>
          <a:bodyPr vert="horz" lIns="90638" tIns="45318" rIns="90638" bIns="45318" rtlCol="0"/>
          <a:lstStyle>
            <a:lvl1pPr algn="r">
              <a:defRPr sz="1200"/>
            </a:lvl1pPr>
          </a:lstStyle>
          <a:p>
            <a:fld id="{4199A545-0086-45A0-8BA7-B12A40C8FA1E}" type="datetimeFigureOut">
              <a:rPr kumimoji="1" lang="ja-JP" altLang="en-US" smtClean="0"/>
              <a:t>2024/7/19</a:t>
            </a:fld>
            <a:endParaRPr kumimoji="1" lang="ja-JP" altLang="en-US"/>
          </a:p>
        </p:txBody>
      </p:sp>
      <p:sp>
        <p:nvSpPr>
          <p:cNvPr id="4" name="フッター プレースホルダー 3"/>
          <p:cNvSpPr>
            <a:spLocks noGrp="1"/>
          </p:cNvSpPr>
          <p:nvPr>
            <p:ph type="ftr" sz="quarter" idx="2"/>
          </p:nvPr>
        </p:nvSpPr>
        <p:spPr>
          <a:xfrm>
            <a:off x="1" y="9371286"/>
            <a:ext cx="2918831" cy="495028"/>
          </a:xfrm>
          <a:prstGeom prst="rect">
            <a:avLst/>
          </a:prstGeom>
        </p:spPr>
        <p:txBody>
          <a:bodyPr vert="horz" lIns="90638" tIns="45318" rIns="90638" bIns="453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5" y="9371286"/>
            <a:ext cx="2918831" cy="495028"/>
          </a:xfrm>
          <a:prstGeom prst="rect">
            <a:avLst/>
          </a:prstGeom>
        </p:spPr>
        <p:txBody>
          <a:bodyPr vert="horz" lIns="90638" tIns="45318" rIns="90638" bIns="45318" rtlCol="0" anchor="b"/>
          <a:lstStyle>
            <a:lvl1pPr algn="r">
              <a:defRPr sz="1200"/>
            </a:lvl1pPr>
          </a:lstStyle>
          <a:p>
            <a:fld id="{946F8FC5-BC43-41EE-A463-DA152AE473EC}" type="slidenum">
              <a:rPr kumimoji="1" lang="ja-JP" altLang="en-US" smtClean="0"/>
              <a:t>‹#›</a:t>
            </a:fld>
            <a:endParaRPr kumimoji="1" lang="ja-JP" altLang="en-US"/>
          </a:p>
        </p:txBody>
      </p:sp>
    </p:spTree>
    <p:extLst>
      <p:ext uri="{BB962C8B-B14F-4D97-AF65-F5344CB8AC3E}">
        <p14:creationId xmlns:p14="http://schemas.microsoft.com/office/powerpoint/2010/main" val="19430446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18831" cy="495029"/>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5" y="2"/>
            <a:ext cx="2918831" cy="495029"/>
          </a:xfrm>
          <a:prstGeom prst="rect">
            <a:avLst/>
          </a:prstGeom>
        </p:spPr>
        <p:txBody>
          <a:bodyPr vert="horz" lIns="90638" tIns="45318" rIns="90638" bIns="45318" rtlCol="0"/>
          <a:lstStyle>
            <a:lvl1pPr algn="r">
              <a:defRPr sz="1200"/>
            </a:lvl1pPr>
          </a:lstStyle>
          <a:p>
            <a:fld id="{29956B4E-332E-4E29-8434-F43272B7374F}" type="datetimeFigureOut">
              <a:rPr kumimoji="1" lang="ja-JP" altLang="en-US" smtClean="0"/>
              <a:t>2024/7/19</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0638" tIns="45318" rIns="90638" bIns="45318"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0"/>
          </a:xfrm>
          <a:prstGeom prst="rect">
            <a:avLst/>
          </a:prstGeom>
        </p:spPr>
        <p:txBody>
          <a:bodyPr vert="horz" lIns="90638" tIns="45318" rIns="90638" bIns="453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0638" tIns="45318" rIns="90638" bIns="453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5" y="9371286"/>
            <a:ext cx="2918831" cy="495028"/>
          </a:xfrm>
          <a:prstGeom prst="rect">
            <a:avLst/>
          </a:prstGeom>
        </p:spPr>
        <p:txBody>
          <a:bodyPr vert="horz" lIns="90638" tIns="45318" rIns="90638" bIns="45318" rtlCol="0" anchor="b"/>
          <a:lstStyle>
            <a:lvl1pPr algn="r">
              <a:defRPr sz="1200"/>
            </a:lvl1pPr>
          </a:lstStyle>
          <a:p>
            <a:fld id="{DC0F848D-D126-4885-8B11-9F0ABE8E3E4E}" type="slidenum">
              <a:rPr kumimoji="1" lang="ja-JP" altLang="en-US" smtClean="0"/>
              <a:t>‹#›</a:t>
            </a:fld>
            <a:endParaRPr kumimoji="1" lang="ja-JP" altLang="en-US"/>
          </a:p>
        </p:txBody>
      </p:sp>
    </p:spTree>
    <p:extLst>
      <p:ext uri="{BB962C8B-B14F-4D97-AF65-F5344CB8AC3E}">
        <p14:creationId xmlns:p14="http://schemas.microsoft.com/office/powerpoint/2010/main" val="17455122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2622928-4E76-4A0F-BF3F-FC1B0E312799}" type="slidenum">
              <a:rPr kumimoji="1" lang="ja-JP" altLang="en-US" smtClean="0"/>
              <a:t>1</a:t>
            </a:fld>
            <a:endParaRPr kumimoji="1" lang="ja-JP" altLang="en-US"/>
          </a:p>
        </p:txBody>
      </p:sp>
    </p:spTree>
    <p:extLst>
      <p:ext uri="{BB962C8B-B14F-4D97-AF65-F5344CB8AC3E}">
        <p14:creationId xmlns:p14="http://schemas.microsoft.com/office/powerpoint/2010/main" val="273951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13</a:t>
            </a:fld>
            <a:endParaRPr kumimoji="1" lang="ja-JP" altLang="en-US"/>
          </a:p>
        </p:txBody>
      </p:sp>
    </p:spTree>
    <p:extLst>
      <p:ext uri="{BB962C8B-B14F-4D97-AF65-F5344CB8AC3E}">
        <p14:creationId xmlns:p14="http://schemas.microsoft.com/office/powerpoint/2010/main" val="979698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14</a:t>
            </a:fld>
            <a:endParaRPr kumimoji="1" lang="ja-JP" altLang="en-US"/>
          </a:p>
        </p:txBody>
      </p:sp>
    </p:spTree>
    <p:extLst>
      <p:ext uri="{BB962C8B-B14F-4D97-AF65-F5344CB8AC3E}">
        <p14:creationId xmlns:p14="http://schemas.microsoft.com/office/powerpoint/2010/main" val="1842860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15</a:t>
            </a:fld>
            <a:endParaRPr kumimoji="1" lang="ja-JP" altLang="en-US"/>
          </a:p>
        </p:txBody>
      </p:sp>
    </p:spTree>
    <p:extLst>
      <p:ext uri="{BB962C8B-B14F-4D97-AF65-F5344CB8AC3E}">
        <p14:creationId xmlns:p14="http://schemas.microsoft.com/office/powerpoint/2010/main" val="3266455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16</a:t>
            </a:fld>
            <a:endParaRPr kumimoji="1" lang="ja-JP" altLang="en-US"/>
          </a:p>
        </p:txBody>
      </p:sp>
    </p:spTree>
    <p:extLst>
      <p:ext uri="{BB962C8B-B14F-4D97-AF65-F5344CB8AC3E}">
        <p14:creationId xmlns:p14="http://schemas.microsoft.com/office/powerpoint/2010/main" val="3498280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17</a:t>
            </a:fld>
            <a:endParaRPr kumimoji="1" lang="ja-JP" altLang="en-US"/>
          </a:p>
        </p:txBody>
      </p:sp>
    </p:spTree>
    <p:extLst>
      <p:ext uri="{BB962C8B-B14F-4D97-AF65-F5344CB8AC3E}">
        <p14:creationId xmlns:p14="http://schemas.microsoft.com/office/powerpoint/2010/main" val="2855891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25</a:t>
            </a:fld>
            <a:endParaRPr kumimoji="1" lang="ja-JP" altLang="en-US"/>
          </a:p>
        </p:txBody>
      </p:sp>
    </p:spTree>
    <p:extLst>
      <p:ext uri="{BB962C8B-B14F-4D97-AF65-F5344CB8AC3E}">
        <p14:creationId xmlns:p14="http://schemas.microsoft.com/office/powerpoint/2010/main" val="1296629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26</a:t>
            </a:fld>
            <a:endParaRPr kumimoji="1" lang="ja-JP" altLang="en-US"/>
          </a:p>
        </p:txBody>
      </p:sp>
    </p:spTree>
    <p:extLst>
      <p:ext uri="{BB962C8B-B14F-4D97-AF65-F5344CB8AC3E}">
        <p14:creationId xmlns:p14="http://schemas.microsoft.com/office/powerpoint/2010/main" val="2023671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27</a:t>
            </a:fld>
            <a:endParaRPr kumimoji="1" lang="ja-JP" altLang="en-US"/>
          </a:p>
        </p:txBody>
      </p:sp>
    </p:spTree>
    <p:extLst>
      <p:ext uri="{BB962C8B-B14F-4D97-AF65-F5344CB8AC3E}">
        <p14:creationId xmlns:p14="http://schemas.microsoft.com/office/powerpoint/2010/main" val="2752538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28</a:t>
            </a:fld>
            <a:endParaRPr kumimoji="1" lang="ja-JP" altLang="en-US"/>
          </a:p>
        </p:txBody>
      </p:sp>
    </p:spTree>
    <p:extLst>
      <p:ext uri="{BB962C8B-B14F-4D97-AF65-F5344CB8AC3E}">
        <p14:creationId xmlns:p14="http://schemas.microsoft.com/office/powerpoint/2010/main" val="14773195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29</a:t>
            </a:fld>
            <a:endParaRPr kumimoji="1" lang="ja-JP" altLang="en-US"/>
          </a:p>
        </p:txBody>
      </p:sp>
    </p:spTree>
    <p:extLst>
      <p:ext uri="{BB962C8B-B14F-4D97-AF65-F5344CB8AC3E}">
        <p14:creationId xmlns:p14="http://schemas.microsoft.com/office/powerpoint/2010/main" val="2369460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a:t>
            </a:fld>
            <a:endParaRPr kumimoji="1" lang="ja-JP" altLang="en-US"/>
          </a:p>
        </p:txBody>
      </p:sp>
    </p:spTree>
    <p:extLst>
      <p:ext uri="{BB962C8B-B14F-4D97-AF65-F5344CB8AC3E}">
        <p14:creationId xmlns:p14="http://schemas.microsoft.com/office/powerpoint/2010/main" val="2668693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30</a:t>
            </a:fld>
            <a:endParaRPr kumimoji="1" lang="ja-JP" altLang="en-US"/>
          </a:p>
        </p:txBody>
      </p:sp>
    </p:spTree>
    <p:extLst>
      <p:ext uri="{BB962C8B-B14F-4D97-AF65-F5344CB8AC3E}">
        <p14:creationId xmlns:p14="http://schemas.microsoft.com/office/powerpoint/2010/main" val="2097437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6</a:t>
            </a:fld>
            <a:endParaRPr kumimoji="1" lang="ja-JP" altLang="en-US"/>
          </a:p>
        </p:txBody>
      </p:sp>
    </p:spTree>
    <p:extLst>
      <p:ext uri="{BB962C8B-B14F-4D97-AF65-F5344CB8AC3E}">
        <p14:creationId xmlns:p14="http://schemas.microsoft.com/office/powerpoint/2010/main" val="3346154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7</a:t>
            </a:fld>
            <a:endParaRPr kumimoji="1" lang="ja-JP" altLang="en-US"/>
          </a:p>
        </p:txBody>
      </p:sp>
    </p:spTree>
    <p:extLst>
      <p:ext uri="{BB962C8B-B14F-4D97-AF65-F5344CB8AC3E}">
        <p14:creationId xmlns:p14="http://schemas.microsoft.com/office/powerpoint/2010/main" val="1720912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8</a:t>
            </a:fld>
            <a:endParaRPr kumimoji="1" lang="ja-JP" altLang="en-US"/>
          </a:p>
        </p:txBody>
      </p:sp>
    </p:spTree>
    <p:extLst>
      <p:ext uri="{BB962C8B-B14F-4D97-AF65-F5344CB8AC3E}">
        <p14:creationId xmlns:p14="http://schemas.microsoft.com/office/powerpoint/2010/main" val="1917538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9</a:t>
            </a:fld>
            <a:endParaRPr kumimoji="1" lang="ja-JP" altLang="en-US"/>
          </a:p>
        </p:txBody>
      </p:sp>
    </p:spTree>
    <p:extLst>
      <p:ext uri="{BB962C8B-B14F-4D97-AF65-F5344CB8AC3E}">
        <p14:creationId xmlns:p14="http://schemas.microsoft.com/office/powerpoint/2010/main" val="3410682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10</a:t>
            </a:fld>
            <a:endParaRPr kumimoji="1" lang="ja-JP" altLang="en-US"/>
          </a:p>
        </p:txBody>
      </p:sp>
    </p:spTree>
    <p:extLst>
      <p:ext uri="{BB962C8B-B14F-4D97-AF65-F5344CB8AC3E}">
        <p14:creationId xmlns:p14="http://schemas.microsoft.com/office/powerpoint/2010/main" val="1995808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11</a:t>
            </a:fld>
            <a:endParaRPr kumimoji="1" lang="ja-JP" altLang="en-US"/>
          </a:p>
        </p:txBody>
      </p:sp>
    </p:spTree>
    <p:extLst>
      <p:ext uri="{BB962C8B-B14F-4D97-AF65-F5344CB8AC3E}">
        <p14:creationId xmlns:p14="http://schemas.microsoft.com/office/powerpoint/2010/main" val="24823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12</a:t>
            </a:fld>
            <a:endParaRPr kumimoji="1" lang="ja-JP" altLang="en-US"/>
          </a:p>
        </p:txBody>
      </p:sp>
    </p:spTree>
    <p:extLst>
      <p:ext uri="{BB962C8B-B14F-4D97-AF65-F5344CB8AC3E}">
        <p14:creationId xmlns:p14="http://schemas.microsoft.com/office/powerpoint/2010/main" val="3080951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54716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518868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48F1241B-591B-C6AC-4EEE-FBD6B43272DA}"/>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24747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2374276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558740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26382088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6" name="テキスト ボックス 5">
            <a:extLst>
              <a:ext uri="{FF2B5EF4-FFF2-40B4-BE49-F238E27FC236}">
                <a16:creationId xmlns:a16="http://schemas.microsoft.com/office/drawing/2014/main" id="{C1E0E322-A51E-4099-AA0D-E8CF449D887F}"/>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01124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2783603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444245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49"/>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3918041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181101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80463"/>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3255935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6" name="サブタイトル 2">
            <a:extLst>
              <a:ext uri="{FF2B5EF4-FFF2-40B4-BE49-F238E27FC236}">
                <a16:creationId xmlns:a16="http://schemas.microsoft.com/office/drawing/2014/main" id="{7099B852-D664-453D-AD85-370CCCE11E6C}"/>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3609970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FAEF4DF9-F9F1-BF61-2A9B-295E23F3032C}"/>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4231478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2" name="サブタイトル 2">
            <a:extLst>
              <a:ext uri="{FF2B5EF4-FFF2-40B4-BE49-F238E27FC236}">
                <a16:creationId xmlns:a16="http://schemas.microsoft.com/office/drawing/2014/main" id="{E89D98C2-8C97-3348-7365-7E4C1A71CB2C}"/>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実績報告</a:t>
            </a:r>
          </a:p>
        </p:txBody>
      </p:sp>
    </p:spTree>
    <p:extLst>
      <p:ext uri="{BB962C8B-B14F-4D97-AF65-F5344CB8AC3E}">
        <p14:creationId xmlns:p14="http://schemas.microsoft.com/office/powerpoint/2010/main" val="3609970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 38">
            <a:extLst>
              <a:ext uri="{FF2B5EF4-FFF2-40B4-BE49-F238E27FC236}">
                <a16:creationId xmlns:a16="http://schemas.microsoft.com/office/drawing/2014/main" id="{F0998E2A-A11F-4FCA-972A-1609E8A58B7C}"/>
              </a:ext>
            </a:extLst>
          </p:cNvPr>
          <p:cNvSpPr txBox="1">
            <a:spLocks/>
          </p:cNvSpPr>
          <p:nvPr userDrawn="1"/>
        </p:nvSpPr>
        <p:spPr>
          <a:xfrm>
            <a:off x="156242" y="734211"/>
            <a:ext cx="5742782" cy="433553"/>
          </a:xfrm>
          <a:prstGeom prst="rect">
            <a:avLst/>
          </a:prstGeom>
          <a:solidFill>
            <a:schemeClr val="accent1">
              <a:lumMod val="20000"/>
              <a:lumOff val="80000"/>
            </a:schemeClr>
          </a:solidFill>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p:txBody>
      </p:sp>
      <p:sp>
        <p:nvSpPr>
          <p:cNvPr id="2" name="サブタイトル 2">
            <a:extLst>
              <a:ext uri="{FF2B5EF4-FFF2-40B4-BE49-F238E27FC236}">
                <a16:creationId xmlns:a16="http://schemas.microsoft.com/office/drawing/2014/main" id="{2B69F2BB-2F92-C5D0-E645-289F5A28E9CA}"/>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実績報告</a:t>
            </a:r>
          </a:p>
        </p:txBody>
      </p:sp>
    </p:spTree>
    <p:extLst>
      <p:ext uri="{BB962C8B-B14F-4D97-AF65-F5344CB8AC3E}">
        <p14:creationId xmlns:p14="http://schemas.microsoft.com/office/powerpoint/2010/main" val="2860520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 38">
            <a:extLst>
              <a:ext uri="{FF2B5EF4-FFF2-40B4-BE49-F238E27FC236}">
                <a16:creationId xmlns:a16="http://schemas.microsoft.com/office/drawing/2014/main" id="{F0998E2A-A11F-4FCA-972A-1609E8A58B7C}"/>
              </a:ext>
            </a:extLst>
          </p:cNvPr>
          <p:cNvSpPr txBox="1">
            <a:spLocks/>
          </p:cNvSpPr>
          <p:nvPr userDrawn="1"/>
        </p:nvSpPr>
        <p:spPr>
          <a:xfrm>
            <a:off x="156242" y="734211"/>
            <a:ext cx="5742782" cy="725941"/>
          </a:xfrm>
          <a:prstGeom prst="rect">
            <a:avLst/>
          </a:prstGeom>
          <a:solidFill>
            <a:schemeClr val="accent1">
              <a:lumMod val="20000"/>
              <a:lumOff val="80000"/>
            </a:schemeClr>
          </a:solidFill>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p:txBody>
      </p:sp>
      <p:sp>
        <p:nvSpPr>
          <p:cNvPr id="2" name="サブタイトル 2">
            <a:extLst>
              <a:ext uri="{FF2B5EF4-FFF2-40B4-BE49-F238E27FC236}">
                <a16:creationId xmlns:a16="http://schemas.microsoft.com/office/drawing/2014/main" id="{10BB9D02-6675-CD95-22C8-ADA40928C705}"/>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3390069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70A09057-539A-AA9D-9A6E-3FFCDA8D6E22}"/>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4231478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518868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4AE414AD-5F0C-B652-7E8E-432EC50F59AA}"/>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24747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43269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3C957EAD-D4E4-0972-3CAD-93720A1000D8}"/>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dirty="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1683983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vmlDrawing" Target="../drawings/vmlDrawing1.v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F5E27924-4AAE-4F0F-9110-A7F97C9145BA}"/>
              </a:ext>
            </a:extLst>
          </p:cNvPr>
          <p:cNvGraphicFramePr>
            <a:graphicFrameLocks noChangeAspect="1"/>
          </p:cNvGraphicFramePr>
          <p:nvPr userDrawn="1">
            <p:custDataLst>
              <p:tags r:id="rId22"/>
            </p:custDataLst>
            <p:extLst>
              <p:ext uri="{D42A27DB-BD31-4B8C-83A1-F6EECF244321}">
                <p14:modId xmlns:p14="http://schemas.microsoft.com/office/powerpoint/2010/main" val="6290863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スライド" r:id="rId23" imgW="499" imgH="499" progId="TCLayout.ActiveDocument.1">
                  <p:embed/>
                </p:oleObj>
              </mc:Choice>
              <mc:Fallback>
                <p:oleObj name="think-cell スライド" r:id="rId23" imgW="499" imgH="499" progId="TCLayout.ActiveDocument.1">
                  <p:embed/>
                  <p:pic>
                    <p:nvPicPr>
                      <p:cNvPr id="7" name="オブジェクト 6" hidden="1">
                        <a:extLst>
                          <a:ext uri="{FF2B5EF4-FFF2-40B4-BE49-F238E27FC236}">
                            <a16:creationId xmlns:a16="http://schemas.microsoft.com/office/drawing/2014/main" id="{F5E27924-4AAE-4F0F-9110-A7F97C9145BA}"/>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103405487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3" r:id="rId4"/>
    <p:sldLayoutId id="2147483666" r:id="rId5"/>
    <p:sldLayoutId id="2147483667" r:id="rId6"/>
    <p:sldLayoutId id="2147483665" r:id="rId7"/>
    <p:sldLayoutId id="2147483664" r:id="rId8"/>
    <p:sldLayoutId id="2147483650" r:id="rId9"/>
    <p:sldLayoutId id="2147483661" r:id="rId10"/>
    <p:sldLayoutId id="2147483651" r:id="rId11"/>
    <p:sldLayoutId id="2147483652" r:id="rId12"/>
    <p:sldLayoutId id="2147483653" r:id="rId13"/>
    <p:sldLayoutId id="2147483654" r:id="rId14"/>
    <p:sldLayoutId id="2147483655" r:id="rId15"/>
    <p:sldLayoutId id="2147483656" r:id="rId16"/>
    <p:sldLayoutId id="2147483657" r:id="rId17"/>
    <p:sldLayoutId id="2147483658" r:id="rId18"/>
    <p:sldLayoutId id="2147483659" r:id="rId1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5.xml"/><Relationship Id="rId7" Type="http://schemas.openxmlformats.org/officeDocument/2006/relationships/image" Target="../media/image17.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2.emf"/><Relationship Id="rId11" Type="http://schemas.openxmlformats.org/officeDocument/2006/relationships/image" Target="../media/image20.png"/><Relationship Id="rId5" Type="http://schemas.openxmlformats.org/officeDocument/2006/relationships/oleObject" Target="../embeddings/oleObject5.bin"/><Relationship Id="rId10" Type="http://schemas.openxmlformats.org/officeDocument/2006/relationships/image" Target="../media/image4.png"/><Relationship Id="rId4" Type="http://schemas.openxmlformats.org/officeDocument/2006/relationships/notesSlide" Target="../notesSlides/notesSlide10.xml"/><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2.png"/><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5.xml"/><Relationship Id="rId7" Type="http://schemas.openxmlformats.org/officeDocument/2006/relationships/image" Target="../media/image2.emf"/><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2.emf"/><Relationship Id="rId5" Type="http://schemas.openxmlformats.org/officeDocument/2006/relationships/oleObject" Target="../embeddings/oleObject7.bin"/><Relationship Id="rId10" Type="http://schemas.openxmlformats.org/officeDocument/2006/relationships/image" Target="../media/image20.png"/><Relationship Id="rId4" Type="http://schemas.openxmlformats.org/officeDocument/2006/relationships/notesSlide" Target="../notesSlides/notesSlide17.xml"/><Relationship Id="rId9" Type="http://schemas.openxmlformats.org/officeDocument/2006/relationships/image" Target="../media/image45.png"/></Relationships>
</file>

<file path=ppt/slides/_rels/slide2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2.emf"/><Relationship Id="rId11" Type="http://schemas.openxmlformats.org/officeDocument/2006/relationships/image" Target="../media/image49.png"/><Relationship Id="rId5" Type="http://schemas.openxmlformats.org/officeDocument/2006/relationships/oleObject" Target="../embeddings/oleObject8.bin"/><Relationship Id="rId10" Type="http://schemas.openxmlformats.org/officeDocument/2006/relationships/image" Target="../media/image48.png"/><Relationship Id="rId4" Type="http://schemas.openxmlformats.org/officeDocument/2006/relationships/notesSlide" Target="../notesSlides/notesSlide18.xml"/><Relationship Id="rId9"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2.emf"/><Relationship Id="rId5" Type="http://schemas.openxmlformats.org/officeDocument/2006/relationships/oleObject" Target="../embeddings/oleObject9.bin"/><Relationship Id="rId4"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s23.jizokukahojokin.info/index.php" TargetMode="External"/><Relationship Id="rId2" Type="http://schemas.openxmlformats.org/officeDocument/2006/relationships/hyperlink" Target="https://www.shokokai.or.jp/jizokuka_r1h/"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5.xml"/><Relationship Id="rId7" Type="http://schemas.openxmlformats.org/officeDocument/2006/relationships/image" Target="../media/image6.pn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2.emf"/><Relationship Id="rId5" Type="http://schemas.openxmlformats.org/officeDocument/2006/relationships/oleObject" Target="../embeddings/oleObject3.bin"/><Relationship Id="rId4" Type="http://schemas.openxmlformats.org/officeDocument/2006/relationships/notesSlide" Target="../notesSlides/notesSlide3.xm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5.xml"/><Relationship Id="rId7" Type="http://schemas.openxmlformats.org/officeDocument/2006/relationships/image" Target="../media/image2.emf"/><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773723" y="468086"/>
            <a:ext cx="10700239" cy="2046511"/>
          </a:xfrm>
          <a:prstGeom prst="roundRect">
            <a:avLst>
              <a:gd name="adj" fmla="val 12500"/>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bg1"/>
                </a:solidFill>
                <a:latin typeface="Meiryo UI" panose="020B0604030504040204" pitchFamily="50" charset="-128"/>
                <a:ea typeface="Meiryo UI" panose="020B0604030504040204" pitchFamily="50" charset="-128"/>
              </a:rPr>
              <a:t>小規模事業者持続化補助金</a:t>
            </a:r>
            <a:r>
              <a:rPr lang="en-US" altLang="ja-JP" sz="3200" dirty="0">
                <a:solidFill>
                  <a:schemeClr val="bg1"/>
                </a:solidFill>
                <a:latin typeface="Meiryo UI" panose="020B0604030504040204" pitchFamily="50" charset="-128"/>
                <a:ea typeface="Meiryo UI" panose="020B0604030504040204" pitchFamily="50" charset="-128"/>
              </a:rPr>
              <a:t>&lt;</a:t>
            </a:r>
            <a:r>
              <a:rPr lang="ja-JP" altLang="en-US" sz="3200" dirty="0">
                <a:solidFill>
                  <a:schemeClr val="bg1"/>
                </a:solidFill>
                <a:latin typeface="Meiryo UI" panose="020B0604030504040204" pitchFamily="50" charset="-128"/>
                <a:ea typeface="Meiryo UI" panose="020B0604030504040204" pitchFamily="50" charset="-128"/>
              </a:rPr>
              <a:t>一般型</a:t>
            </a:r>
            <a:r>
              <a:rPr lang="en-US" altLang="ja-JP" sz="3200" dirty="0">
                <a:solidFill>
                  <a:schemeClr val="bg1"/>
                </a:solidFill>
                <a:latin typeface="Meiryo UI" panose="020B0604030504040204" pitchFamily="50" charset="-128"/>
                <a:ea typeface="Meiryo UI" panose="020B0604030504040204" pitchFamily="50" charset="-128"/>
              </a:rPr>
              <a:t>&gt;</a:t>
            </a:r>
          </a:p>
          <a:p>
            <a:pPr algn="ctr"/>
            <a:r>
              <a:rPr lang="ja-JP" altLang="en-US" sz="3200" dirty="0">
                <a:solidFill>
                  <a:schemeClr val="bg1"/>
                </a:solidFill>
                <a:latin typeface="Meiryo UI" panose="020B0604030504040204" pitchFamily="50" charset="-128"/>
                <a:ea typeface="Meiryo UI" panose="020B0604030504040204" pitchFamily="50" charset="-128"/>
              </a:rPr>
              <a:t>申請システム操作手引き</a:t>
            </a:r>
          </a:p>
        </p:txBody>
      </p:sp>
      <p:sp>
        <p:nvSpPr>
          <p:cNvPr id="5" name="テキスト ボックス 4"/>
          <p:cNvSpPr txBox="1"/>
          <p:nvPr/>
        </p:nvSpPr>
        <p:spPr>
          <a:xfrm>
            <a:off x="4583837" y="5706206"/>
            <a:ext cx="3024325" cy="461665"/>
          </a:xfrm>
          <a:prstGeom prst="rect">
            <a:avLst/>
          </a:prstGeom>
          <a:noFill/>
        </p:spPr>
        <p:txBody>
          <a:bodyPr wrap="square" rtlCol="0">
            <a:spAutoFit/>
          </a:bodyPr>
          <a:lstStyle/>
          <a:p>
            <a:pPr algn="ctr"/>
            <a:r>
              <a:rPr kumimoji="1" lang="en-US" altLang="ja-JP" sz="2400" b="1">
                <a:latin typeface="Meiryo UI" panose="020B0604030504040204" pitchFamily="50" charset="-128"/>
                <a:ea typeface="Meiryo UI" panose="020B0604030504040204" pitchFamily="50" charset="-128"/>
              </a:rPr>
              <a:t>2024</a:t>
            </a:r>
            <a:r>
              <a:rPr lang="en-US" altLang="ja-JP" sz="2400" b="1">
                <a:latin typeface="Meiryo UI" panose="020B0604030504040204" pitchFamily="50" charset="-128"/>
                <a:ea typeface="Meiryo UI" panose="020B0604030504040204" pitchFamily="50" charset="-128"/>
              </a:rPr>
              <a:t>/7/12</a:t>
            </a:r>
          </a:p>
        </p:txBody>
      </p:sp>
      <p:sp>
        <p:nvSpPr>
          <p:cNvPr id="7" name="角丸四角形 3">
            <a:extLst>
              <a:ext uri="{FF2B5EF4-FFF2-40B4-BE49-F238E27FC236}">
                <a16:creationId xmlns:a16="http://schemas.microsoft.com/office/drawing/2014/main" id="{00377304-6F35-4BFC-9E37-5A4950BC8C35}"/>
              </a:ext>
            </a:extLst>
          </p:cNvPr>
          <p:cNvSpPr/>
          <p:nvPr/>
        </p:nvSpPr>
        <p:spPr>
          <a:xfrm>
            <a:off x="3945465" y="3429000"/>
            <a:ext cx="4301068" cy="830793"/>
          </a:xfrm>
          <a:prstGeom prst="roundRect">
            <a:avLst>
              <a:gd name="adj" fmla="val 125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a:solidFill>
                  <a:schemeClr val="tx1"/>
                </a:solidFill>
                <a:latin typeface="Meiryo UI" panose="020B0604030504040204" pitchFamily="50" charset="-128"/>
                <a:ea typeface="Meiryo UI" panose="020B0604030504040204" pitchFamily="50" charset="-128"/>
              </a:rPr>
              <a:t>実績報告・精算払請求</a:t>
            </a:r>
            <a:endParaRPr lang="en-US" altLang="ja-JP" sz="28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23935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グループ化 52">
            <a:extLst>
              <a:ext uri="{FF2B5EF4-FFF2-40B4-BE49-F238E27FC236}">
                <a16:creationId xmlns:a16="http://schemas.microsoft.com/office/drawing/2014/main" id="{B4539A84-3CCB-75D4-C073-B8B40BE24D0C}"/>
              </a:ext>
            </a:extLst>
          </p:cNvPr>
          <p:cNvGrpSpPr/>
          <p:nvPr/>
        </p:nvGrpSpPr>
        <p:grpSpPr>
          <a:xfrm>
            <a:off x="347839" y="1303218"/>
            <a:ext cx="5342781" cy="4901627"/>
            <a:chOff x="895529" y="1332464"/>
            <a:chExt cx="4119930" cy="3779746"/>
          </a:xfrm>
        </p:grpSpPr>
        <p:pic>
          <p:nvPicPr>
            <p:cNvPr id="49" name="図 48">
              <a:extLst>
                <a:ext uri="{FF2B5EF4-FFF2-40B4-BE49-F238E27FC236}">
                  <a16:creationId xmlns:a16="http://schemas.microsoft.com/office/drawing/2014/main" id="{9EAC943E-854C-8951-B475-9BF26FAF704B}"/>
                </a:ext>
              </a:extLst>
            </p:cNvPr>
            <p:cNvPicPr>
              <a:picLocks noChangeAspect="1"/>
            </p:cNvPicPr>
            <p:nvPr/>
          </p:nvPicPr>
          <p:blipFill rotWithShape="1">
            <a:blip r:embed="rId3"/>
            <a:srcRect l="5099" t="25671" r="5407" b="61463"/>
            <a:stretch/>
          </p:blipFill>
          <p:spPr>
            <a:xfrm>
              <a:off x="895529" y="3320474"/>
              <a:ext cx="4119930" cy="1791736"/>
            </a:xfrm>
            <a:prstGeom prst="rect">
              <a:avLst/>
            </a:prstGeom>
          </p:spPr>
        </p:pic>
        <p:pic>
          <p:nvPicPr>
            <p:cNvPr id="19" name="図 18">
              <a:extLst>
                <a:ext uri="{FF2B5EF4-FFF2-40B4-BE49-F238E27FC236}">
                  <a16:creationId xmlns:a16="http://schemas.microsoft.com/office/drawing/2014/main" id="{77D9AEA0-CF54-1E8D-B455-5EC900C1CF3D}"/>
                </a:ext>
              </a:extLst>
            </p:cNvPr>
            <p:cNvPicPr>
              <a:picLocks noChangeAspect="1"/>
            </p:cNvPicPr>
            <p:nvPr/>
          </p:nvPicPr>
          <p:blipFill rotWithShape="1">
            <a:blip r:embed="rId3"/>
            <a:srcRect l="5099" t="2609" r="5407" b="84525"/>
            <a:stretch/>
          </p:blipFill>
          <p:spPr>
            <a:xfrm>
              <a:off x="895529" y="1332464"/>
              <a:ext cx="4119930" cy="1791736"/>
            </a:xfrm>
            <a:prstGeom prst="rect">
              <a:avLst/>
            </a:prstGeom>
          </p:spPr>
        </p:pic>
      </p:grpSp>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5/18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経費内訳一覧（様式第</a:t>
            </a:r>
            <a:r>
              <a:rPr lang="en-US" altLang="ja-JP" sz="1400" b="1">
                <a:cs typeface="メイリオ" panose="020B0604030504040204" pitchFamily="50" charset="-128"/>
              </a:rPr>
              <a:t>8</a:t>
            </a:r>
            <a:r>
              <a:rPr lang="ja-JP" altLang="en-US" sz="1400" b="1">
                <a:cs typeface="メイリオ" panose="020B0604030504040204" pitchFamily="50" charset="-128"/>
              </a:rPr>
              <a:t>　別紙</a:t>
            </a:r>
            <a:r>
              <a:rPr lang="en-US" altLang="ja-JP" sz="1400" b="1">
                <a:cs typeface="メイリオ" panose="020B0604030504040204" pitchFamily="50" charset="-128"/>
              </a:rPr>
              <a:t>3,4</a:t>
            </a:r>
            <a:r>
              <a:rPr lang="ja-JP" altLang="en-US" sz="1400" b="1">
                <a:cs typeface="メイリオ" panose="020B0604030504040204" pitchFamily="50" charset="-128"/>
              </a:rPr>
              <a:t>）（</a:t>
            </a:r>
            <a:r>
              <a:rPr lang="en-US" altLang="ja-JP" sz="1400" b="1">
                <a:cs typeface="メイリオ" panose="020B0604030504040204" pitchFamily="50" charset="-128"/>
              </a:rPr>
              <a:t>1/4</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57" name="角丸四角形 7">
            <a:extLst>
              <a:ext uri="{FF2B5EF4-FFF2-40B4-BE49-F238E27FC236}">
                <a16:creationId xmlns:a16="http://schemas.microsoft.com/office/drawing/2014/main" id="{A93A2E64-A90C-870A-59AC-F9768AEB4232}"/>
              </a:ext>
            </a:extLst>
          </p:cNvPr>
          <p:cNvSpPr/>
          <p:nvPr/>
        </p:nvSpPr>
        <p:spPr>
          <a:xfrm flipV="1">
            <a:off x="514350" y="5192086"/>
            <a:ext cx="1000125" cy="14191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8" name="テキスト ボックス 1">
            <a:extLst>
              <a:ext uri="{FF2B5EF4-FFF2-40B4-BE49-F238E27FC236}">
                <a16:creationId xmlns:a16="http://schemas.microsoft.com/office/drawing/2014/main" id="{B1F9BD19-4C31-E410-CB20-846BA685F6E4}"/>
              </a:ext>
            </a:extLst>
          </p:cNvPr>
          <p:cNvSpPr txBox="1"/>
          <p:nvPr/>
        </p:nvSpPr>
        <p:spPr>
          <a:xfrm>
            <a:off x="6308688" y="1437702"/>
            <a:ext cx="5825146" cy="1767150"/>
          </a:xfrm>
          <a:prstGeom prst="rect">
            <a:avLst/>
          </a:prstGeom>
          <a:noFill/>
        </p:spPr>
        <p:txBody>
          <a:bodyPr wrap="square" lIns="91440" tIns="45720" rIns="91440" bIns="45720" rtlCol="0" anchor="t">
            <a:spAutoFit/>
          </a:bodyPr>
          <a:lstStyle/>
          <a:p>
            <a:pPr marL="342900" indent="-342900">
              <a:lnSpc>
                <a:spcPts val="1300"/>
              </a:lnSpc>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dirty="0">
                <a:latin typeface="Meiryo UI" panose="020B0604030504040204" pitchFamily="50" charset="-128"/>
                <a:ea typeface="Meiryo UI" panose="020B0604030504040204" pitchFamily="50" charset="-128"/>
              </a:rPr>
              <a:t>補助対象経費について確認してください。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000000"/>
              </a:solidFill>
              <a:latin typeface="Meiryo UI"/>
              <a:ea typeface="Meiryo UI"/>
            </a:endParaRPr>
          </a:p>
          <a:p>
            <a:pPr marL="342900" indent="-342900">
              <a:buClr>
                <a:srgbClr val="FF0000"/>
              </a:buClr>
              <a:buFont typeface="+mj-ea"/>
              <a:buAutoNum type="circleNumDbPlain"/>
            </a:pPr>
            <a:r>
              <a:rPr kumimoji="1" lang="ja-JP" altLang="en-US" sz="1400" dirty="0">
                <a:solidFill>
                  <a:srgbClr val="000000"/>
                </a:solidFill>
                <a:latin typeface="Meiryo UI" panose="020B0604030504040204" pitchFamily="50" charset="-128"/>
                <a:ea typeface="Meiryo UI" panose="020B0604030504040204" pitchFamily="50" charset="-128"/>
              </a:rPr>
              <a:t>経費区分ごとに提出が必要な証憑の詳細</a:t>
            </a:r>
            <a:r>
              <a:rPr kumimoji="1" lang="ja-JP" altLang="en-US" sz="1400">
                <a:solidFill>
                  <a:srgbClr val="000000"/>
                </a:solidFill>
                <a:latin typeface="Meiryo UI" panose="020B0604030504040204" pitchFamily="50" charset="-128"/>
                <a:ea typeface="Meiryo UI" panose="020B0604030504040204" pitchFamily="50" charset="-128"/>
              </a:rPr>
              <a:t>は、「</a:t>
            </a:r>
            <a:r>
              <a:rPr kumimoji="1" lang="ja-JP" altLang="en-US" sz="1400" dirty="0">
                <a:solidFill>
                  <a:srgbClr val="000000"/>
                </a:solidFill>
                <a:latin typeface="Meiryo UI" panose="020B0604030504040204" pitchFamily="50" charset="-128"/>
                <a:ea typeface="Meiryo UI" panose="020B0604030504040204" pitchFamily="50" charset="-128"/>
              </a:rPr>
              <a:t>実績報告　提出が必要な書類」の</a:t>
            </a:r>
            <a:r>
              <a:rPr kumimoji="1" lang="en-US" altLang="ja-JP" sz="1400" dirty="0">
                <a:solidFill>
                  <a:srgbClr val="000000"/>
                </a:solidFill>
                <a:latin typeface="Meiryo UI" panose="020B0604030504040204" pitchFamily="50" charset="-128"/>
                <a:ea typeface="Meiryo UI" panose="020B0604030504040204" pitchFamily="50" charset="-128"/>
              </a:rPr>
              <a:t>Web</a:t>
            </a:r>
            <a:r>
              <a:rPr kumimoji="1" lang="ja-JP" altLang="en-US" sz="1400" dirty="0">
                <a:solidFill>
                  <a:srgbClr val="000000"/>
                </a:solidFill>
                <a:latin typeface="Meiryo UI" panose="020B0604030504040204" pitchFamily="50" charset="-128"/>
                <a:ea typeface="Meiryo UI" panose="020B0604030504040204" pitchFamily="50" charset="-128"/>
              </a:rPr>
              <a:t>ページの</a:t>
            </a:r>
            <a:r>
              <a:rPr kumimoji="1" lang="en-US" altLang="ja-JP" sz="1400" dirty="0">
                <a:solidFill>
                  <a:srgbClr val="000000"/>
                </a:solidFill>
                <a:latin typeface="Meiryo UI" panose="020B0604030504040204" pitchFamily="50" charset="-128"/>
                <a:ea typeface="Meiryo UI" panose="020B0604030504040204" pitchFamily="50" charset="-128"/>
              </a:rPr>
              <a:t>URL</a:t>
            </a:r>
            <a:r>
              <a:rPr kumimoji="1" lang="ja-JP" altLang="en-US" sz="1400" dirty="0">
                <a:solidFill>
                  <a:srgbClr val="000000"/>
                </a:solidFill>
                <a:latin typeface="Meiryo UI" panose="020B0604030504040204" pitchFamily="50" charset="-128"/>
                <a:ea typeface="Meiryo UI" panose="020B0604030504040204" pitchFamily="50" charset="-128"/>
              </a:rPr>
              <a:t>を押下して確認してください。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dirty="0">
                <a:latin typeface="Meiryo UI" panose="020B0604030504040204" pitchFamily="50" charset="-128"/>
                <a:ea typeface="Meiryo UI" panose="020B0604030504040204" pitchFamily="50" charset="-128"/>
              </a:rPr>
              <a:t> </a:t>
            </a:r>
            <a:r>
              <a:rPr kumimoji="1" lang="ja-JP" altLang="en-US"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経費内訳</a:t>
            </a:r>
            <a:r>
              <a:rPr kumimoji="1" lang="ja-JP" altLang="en-US" sz="1400" b="1" dirty="0">
                <a:latin typeface="Meiryo UI" panose="020B0604030504040204" pitchFamily="50" charset="-128"/>
                <a:ea typeface="Meiryo UI" panose="020B0604030504040204" pitchFamily="50" charset="-128"/>
              </a:rPr>
              <a:t>追加」</a:t>
            </a:r>
            <a:r>
              <a:rPr kumimoji="1" lang="ja-JP" altLang="en-US" sz="1400" dirty="0">
                <a:latin typeface="Meiryo UI" panose="020B0604030504040204" pitchFamily="50" charset="-128"/>
                <a:ea typeface="Meiryo UI" panose="020B0604030504040204" pitchFamily="50" charset="-128"/>
              </a:rPr>
              <a:t>ボタンを押下してください。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80AB5134-F0A5-8748-7290-07E916F4942F}"/>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補助事業に要した経費</a:t>
            </a:r>
            <a:r>
              <a:rPr lang="ja-JP" altLang="en-US" sz="1400" dirty="0">
                <a:solidFill>
                  <a:schemeClr val="tx1"/>
                </a:solidFill>
                <a:latin typeface="Meiryo UI" panose="020B0604030504040204" pitchFamily="50" charset="-128"/>
                <a:ea typeface="Meiryo UI" panose="020B0604030504040204" pitchFamily="50" charset="-128"/>
              </a:rPr>
              <a:t>と証憑を入力してください。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EC5FED99-6C71-E749-7B8A-FD19AB535B39}"/>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4" name="図 13" descr="図形&#10;&#10;低い精度で自動的に生成された説明">
            <a:extLst>
              <a:ext uri="{FF2B5EF4-FFF2-40B4-BE49-F238E27FC236}">
                <a16:creationId xmlns:a16="http://schemas.microsoft.com/office/drawing/2014/main" id="{4864BB94-3D88-3BF8-41A1-0ABE3AA22E8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7" name="テキスト ボックス 26">
            <a:extLst>
              <a:ext uri="{FF2B5EF4-FFF2-40B4-BE49-F238E27FC236}">
                <a16:creationId xmlns:a16="http://schemas.microsoft.com/office/drawing/2014/main" id="{6622F743-0AEF-B2D3-D0B8-AF204E1AA492}"/>
              </a:ext>
            </a:extLst>
          </p:cNvPr>
          <p:cNvSpPr txBox="1"/>
          <p:nvPr/>
        </p:nvSpPr>
        <p:spPr>
          <a:xfrm>
            <a:off x="123230" y="5076731"/>
            <a:ext cx="290929" cy="369332"/>
          </a:xfrm>
          <a:prstGeom prst="rect">
            <a:avLst/>
          </a:prstGeom>
          <a:noFill/>
        </p:spPr>
        <p:txBody>
          <a:bodyPr wrap="square" rtlCol="0">
            <a:spAutoFit/>
          </a:bodyPr>
          <a:lstStyle/>
          <a:p>
            <a:r>
              <a:rPr lang="ja-JP" altLang="en-US" b="1" dirty="0">
                <a:solidFill>
                  <a:srgbClr val="FF0000"/>
                </a:solidFill>
                <a:latin typeface="Meiryo UI"/>
                <a:ea typeface="Meiryo UI"/>
              </a:rPr>
              <a:t>②</a:t>
            </a:r>
            <a:endParaRPr kumimoji="1" lang="ja-JP" altLang="en-US" b="1" dirty="0"/>
          </a:p>
        </p:txBody>
      </p:sp>
      <p:grpSp>
        <p:nvGrpSpPr>
          <p:cNvPr id="4" name="グループ化 3">
            <a:extLst>
              <a:ext uri="{FF2B5EF4-FFF2-40B4-BE49-F238E27FC236}">
                <a16:creationId xmlns:a16="http://schemas.microsoft.com/office/drawing/2014/main" id="{330DEA28-0D94-DF4A-1299-3F263626CFCF}"/>
              </a:ext>
            </a:extLst>
          </p:cNvPr>
          <p:cNvGrpSpPr/>
          <p:nvPr/>
        </p:nvGrpSpPr>
        <p:grpSpPr>
          <a:xfrm>
            <a:off x="5840012" y="151309"/>
            <a:ext cx="5272995" cy="394146"/>
            <a:chOff x="4895088" y="151309"/>
            <a:chExt cx="6217920" cy="394146"/>
          </a:xfrm>
        </p:grpSpPr>
        <p:sp>
          <p:nvSpPr>
            <p:cNvPr id="5" name="矢印: 五方向 4">
              <a:extLst>
                <a:ext uri="{FF2B5EF4-FFF2-40B4-BE49-F238E27FC236}">
                  <a16:creationId xmlns:a16="http://schemas.microsoft.com/office/drawing/2014/main" id="{979FB1E0-C42C-D38C-0C5C-144E5C4C65C1}"/>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6" name="矢印: 五方向 5">
              <a:extLst>
                <a:ext uri="{FF2B5EF4-FFF2-40B4-BE49-F238E27FC236}">
                  <a16:creationId xmlns:a16="http://schemas.microsoft.com/office/drawing/2014/main" id="{08C24128-08B5-AFA2-9C50-E07E070CE367}"/>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0" name="矢印: 五方向 9">
              <a:extLst>
                <a:ext uri="{FF2B5EF4-FFF2-40B4-BE49-F238E27FC236}">
                  <a16:creationId xmlns:a16="http://schemas.microsoft.com/office/drawing/2014/main" id="{A90930A4-F40D-995D-5908-7DD8D06DD578}"/>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13870442-1D79-1B05-B118-D026E82636BC}"/>
                </a:ext>
              </a:extLst>
            </p:cNvPr>
            <p:cNvSpPr/>
            <p:nvPr/>
          </p:nvSpPr>
          <p:spPr bwMode="auto">
            <a:xfrm>
              <a:off x="722680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8" name="矢印: 五方向 27">
              <a:extLst>
                <a:ext uri="{FF2B5EF4-FFF2-40B4-BE49-F238E27FC236}">
                  <a16:creationId xmlns:a16="http://schemas.microsoft.com/office/drawing/2014/main" id="{D583AA06-146F-9875-B796-10704DE59728}"/>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7DDA689B-1B25-229B-577B-619DA2CEC99A}"/>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0" name="矢印: 五方向 39">
              <a:extLst>
                <a:ext uri="{FF2B5EF4-FFF2-40B4-BE49-F238E27FC236}">
                  <a16:creationId xmlns:a16="http://schemas.microsoft.com/office/drawing/2014/main" id="{C30E1E82-BE52-8493-E1B1-A0C6A992DC87}"/>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1" name="矢印: 五方向 40">
              <a:extLst>
                <a:ext uri="{FF2B5EF4-FFF2-40B4-BE49-F238E27FC236}">
                  <a16:creationId xmlns:a16="http://schemas.microsoft.com/office/drawing/2014/main" id="{D0B94844-791D-AF93-48FD-FCF950FA9E2E}"/>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grpSp>
        <p:nvGrpSpPr>
          <p:cNvPr id="52" name="グループ化 51">
            <a:extLst>
              <a:ext uri="{FF2B5EF4-FFF2-40B4-BE49-F238E27FC236}">
                <a16:creationId xmlns:a16="http://schemas.microsoft.com/office/drawing/2014/main" id="{DD41BB89-62D0-4D3E-38A0-09410BDF81B0}"/>
              </a:ext>
            </a:extLst>
          </p:cNvPr>
          <p:cNvGrpSpPr/>
          <p:nvPr/>
        </p:nvGrpSpPr>
        <p:grpSpPr>
          <a:xfrm>
            <a:off x="564980" y="3610401"/>
            <a:ext cx="4890868" cy="271358"/>
            <a:chOff x="687936" y="3281985"/>
            <a:chExt cx="4742770" cy="272411"/>
          </a:xfrm>
        </p:grpSpPr>
        <p:sp>
          <p:nvSpPr>
            <p:cNvPr id="50" name="フリーフォーム: 図形 49">
              <a:extLst>
                <a:ext uri="{FF2B5EF4-FFF2-40B4-BE49-F238E27FC236}">
                  <a16:creationId xmlns:a16="http://schemas.microsoft.com/office/drawing/2014/main" id="{AE92E311-32DF-E248-9BC8-68A757F84012}"/>
                </a:ext>
              </a:extLst>
            </p:cNvPr>
            <p:cNvSpPr/>
            <p:nvPr/>
          </p:nvSpPr>
          <p:spPr>
            <a:xfrm rot="10800000" flipV="1">
              <a:off x="687936" y="3281985"/>
              <a:ext cx="4742770" cy="181607"/>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sp>
          <p:nvSpPr>
            <p:cNvPr id="51" name="フリーフォーム: 図形 50">
              <a:extLst>
                <a:ext uri="{FF2B5EF4-FFF2-40B4-BE49-F238E27FC236}">
                  <a16:creationId xmlns:a16="http://schemas.microsoft.com/office/drawing/2014/main" id="{930DF730-A06E-4E50-9F9E-ACAA6653CE6D}"/>
                </a:ext>
              </a:extLst>
            </p:cNvPr>
            <p:cNvSpPr/>
            <p:nvPr/>
          </p:nvSpPr>
          <p:spPr>
            <a:xfrm rot="10800000" flipV="1">
              <a:off x="687936" y="3372789"/>
              <a:ext cx="4742770" cy="181607"/>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dirty="0">
                <a:latin typeface="メイリオ" panose="020B0604030504040204" pitchFamily="50" charset="-128"/>
                <a:ea typeface="メイリオ" panose="020B0604030504040204" pitchFamily="50" charset="-128"/>
              </a:endParaRPr>
            </a:p>
          </p:txBody>
        </p:sp>
      </p:grpSp>
      <p:sp>
        <p:nvSpPr>
          <p:cNvPr id="54" name="角丸四角形 7">
            <a:extLst>
              <a:ext uri="{FF2B5EF4-FFF2-40B4-BE49-F238E27FC236}">
                <a16:creationId xmlns:a16="http://schemas.microsoft.com/office/drawing/2014/main" id="{97B6BD3B-1680-BDBB-84AF-4400ECE276CC}"/>
              </a:ext>
            </a:extLst>
          </p:cNvPr>
          <p:cNvSpPr/>
          <p:nvPr/>
        </p:nvSpPr>
        <p:spPr>
          <a:xfrm flipV="1">
            <a:off x="456410" y="2229402"/>
            <a:ext cx="5106190" cy="2323548"/>
          </a:xfrm>
          <a:prstGeom prst="roundRect">
            <a:avLst>
              <a:gd name="adj" fmla="val 894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415DC0F0-D8BA-0051-7878-81090A05D2BC}"/>
              </a:ext>
            </a:extLst>
          </p:cNvPr>
          <p:cNvSpPr txBox="1"/>
          <p:nvPr/>
        </p:nvSpPr>
        <p:spPr>
          <a:xfrm>
            <a:off x="111195" y="2329483"/>
            <a:ext cx="290929" cy="369332"/>
          </a:xfrm>
          <a:prstGeom prst="rect">
            <a:avLst/>
          </a:prstGeom>
          <a:noFill/>
        </p:spPr>
        <p:txBody>
          <a:bodyPr wrap="square" rtlCol="0">
            <a:spAutoFit/>
          </a:bodyPr>
          <a:lstStyle/>
          <a:p>
            <a:r>
              <a:rPr kumimoji="1" lang="ja-JP" altLang="en-US" b="1" dirty="0">
                <a:solidFill>
                  <a:srgbClr val="FF0000"/>
                </a:solidFill>
                <a:latin typeface="Meiryo UI"/>
                <a:ea typeface="Meiryo UI"/>
              </a:rPr>
              <a:t>①</a:t>
            </a:r>
            <a:endParaRPr kumimoji="1" lang="ja-JP" altLang="en-US" b="1" dirty="0"/>
          </a:p>
        </p:txBody>
      </p:sp>
      <p:pic>
        <p:nvPicPr>
          <p:cNvPr id="61" name="図 60">
            <a:extLst>
              <a:ext uri="{FF2B5EF4-FFF2-40B4-BE49-F238E27FC236}">
                <a16:creationId xmlns:a16="http://schemas.microsoft.com/office/drawing/2014/main" id="{C5C6A0BA-D6FC-7BDB-3A08-A4E1F1538395}"/>
              </a:ext>
            </a:extLst>
          </p:cNvPr>
          <p:cNvPicPr>
            <a:picLocks noChangeAspect="1"/>
          </p:cNvPicPr>
          <p:nvPr/>
        </p:nvPicPr>
        <p:blipFill rotWithShape="1">
          <a:blip r:embed="rId3"/>
          <a:srcRect l="5099" t="39460" r="5407" b="58495"/>
          <a:stretch/>
        </p:blipFill>
        <p:spPr>
          <a:xfrm>
            <a:off x="346648" y="6105527"/>
            <a:ext cx="5342781" cy="369332"/>
          </a:xfrm>
          <a:prstGeom prst="rect">
            <a:avLst/>
          </a:prstGeom>
        </p:spPr>
      </p:pic>
      <p:sp>
        <p:nvSpPr>
          <p:cNvPr id="39" name="角丸四角形 7">
            <a:extLst>
              <a:ext uri="{FF2B5EF4-FFF2-40B4-BE49-F238E27FC236}">
                <a16:creationId xmlns:a16="http://schemas.microsoft.com/office/drawing/2014/main" id="{FAEF874C-B3D2-5C2A-9A79-539A80A950BC}"/>
              </a:ext>
            </a:extLst>
          </p:cNvPr>
          <p:cNvSpPr/>
          <p:nvPr/>
        </p:nvSpPr>
        <p:spPr>
          <a:xfrm flipV="1">
            <a:off x="530126" y="6127262"/>
            <a:ext cx="650318" cy="269646"/>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147458" y="6075201"/>
            <a:ext cx="290929"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Tree>
    <p:extLst>
      <p:ext uri="{BB962C8B-B14F-4D97-AF65-F5344CB8AC3E}">
        <p14:creationId xmlns:p14="http://schemas.microsoft.com/office/powerpoint/2010/main" val="1109732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1E2F54D0-5ED3-9749-2739-7D2310832BAD}"/>
              </a:ext>
            </a:extLst>
          </p:cNvPr>
          <p:cNvGrpSpPr/>
          <p:nvPr/>
        </p:nvGrpSpPr>
        <p:grpSpPr>
          <a:xfrm>
            <a:off x="1802576" y="1646143"/>
            <a:ext cx="2325012" cy="4751784"/>
            <a:chOff x="2532488" y="729964"/>
            <a:chExt cx="2514978" cy="5041919"/>
          </a:xfrm>
        </p:grpSpPr>
        <p:pic>
          <p:nvPicPr>
            <p:cNvPr id="7" name="図 6">
              <a:extLst>
                <a:ext uri="{FF2B5EF4-FFF2-40B4-BE49-F238E27FC236}">
                  <a16:creationId xmlns:a16="http://schemas.microsoft.com/office/drawing/2014/main" id="{71CE9B1D-F8E9-8E56-FDA1-81148460F2CC}"/>
                </a:ext>
              </a:extLst>
            </p:cNvPr>
            <p:cNvPicPr>
              <a:picLocks noChangeAspect="1"/>
            </p:cNvPicPr>
            <p:nvPr/>
          </p:nvPicPr>
          <p:blipFill>
            <a:blip r:embed="rId3"/>
            <a:stretch>
              <a:fillRect/>
            </a:stretch>
          </p:blipFill>
          <p:spPr>
            <a:xfrm>
              <a:off x="2532510" y="729964"/>
              <a:ext cx="2514956" cy="2514956"/>
            </a:xfrm>
            <a:prstGeom prst="rect">
              <a:avLst/>
            </a:prstGeom>
          </p:spPr>
        </p:pic>
        <p:pic>
          <p:nvPicPr>
            <p:cNvPr id="9" name="図 8">
              <a:extLst>
                <a:ext uri="{FF2B5EF4-FFF2-40B4-BE49-F238E27FC236}">
                  <a16:creationId xmlns:a16="http://schemas.microsoft.com/office/drawing/2014/main" id="{2D4FDDEF-D9A4-4783-F9E7-75DDC1647432}"/>
                </a:ext>
              </a:extLst>
            </p:cNvPr>
            <p:cNvPicPr>
              <a:picLocks noChangeAspect="1"/>
            </p:cNvPicPr>
            <p:nvPr/>
          </p:nvPicPr>
          <p:blipFill>
            <a:blip r:embed="rId4"/>
            <a:stretch>
              <a:fillRect/>
            </a:stretch>
          </p:blipFill>
          <p:spPr>
            <a:xfrm>
              <a:off x="2532488" y="3243420"/>
              <a:ext cx="2514978" cy="2528463"/>
            </a:xfrm>
            <a:prstGeom prst="rect">
              <a:avLst/>
            </a:prstGeom>
          </p:spPr>
        </p:pic>
      </p:grpSp>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6/18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経費内訳一覧（様式第</a:t>
            </a:r>
            <a:r>
              <a:rPr lang="en-US" altLang="ja-JP" sz="1400" b="1">
                <a:cs typeface="メイリオ" panose="020B0604030504040204" pitchFamily="50" charset="-128"/>
              </a:rPr>
              <a:t>8</a:t>
            </a:r>
            <a:r>
              <a:rPr lang="ja-JP" altLang="en-US" sz="1400" b="1">
                <a:cs typeface="メイリオ" panose="020B0604030504040204" pitchFamily="50" charset="-128"/>
              </a:rPr>
              <a:t>　別紙</a:t>
            </a:r>
            <a:r>
              <a:rPr lang="en-US" altLang="ja-JP" sz="1400" b="1">
                <a:cs typeface="メイリオ" panose="020B0604030504040204" pitchFamily="50" charset="-128"/>
              </a:rPr>
              <a:t>3,4</a:t>
            </a:r>
            <a:r>
              <a:rPr lang="ja-JP" altLang="en-US" sz="1400" b="1">
                <a:cs typeface="メイリオ" panose="020B0604030504040204" pitchFamily="50" charset="-128"/>
              </a:rPr>
              <a:t>）（</a:t>
            </a:r>
            <a:r>
              <a:rPr lang="en-US" altLang="ja-JP" sz="1400" b="1">
                <a:cs typeface="メイリオ" panose="020B0604030504040204" pitchFamily="50" charset="-128"/>
              </a:rPr>
              <a:t>2/4</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46" name="テキスト ボックス 45">
            <a:extLst>
              <a:ext uri="{FF2B5EF4-FFF2-40B4-BE49-F238E27FC236}">
                <a16:creationId xmlns:a16="http://schemas.microsoft.com/office/drawing/2014/main" id="{5B1D23C7-E55B-6F43-CBD2-0E9736E372B7}"/>
              </a:ext>
            </a:extLst>
          </p:cNvPr>
          <p:cNvSpPr txBox="1"/>
          <p:nvPr/>
        </p:nvSpPr>
        <p:spPr>
          <a:xfrm>
            <a:off x="4178341" y="2131081"/>
            <a:ext cx="423003" cy="369332"/>
          </a:xfrm>
          <a:prstGeom prst="rect">
            <a:avLst/>
          </a:prstGeom>
          <a:noFill/>
        </p:spPr>
        <p:txBody>
          <a:bodyPr wrap="square" rtlCol="0">
            <a:spAutoFit/>
          </a:bodyPr>
          <a:lstStyle/>
          <a:p>
            <a:r>
              <a:rPr kumimoji="1" lang="ja-JP" altLang="en-US" b="1" dirty="0">
                <a:solidFill>
                  <a:srgbClr val="FF0000"/>
                </a:solidFill>
                <a:latin typeface="Meiryo UI"/>
                <a:ea typeface="Meiryo UI"/>
              </a:rPr>
              <a:t>①</a:t>
            </a:r>
            <a:endParaRPr kumimoji="1" lang="ja-JP" altLang="en-US" b="1" dirty="0"/>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4182093" y="2552624"/>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48" name="テキスト ボックス 47">
            <a:extLst>
              <a:ext uri="{FF2B5EF4-FFF2-40B4-BE49-F238E27FC236}">
                <a16:creationId xmlns:a16="http://schemas.microsoft.com/office/drawing/2014/main" id="{96AC7909-764F-00CE-5BA0-DFEE2A4FDD81}"/>
              </a:ext>
            </a:extLst>
          </p:cNvPr>
          <p:cNvSpPr txBox="1"/>
          <p:nvPr/>
        </p:nvSpPr>
        <p:spPr>
          <a:xfrm>
            <a:off x="4175628" y="3059668"/>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59" name="角丸四角形 7">
            <a:extLst>
              <a:ext uri="{FF2B5EF4-FFF2-40B4-BE49-F238E27FC236}">
                <a16:creationId xmlns:a16="http://schemas.microsoft.com/office/drawing/2014/main" id="{90D790F9-AA04-9EF7-3403-18DA04EF8A20}"/>
              </a:ext>
            </a:extLst>
          </p:cNvPr>
          <p:cNvSpPr/>
          <p:nvPr/>
        </p:nvSpPr>
        <p:spPr>
          <a:xfrm flipV="1">
            <a:off x="3378054" y="6092421"/>
            <a:ext cx="343534" cy="292776"/>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DA2BE6D2-B709-E93C-D164-6AF2C155DC41}"/>
              </a:ext>
            </a:extLst>
          </p:cNvPr>
          <p:cNvSpPr/>
          <p:nvPr/>
        </p:nvSpPr>
        <p:spPr>
          <a:xfrm>
            <a:off x="1733460" y="1619666"/>
            <a:ext cx="2403626" cy="4778259"/>
          </a:xfrm>
          <a:prstGeom prst="rect">
            <a:avLst/>
          </a:prstGeom>
          <a:no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8" name="テキスト ボックス 1">
            <a:extLst>
              <a:ext uri="{FF2B5EF4-FFF2-40B4-BE49-F238E27FC236}">
                <a16:creationId xmlns:a16="http://schemas.microsoft.com/office/drawing/2014/main" id="{B1F9BD19-4C31-E410-CB20-846BA685F6E4}"/>
              </a:ext>
            </a:extLst>
          </p:cNvPr>
          <p:cNvSpPr txBox="1"/>
          <p:nvPr/>
        </p:nvSpPr>
        <p:spPr>
          <a:xfrm>
            <a:off x="6308688" y="1437702"/>
            <a:ext cx="5825146" cy="5155257"/>
          </a:xfrm>
          <a:prstGeom prst="rect">
            <a:avLst/>
          </a:prstGeom>
          <a:noFill/>
        </p:spPr>
        <p:txBody>
          <a:bodyPr wrap="square" lIns="91440" tIns="45720" rIns="91440" bIns="45720" rtlCol="0" anchor="t">
            <a:spAutoFit/>
          </a:bodyPr>
          <a:lstStyle/>
          <a:p>
            <a:pPr>
              <a:buClr>
                <a:srgbClr val="FF0000"/>
              </a:buClr>
            </a:pPr>
            <a:endParaRPr lang="en-US" altLang="ja-JP" sz="1200" dirty="0">
              <a:solidFill>
                <a:srgbClr val="000000"/>
              </a:solidFill>
              <a:latin typeface="Meiryo UI"/>
              <a:ea typeface="Meiryo UI"/>
            </a:endParaRPr>
          </a:p>
          <a:p>
            <a:pPr marL="342900" indent="-342900">
              <a:buClr>
                <a:srgbClr val="FF0000"/>
              </a:buClr>
              <a:buFont typeface="+mj-ea"/>
              <a:buAutoNum type="circleNumDbPlain"/>
            </a:pPr>
            <a:r>
              <a:rPr lang="ja-JP" altLang="en-US" sz="1200" dirty="0">
                <a:latin typeface="Meiryo UI"/>
                <a:ea typeface="Meiryo UI"/>
              </a:rPr>
              <a:t> </a:t>
            </a:r>
            <a:r>
              <a:rPr lang="ja-JP" altLang="en-US" sz="1200" b="1" dirty="0">
                <a:latin typeface="Meiryo UI"/>
                <a:ea typeface="Meiryo UI"/>
              </a:rPr>
              <a:t>「費目」</a:t>
            </a:r>
            <a:r>
              <a:rPr lang="ja-JP" altLang="en-US" sz="1200" dirty="0">
                <a:latin typeface="Meiryo UI"/>
                <a:ea typeface="Meiryo UI"/>
              </a:rPr>
              <a:t>をプルダウンから選択して</a:t>
            </a:r>
            <a:r>
              <a:rPr lang="ja-JP" altLang="en-US" sz="1200">
                <a:latin typeface="Meiryo UI"/>
                <a:ea typeface="Meiryo UI"/>
              </a:rPr>
              <a:t>ください。</a:t>
            </a:r>
            <a:br>
              <a:rPr lang="en-US" altLang="ja-JP" sz="1200">
                <a:latin typeface="Meiryo UI"/>
                <a:ea typeface="Meiryo UI"/>
              </a:rPr>
            </a:br>
            <a:r>
              <a:rPr lang="en-US" altLang="ja-JP" sz="1050">
                <a:latin typeface="Meiryo UI"/>
                <a:ea typeface="Meiryo UI"/>
              </a:rPr>
              <a:t>※</a:t>
            </a:r>
            <a:r>
              <a:rPr lang="ja-JP" altLang="en-US" sz="1050" dirty="0">
                <a:latin typeface="Meiryo UI"/>
                <a:ea typeface="Meiryo UI"/>
              </a:rPr>
              <a:t>支出する経費について、①機械装置等費～⑩委託・外注費から選択してください。</a:t>
            </a:r>
            <a:endParaRPr lang="en-US" altLang="ja-JP" sz="1200" dirty="0">
              <a:latin typeface="Meiryo UI"/>
              <a:ea typeface="Meiryo UI"/>
            </a:endParaRPr>
          </a:p>
          <a:p>
            <a:pPr>
              <a:buClr>
                <a:srgbClr val="FF0000"/>
              </a:buClr>
            </a:pP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2"/>
            </a:pPr>
            <a:r>
              <a:rPr lang="ja-JP" altLang="en-US" sz="1200" dirty="0">
                <a:latin typeface="Meiryo UI" panose="020B0604030504040204" pitchFamily="50" charset="-128"/>
                <a:ea typeface="Meiryo UI" panose="020B0604030504040204" pitchFamily="50" charset="-128"/>
              </a:rPr>
              <a:t> </a:t>
            </a:r>
            <a:r>
              <a:rPr lang="ja-JP" altLang="en-US" sz="1200" b="1" dirty="0">
                <a:latin typeface="Meiryo UI" panose="020B0604030504040204" pitchFamily="50" charset="-128"/>
                <a:ea typeface="Meiryo UI" panose="020B0604030504040204" pitchFamily="50" charset="-128"/>
              </a:rPr>
              <a:t>「実際の支払金額（消費税込額）」</a:t>
            </a:r>
            <a:r>
              <a:rPr lang="ja-JP" altLang="en-US" sz="1200" dirty="0">
                <a:latin typeface="Meiryo UI" panose="020B0604030504040204" pitchFamily="50" charset="-128"/>
                <a:ea typeface="Meiryo UI" panose="020B0604030504040204" pitchFamily="50" charset="-128"/>
              </a:rPr>
              <a:t>を入力してください。</a:t>
            </a:r>
            <a:endParaRPr lang="en-US" altLang="ja-JP" sz="1200" dirty="0">
              <a:latin typeface="Meiryo UI" panose="020B0604030504040204" pitchFamily="50" charset="-128"/>
              <a:ea typeface="Meiryo UI" panose="020B0604030504040204" pitchFamily="50" charset="-128"/>
            </a:endParaRPr>
          </a:p>
          <a:p>
            <a:pPr>
              <a:buClr>
                <a:srgbClr val="FF0000"/>
              </a:buClr>
            </a:pPr>
            <a:r>
              <a:rPr lang="ja-JP" altLang="en-US" sz="1200" dirty="0">
                <a:latin typeface="Meiryo UI"/>
                <a:ea typeface="Meiryo UI"/>
              </a:rPr>
              <a:t> </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200" dirty="0">
                <a:latin typeface="Meiryo UI" panose="020B0604030504040204" pitchFamily="50" charset="-128"/>
                <a:ea typeface="Meiryo UI" panose="020B0604030504040204" pitchFamily="50" charset="-128"/>
              </a:rPr>
              <a:t> </a:t>
            </a:r>
            <a:r>
              <a:rPr lang="ja-JP" altLang="en-US" sz="1200" b="1" dirty="0">
                <a:latin typeface="Meiryo UI" panose="020B0604030504040204" pitchFamily="50" charset="-128"/>
                <a:ea typeface="Meiryo UI" panose="020B0604030504040204" pitchFamily="50" charset="-128"/>
              </a:rPr>
              <a:t>「実際の支払金額のうち、補助対象経費として計上できる額（税抜）」</a:t>
            </a:r>
            <a:r>
              <a:rPr lang="ja-JP" altLang="en-US" sz="1200" dirty="0">
                <a:latin typeface="Meiryo UI" panose="020B0604030504040204" pitchFamily="50" charset="-128"/>
                <a:ea typeface="Meiryo UI" panose="020B0604030504040204" pitchFamily="50" charset="-128"/>
              </a:rPr>
              <a:t>を入力して</a:t>
            </a:r>
            <a:r>
              <a:rPr lang="ja-JP" altLang="en-US" sz="1200">
                <a:latin typeface="Meiryo UI" panose="020B0604030504040204" pitchFamily="50" charset="-128"/>
                <a:ea typeface="Meiryo UI" panose="020B0604030504040204" pitchFamily="50" charset="-128"/>
              </a:rPr>
              <a:t>ください。</a:t>
            </a:r>
            <a:br>
              <a:rPr lang="en-US" altLang="ja-JP" sz="12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ja-JP" altLang="en-US" sz="1050">
                <a:latin typeface="Meiryo UI" panose="020B0604030504040204" pitchFamily="50" charset="-128"/>
                <a:ea typeface="Meiryo UI" panose="020B0604030504040204" pitchFamily="50" charset="-128"/>
              </a:rPr>
              <a:t>「</a:t>
            </a:r>
            <a:r>
              <a:rPr kumimoji="1" lang="ja-JP" altLang="en-US" sz="1050">
                <a:solidFill>
                  <a:srgbClr val="000000"/>
                </a:solidFill>
                <a:latin typeface="Meiryo UI" panose="020B0604030504040204" pitchFamily="50" charset="-128"/>
                <a:ea typeface="Meiryo UI" panose="020B0604030504040204" pitchFamily="50" charset="-128"/>
              </a:rPr>
              <a:t>支払</a:t>
            </a:r>
            <a:r>
              <a:rPr kumimoji="1" lang="ja-JP" altLang="en-US" sz="1050" dirty="0">
                <a:solidFill>
                  <a:srgbClr val="000000"/>
                </a:solidFill>
                <a:latin typeface="Meiryo UI" panose="020B0604030504040204" pitchFamily="50" charset="-128"/>
                <a:ea typeface="Meiryo UI" panose="020B0604030504040204" pitchFamily="50" charset="-128"/>
              </a:rPr>
              <a:t>が期間外</a:t>
            </a:r>
            <a:r>
              <a:rPr kumimoji="1" lang="ja-JP" altLang="en-US" sz="1050">
                <a:solidFill>
                  <a:srgbClr val="000000"/>
                </a:solidFill>
                <a:latin typeface="Meiryo UI" panose="020B0604030504040204" pitchFamily="50" charset="-128"/>
                <a:ea typeface="Meiryo UI" panose="020B0604030504040204" pitchFamily="50" charset="-128"/>
              </a:rPr>
              <a:t>になった」等</a:t>
            </a:r>
            <a:r>
              <a:rPr kumimoji="1" lang="ja-JP" altLang="en-US" sz="1050" dirty="0">
                <a:solidFill>
                  <a:srgbClr val="000000"/>
                </a:solidFill>
                <a:latin typeface="Meiryo UI" panose="020B0604030504040204" pitchFamily="50" charset="-128"/>
                <a:ea typeface="Meiryo UI" panose="020B0604030504040204" pitchFamily="50" charset="-128"/>
              </a:rPr>
              <a:t>の理由で</a:t>
            </a:r>
            <a:r>
              <a:rPr kumimoji="1" lang="ja-JP" altLang="en-US" sz="1050" b="1" dirty="0">
                <a:solidFill>
                  <a:srgbClr val="000000"/>
                </a:solidFill>
                <a:latin typeface="Meiryo UI" panose="020B0604030504040204" pitchFamily="50" charset="-128"/>
                <a:ea typeface="Meiryo UI" panose="020B0604030504040204" pitchFamily="50" charset="-128"/>
              </a:rPr>
              <a:t>補助対象外経費とする場合は、</a:t>
            </a:r>
            <a:r>
              <a:rPr kumimoji="1" lang="en-US" altLang="ja-JP" sz="1050" b="1" dirty="0">
                <a:solidFill>
                  <a:srgbClr val="000000"/>
                </a:solidFill>
                <a:latin typeface="Meiryo UI" panose="020B0604030504040204" pitchFamily="50" charset="-128"/>
                <a:ea typeface="Meiryo UI" panose="020B0604030504040204" pitchFamily="50" charset="-128"/>
              </a:rPr>
              <a:t>0</a:t>
            </a:r>
            <a:r>
              <a:rPr kumimoji="1" lang="ja-JP" altLang="en-US" sz="1050" b="1" dirty="0">
                <a:solidFill>
                  <a:srgbClr val="000000"/>
                </a:solidFill>
                <a:latin typeface="Meiryo UI" panose="020B0604030504040204" pitchFamily="50" charset="-128"/>
                <a:ea typeface="Meiryo UI" panose="020B0604030504040204" pitchFamily="50" charset="-128"/>
              </a:rPr>
              <a:t>円と入力</a:t>
            </a:r>
            <a:r>
              <a:rPr kumimoji="1" lang="ja-JP" altLang="en-US" sz="1050" dirty="0">
                <a:solidFill>
                  <a:srgbClr val="000000"/>
                </a:solidFill>
                <a:latin typeface="Meiryo UI" panose="020B0604030504040204" pitchFamily="50" charset="-128"/>
                <a:ea typeface="Meiryo UI" panose="020B0604030504040204" pitchFamily="50" charset="-128"/>
              </a:rPr>
              <a:t>して経費内訳を入力して</a:t>
            </a:r>
            <a:r>
              <a:rPr kumimoji="1" lang="ja-JP" altLang="en-US" sz="1050">
                <a:solidFill>
                  <a:srgbClr val="000000"/>
                </a:solidFill>
                <a:latin typeface="Meiryo UI" panose="020B0604030504040204" pitchFamily="50" charset="-128"/>
                <a:ea typeface="Meiryo UI" panose="020B0604030504040204" pitchFamily="50" charset="-128"/>
              </a:rPr>
              <a:t>ください。</a:t>
            </a:r>
            <a:br>
              <a:rPr kumimoji="1" lang="en-US" altLang="ja-JP" sz="1050">
                <a:solidFill>
                  <a:srgbClr val="000000"/>
                </a:solidFill>
                <a:latin typeface="Meiryo UI" panose="020B0604030504040204" pitchFamily="50" charset="-128"/>
                <a:ea typeface="Meiryo UI" panose="020B0604030504040204" pitchFamily="50" charset="-128"/>
              </a:rPr>
            </a:br>
            <a:r>
              <a:rPr kumimoji="1" lang="ja-JP" altLang="en-US" sz="1050">
                <a:solidFill>
                  <a:srgbClr val="000000"/>
                </a:solidFill>
                <a:latin typeface="Meiryo UI" panose="020B0604030504040204" pitchFamily="50" charset="-128"/>
                <a:ea typeface="Meiryo UI" panose="020B0604030504040204" pitchFamily="50" charset="-128"/>
              </a:rPr>
              <a:t>その</a:t>
            </a:r>
            <a:r>
              <a:rPr kumimoji="1" lang="ja-JP" altLang="en-US" sz="1050" dirty="0">
                <a:solidFill>
                  <a:srgbClr val="000000"/>
                </a:solidFill>
                <a:latin typeface="Meiryo UI" panose="020B0604030504040204" pitchFamily="50" charset="-128"/>
                <a:ea typeface="Meiryo UI" panose="020B0604030504040204" pitchFamily="50" charset="-128"/>
              </a:rPr>
              <a:t>際、補助対象外経費になる場合でも、必須項目の「発注・申込・契約日」、「支払日」、「支払先」、「支払内容」は実際に該当する内容・日付を入力して</a:t>
            </a:r>
            <a:r>
              <a:rPr kumimoji="1" lang="ja-JP" altLang="en-US" sz="1050">
                <a:solidFill>
                  <a:srgbClr val="000000"/>
                </a:solidFill>
                <a:latin typeface="Meiryo UI" panose="020B0604030504040204" pitchFamily="50" charset="-128"/>
                <a:ea typeface="Meiryo UI" panose="020B0604030504040204" pitchFamily="50" charset="-128"/>
              </a:rPr>
              <a:t>ください。</a:t>
            </a:r>
            <a:endParaRPr kumimoji="1" lang="en-US" altLang="ja-JP" sz="1050">
              <a:solidFill>
                <a:srgbClr val="00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kumimoji="1"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200" dirty="0">
                <a:latin typeface="Meiryo UI"/>
                <a:ea typeface="Meiryo UI"/>
              </a:rPr>
              <a:t>当該経費に該当する項目のチェックボックスにチェックをしてください。</a:t>
            </a:r>
            <a:endParaRPr lang="en-US" altLang="ja-JP" sz="1200" dirty="0">
              <a:latin typeface="Meiryo UI"/>
              <a:ea typeface="Meiryo UI"/>
            </a:endParaRPr>
          </a:p>
          <a:p>
            <a:pPr marL="342900" indent="-342900">
              <a:buClr>
                <a:srgbClr val="FF0000"/>
              </a:buClr>
              <a:buFont typeface="+mj-ea"/>
              <a:buAutoNum type="circleNumDbPlain" startAt="3"/>
            </a:pP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200" dirty="0">
                <a:latin typeface="Meiryo UI" panose="020B0604030504040204" pitchFamily="50" charset="-128"/>
                <a:ea typeface="Meiryo UI" panose="020B0604030504040204" pitchFamily="50" charset="-128"/>
              </a:rPr>
              <a:t>カレンダーマーク（　　）を押下し、</a:t>
            </a:r>
            <a:r>
              <a:rPr lang="ja-JP" altLang="en-US" sz="1200" b="1" dirty="0">
                <a:latin typeface="Meiryo UI" panose="020B0604030504040204" pitchFamily="50" charset="-128"/>
                <a:ea typeface="Meiryo UI" panose="020B0604030504040204" pitchFamily="50" charset="-128"/>
              </a:rPr>
              <a:t>「発注・申込・契約日」</a:t>
            </a:r>
            <a:r>
              <a:rPr lang="ja-JP" altLang="en-US" sz="1200" dirty="0">
                <a:latin typeface="Meiryo UI" panose="020B0604030504040204" pitchFamily="50" charset="-128"/>
                <a:ea typeface="Meiryo UI" panose="020B0604030504040204" pitchFamily="50" charset="-128"/>
              </a:rPr>
              <a:t>を入力してください。</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200" dirty="0">
                <a:latin typeface="Meiryo UI"/>
                <a:ea typeface="Meiryo UI"/>
              </a:rPr>
              <a:t>カレンダーマーク（　　）を押下し、</a:t>
            </a:r>
            <a:r>
              <a:rPr lang="ja-JP" altLang="en-US" sz="1200" b="1" dirty="0">
                <a:latin typeface="Meiryo UI"/>
                <a:ea typeface="Meiryo UI"/>
              </a:rPr>
              <a:t>「支払日」</a:t>
            </a:r>
            <a:r>
              <a:rPr lang="ja-JP" altLang="en-US" sz="1200" dirty="0">
                <a:latin typeface="Meiryo UI"/>
                <a:ea typeface="Meiryo UI"/>
              </a:rPr>
              <a:t>を入力してください。</a:t>
            </a:r>
            <a:br>
              <a:rPr lang="en-US" altLang="ja-JP" sz="1200" dirty="0">
                <a:latin typeface="Meiryo UI"/>
                <a:ea typeface="Meiryo UI"/>
              </a:rPr>
            </a:br>
            <a:r>
              <a:rPr lang="en-US" altLang="ja-JP" sz="1050" dirty="0">
                <a:latin typeface="Meiryo UI"/>
                <a:ea typeface="Meiryo UI"/>
              </a:rPr>
              <a:t>※</a:t>
            </a:r>
            <a:r>
              <a:rPr lang="ja-JP" altLang="en-US" sz="1050" dirty="0">
                <a:latin typeface="Meiryo UI"/>
                <a:ea typeface="Meiryo UI"/>
              </a:rPr>
              <a:t>「支払日追加」ボタンから支払日を追加できます。</a:t>
            </a:r>
            <a:endParaRPr lang="en-US" altLang="ja-JP" sz="1050" dirty="0">
              <a:latin typeface="Meiryo UI"/>
              <a:ea typeface="Meiryo UI"/>
            </a:endParaRPr>
          </a:p>
          <a:p>
            <a:pPr marL="342900" indent="-342900">
              <a:buClr>
                <a:srgbClr val="FF0000"/>
              </a:buClr>
              <a:buFont typeface="+mj-ea"/>
              <a:buAutoNum type="circleNumDbPlain" startAt="3"/>
            </a:pPr>
            <a:endParaRPr lang="en-US" altLang="ja-JP" sz="1200" dirty="0">
              <a:latin typeface="Meiryo UI"/>
              <a:ea typeface="Meiryo UI"/>
            </a:endParaRPr>
          </a:p>
          <a:p>
            <a:pPr marL="342900" indent="-342900">
              <a:buClr>
                <a:srgbClr val="FF0000"/>
              </a:buClr>
              <a:buFont typeface="+mj-ea"/>
              <a:buAutoNum type="circleNumDbPlain" startAt="3"/>
            </a:pPr>
            <a:r>
              <a:rPr lang="ja-JP" altLang="en-US" sz="1200" dirty="0">
                <a:latin typeface="Meiryo UI"/>
                <a:ea typeface="Meiryo UI"/>
              </a:rPr>
              <a:t> </a:t>
            </a:r>
            <a:r>
              <a:rPr lang="ja-JP" altLang="en-US" sz="1200" b="1" dirty="0">
                <a:latin typeface="Meiryo UI"/>
                <a:ea typeface="Meiryo UI"/>
              </a:rPr>
              <a:t>「支払先」</a:t>
            </a:r>
            <a:r>
              <a:rPr lang="ja-JP" altLang="en-US" sz="1200" dirty="0">
                <a:latin typeface="Meiryo UI"/>
                <a:ea typeface="Meiryo UI"/>
              </a:rPr>
              <a:t>を入力してください。</a:t>
            </a:r>
            <a:br>
              <a:rPr lang="ja-JP" altLang="en-US" sz="1200" dirty="0">
                <a:solidFill>
                  <a:srgbClr val="FF0000"/>
                </a:solidFill>
                <a:latin typeface="Meiryo UI"/>
                <a:ea typeface="Meiryo UI"/>
              </a:rPr>
            </a:br>
            <a:endParaRPr lang="en-US" altLang="ja-JP" sz="1200" dirty="0">
              <a:latin typeface="Meiryo UI"/>
              <a:ea typeface="Meiryo UI"/>
            </a:endParaRPr>
          </a:p>
          <a:p>
            <a:pPr marL="342900" indent="-342900">
              <a:buClr>
                <a:srgbClr val="FF0000"/>
              </a:buClr>
              <a:buFont typeface="+mj-ea"/>
              <a:buAutoNum type="circleNumDbPlain" startAt="3"/>
            </a:pPr>
            <a:r>
              <a:rPr lang="ja-JP" altLang="en-US" sz="1200" dirty="0">
                <a:latin typeface="Meiryo UI"/>
                <a:ea typeface="Meiryo UI"/>
              </a:rPr>
              <a:t> </a:t>
            </a:r>
            <a:r>
              <a:rPr lang="ja-JP" altLang="en-US" sz="1200" b="1" dirty="0">
                <a:latin typeface="Meiryo UI"/>
                <a:ea typeface="Meiryo UI"/>
              </a:rPr>
              <a:t>「支払内容」</a:t>
            </a:r>
            <a:r>
              <a:rPr lang="ja-JP" altLang="en-US" sz="1200" dirty="0">
                <a:latin typeface="Meiryo UI"/>
                <a:ea typeface="Meiryo UI"/>
              </a:rPr>
              <a:t>を入力してください。</a:t>
            </a:r>
            <a:endParaRPr lang="en-US" altLang="ja-JP" sz="1200" dirty="0">
              <a:latin typeface="Meiryo UI"/>
              <a:ea typeface="Meiryo UI"/>
            </a:endParaRPr>
          </a:p>
          <a:p>
            <a:pPr marL="342900" indent="-342900">
              <a:buClr>
                <a:srgbClr val="FF0000"/>
              </a:buClr>
              <a:buFont typeface="+mj-ea"/>
              <a:buAutoNum type="circleNumDbPlain" startAt="3"/>
            </a:pPr>
            <a:endParaRPr lang="en-US" altLang="ja-JP" sz="1200" dirty="0">
              <a:solidFill>
                <a:srgbClr val="FF0000"/>
              </a:solidFill>
              <a:latin typeface="Meiryo UI"/>
              <a:ea typeface="Meiryo UI"/>
            </a:endParaRPr>
          </a:p>
          <a:p>
            <a:pPr marL="342900" indent="-342900">
              <a:buClr>
                <a:srgbClr val="FF0000"/>
              </a:buClr>
              <a:buFont typeface="+mj-ea"/>
              <a:buAutoNum type="circleNumDbPlain" startAt="3"/>
            </a:pPr>
            <a:r>
              <a:rPr lang="ja-JP" altLang="en-US" sz="1200" dirty="0">
                <a:latin typeface="Meiryo UI"/>
                <a:ea typeface="Meiryo UI"/>
              </a:rPr>
              <a:t>中小企業同士の取引の場合、チェックボックスにチェックをしてください。</a:t>
            </a:r>
            <a:endParaRPr lang="en-US" altLang="ja-JP" sz="1200" dirty="0">
              <a:latin typeface="Meiryo UI"/>
              <a:ea typeface="Meiryo UI"/>
            </a:endParaRPr>
          </a:p>
          <a:p>
            <a:pPr marL="342900" indent="-342900">
              <a:buClr>
                <a:srgbClr val="FF0000"/>
              </a:buClr>
              <a:buFont typeface="+mj-ea"/>
              <a:buAutoNum type="circleNumDbPlain" startAt="3"/>
            </a:pPr>
            <a:endParaRPr lang="en-US" altLang="ja-JP" sz="1200" dirty="0">
              <a:latin typeface="Meiryo UI"/>
              <a:ea typeface="Meiryo UI"/>
            </a:endParaRPr>
          </a:p>
          <a:p>
            <a:pPr marL="342900" indent="-342900">
              <a:buClr>
                <a:srgbClr val="FF0000"/>
              </a:buClr>
              <a:buFont typeface="+mj-ea"/>
              <a:buAutoNum type="circleNumDbPlain" startAt="3"/>
            </a:pPr>
            <a:r>
              <a:rPr lang="ja-JP" altLang="en-US" sz="1200" dirty="0">
                <a:latin typeface="Meiryo UI"/>
                <a:ea typeface="Meiryo UI"/>
              </a:rPr>
              <a:t> </a:t>
            </a:r>
            <a:r>
              <a:rPr lang="ja-JP" altLang="en-US" sz="1200" b="1" dirty="0">
                <a:latin typeface="Meiryo UI"/>
                <a:ea typeface="Meiryo UI"/>
              </a:rPr>
              <a:t>「保存」</a:t>
            </a:r>
            <a:r>
              <a:rPr lang="ja-JP" altLang="en-US" sz="1200" dirty="0">
                <a:latin typeface="Meiryo UI"/>
                <a:ea typeface="Meiryo UI"/>
              </a:rPr>
              <a:t>ボタンを押下してください。</a:t>
            </a:r>
            <a:endParaRPr lang="en-US" altLang="ja-JP" sz="1400" dirty="0">
              <a:latin typeface="Meiryo UI"/>
              <a:ea typeface="Meiryo UI"/>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80AB5134-F0A5-8748-7290-07E916F4942F}"/>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EC5FED99-6C71-E749-7B8A-FD19AB535B39}"/>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4" name="図 13" descr="図形&#10;&#10;低い精度で自動的に生成された説明">
            <a:extLst>
              <a:ext uri="{FF2B5EF4-FFF2-40B4-BE49-F238E27FC236}">
                <a16:creationId xmlns:a16="http://schemas.microsoft.com/office/drawing/2014/main" id="{4864BB94-3D88-3BF8-41A1-0ABE3AA22E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0" name="テキスト ボックス 19">
            <a:extLst>
              <a:ext uri="{FF2B5EF4-FFF2-40B4-BE49-F238E27FC236}">
                <a16:creationId xmlns:a16="http://schemas.microsoft.com/office/drawing/2014/main" id="{922DFF7D-B8AA-EE26-59A8-A422F218482B}"/>
              </a:ext>
            </a:extLst>
          </p:cNvPr>
          <p:cNvSpPr txBox="1"/>
          <p:nvPr/>
        </p:nvSpPr>
        <p:spPr>
          <a:xfrm>
            <a:off x="2722777" y="3506346"/>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④</a:t>
            </a:r>
            <a:endParaRPr kumimoji="1" lang="ja-JP" altLang="en-US" b="1" dirty="0"/>
          </a:p>
        </p:txBody>
      </p:sp>
      <p:sp>
        <p:nvSpPr>
          <p:cNvPr id="21" name="テキスト ボックス 20">
            <a:extLst>
              <a:ext uri="{FF2B5EF4-FFF2-40B4-BE49-F238E27FC236}">
                <a16:creationId xmlns:a16="http://schemas.microsoft.com/office/drawing/2014/main" id="{03747EA6-2FD0-E001-CBB6-820954D36E24}"/>
              </a:ext>
            </a:extLst>
          </p:cNvPr>
          <p:cNvSpPr txBox="1"/>
          <p:nvPr/>
        </p:nvSpPr>
        <p:spPr>
          <a:xfrm>
            <a:off x="4182093" y="4116526"/>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sp>
        <p:nvSpPr>
          <p:cNvPr id="22" name="テキスト ボックス 21">
            <a:extLst>
              <a:ext uri="{FF2B5EF4-FFF2-40B4-BE49-F238E27FC236}">
                <a16:creationId xmlns:a16="http://schemas.microsoft.com/office/drawing/2014/main" id="{1B8D7858-663C-EE6B-8657-D28E78D3EF29}"/>
              </a:ext>
            </a:extLst>
          </p:cNvPr>
          <p:cNvSpPr txBox="1"/>
          <p:nvPr/>
        </p:nvSpPr>
        <p:spPr>
          <a:xfrm>
            <a:off x="4184534" y="4521938"/>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⑥</a:t>
            </a:r>
            <a:endParaRPr kumimoji="1" lang="ja-JP" altLang="en-US" b="1" dirty="0"/>
          </a:p>
        </p:txBody>
      </p:sp>
      <p:sp>
        <p:nvSpPr>
          <p:cNvPr id="23" name="テキスト ボックス 22">
            <a:extLst>
              <a:ext uri="{FF2B5EF4-FFF2-40B4-BE49-F238E27FC236}">
                <a16:creationId xmlns:a16="http://schemas.microsoft.com/office/drawing/2014/main" id="{D52C735A-AB77-4D05-28EB-16A4C594737E}"/>
              </a:ext>
            </a:extLst>
          </p:cNvPr>
          <p:cNvSpPr txBox="1"/>
          <p:nvPr/>
        </p:nvSpPr>
        <p:spPr>
          <a:xfrm>
            <a:off x="4189157" y="5112016"/>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⑦</a:t>
            </a:r>
            <a:endParaRPr kumimoji="1" lang="ja-JP" altLang="en-US" b="1" dirty="0"/>
          </a:p>
        </p:txBody>
      </p:sp>
      <p:sp>
        <p:nvSpPr>
          <p:cNvPr id="24" name="テキスト ボックス 23">
            <a:extLst>
              <a:ext uri="{FF2B5EF4-FFF2-40B4-BE49-F238E27FC236}">
                <a16:creationId xmlns:a16="http://schemas.microsoft.com/office/drawing/2014/main" id="{613A652D-F095-8645-FE0E-AC655A1717BF}"/>
              </a:ext>
            </a:extLst>
          </p:cNvPr>
          <p:cNvSpPr txBox="1"/>
          <p:nvPr/>
        </p:nvSpPr>
        <p:spPr>
          <a:xfrm>
            <a:off x="4175628" y="5553509"/>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⑧</a:t>
            </a:r>
            <a:endParaRPr lang="en-US" altLang="ja-JP" b="1" dirty="0">
              <a:solidFill>
                <a:srgbClr val="FF0000"/>
              </a:solidFill>
              <a:latin typeface="Meiryo UI"/>
              <a:ea typeface="Meiryo UI"/>
            </a:endParaRPr>
          </a:p>
        </p:txBody>
      </p:sp>
      <p:sp>
        <p:nvSpPr>
          <p:cNvPr id="25" name="テキスト ボックス 24">
            <a:extLst>
              <a:ext uri="{FF2B5EF4-FFF2-40B4-BE49-F238E27FC236}">
                <a16:creationId xmlns:a16="http://schemas.microsoft.com/office/drawing/2014/main" id="{72D758FE-9EA7-384C-3C9D-3B3D0ED4ED5A}"/>
              </a:ext>
            </a:extLst>
          </p:cNvPr>
          <p:cNvSpPr txBox="1"/>
          <p:nvPr/>
        </p:nvSpPr>
        <p:spPr>
          <a:xfrm>
            <a:off x="2769122" y="5816851"/>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⑨</a:t>
            </a:r>
            <a:endParaRPr kumimoji="1" lang="ja-JP" altLang="en-US" b="1" dirty="0"/>
          </a:p>
        </p:txBody>
      </p:sp>
      <p:sp>
        <p:nvSpPr>
          <p:cNvPr id="26" name="テキスト ボックス 25">
            <a:extLst>
              <a:ext uri="{FF2B5EF4-FFF2-40B4-BE49-F238E27FC236}">
                <a16:creationId xmlns:a16="http://schemas.microsoft.com/office/drawing/2014/main" id="{F30D7C64-E362-2937-F045-58351F246F5D}"/>
              </a:ext>
            </a:extLst>
          </p:cNvPr>
          <p:cNvSpPr txBox="1"/>
          <p:nvPr/>
        </p:nvSpPr>
        <p:spPr>
          <a:xfrm>
            <a:off x="3342072" y="6424402"/>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⑩</a:t>
            </a:r>
            <a:endParaRPr kumimoji="1" lang="ja-JP" altLang="en-US" b="1" dirty="0"/>
          </a:p>
        </p:txBody>
      </p:sp>
      <p:sp>
        <p:nvSpPr>
          <p:cNvPr id="29" name="角丸四角形 7">
            <a:extLst>
              <a:ext uri="{FF2B5EF4-FFF2-40B4-BE49-F238E27FC236}">
                <a16:creationId xmlns:a16="http://schemas.microsoft.com/office/drawing/2014/main" id="{BA10F405-88B0-33CA-2B09-213ADD995060}"/>
              </a:ext>
            </a:extLst>
          </p:cNvPr>
          <p:cNvSpPr/>
          <p:nvPr/>
        </p:nvSpPr>
        <p:spPr>
          <a:xfrm flipV="1">
            <a:off x="1879601" y="2203450"/>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pic>
        <p:nvPicPr>
          <p:cNvPr id="15" name="図 14">
            <a:extLst>
              <a:ext uri="{FF2B5EF4-FFF2-40B4-BE49-F238E27FC236}">
                <a16:creationId xmlns:a16="http://schemas.microsoft.com/office/drawing/2014/main" id="{B56E4C46-E8B4-0530-5AAB-46377B4D3A68}"/>
              </a:ext>
            </a:extLst>
          </p:cNvPr>
          <p:cNvPicPr>
            <a:picLocks noChangeAspect="1"/>
          </p:cNvPicPr>
          <p:nvPr/>
        </p:nvPicPr>
        <p:blipFill rotWithShape="1">
          <a:blip r:embed="rId6"/>
          <a:srcRect l="47308" t="71685" r="51337" b="27380"/>
          <a:stretch/>
        </p:blipFill>
        <p:spPr>
          <a:xfrm>
            <a:off x="7812911" y="4090648"/>
            <a:ext cx="189187" cy="182664"/>
          </a:xfrm>
          <a:prstGeom prst="rect">
            <a:avLst/>
          </a:prstGeom>
        </p:spPr>
      </p:pic>
      <p:pic>
        <p:nvPicPr>
          <p:cNvPr id="16" name="図 15">
            <a:extLst>
              <a:ext uri="{FF2B5EF4-FFF2-40B4-BE49-F238E27FC236}">
                <a16:creationId xmlns:a16="http://schemas.microsoft.com/office/drawing/2014/main" id="{E0790242-B8BA-EC73-4E57-35310E1A86D8}"/>
              </a:ext>
            </a:extLst>
          </p:cNvPr>
          <p:cNvPicPr>
            <a:picLocks noChangeAspect="1"/>
          </p:cNvPicPr>
          <p:nvPr/>
        </p:nvPicPr>
        <p:blipFill rotWithShape="1">
          <a:blip r:embed="rId6"/>
          <a:srcRect l="47308" t="71685" r="51337" b="27380"/>
          <a:stretch/>
        </p:blipFill>
        <p:spPr>
          <a:xfrm>
            <a:off x="7812911" y="4478501"/>
            <a:ext cx="189187" cy="182664"/>
          </a:xfrm>
          <a:prstGeom prst="rect">
            <a:avLst/>
          </a:prstGeom>
        </p:spPr>
      </p:pic>
      <p:grpSp>
        <p:nvGrpSpPr>
          <p:cNvPr id="4" name="グループ化 3">
            <a:extLst>
              <a:ext uri="{FF2B5EF4-FFF2-40B4-BE49-F238E27FC236}">
                <a16:creationId xmlns:a16="http://schemas.microsoft.com/office/drawing/2014/main" id="{330DEA28-0D94-DF4A-1299-3F263626CFCF}"/>
              </a:ext>
            </a:extLst>
          </p:cNvPr>
          <p:cNvGrpSpPr/>
          <p:nvPr/>
        </p:nvGrpSpPr>
        <p:grpSpPr>
          <a:xfrm>
            <a:off x="5840012" y="151309"/>
            <a:ext cx="5272995" cy="394146"/>
            <a:chOff x="4895088" y="151309"/>
            <a:chExt cx="6217920" cy="394146"/>
          </a:xfrm>
        </p:grpSpPr>
        <p:sp>
          <p:nvSpPr>
            <p:cNvPr id="5" name="矢印: 五方向 4">
              <a:extLst>
                <a:ext uri="{FF2B5EF4-FFF2-40B4-BE49-F238E27FC236}">
                  <a16:creationId xmlns:a16="http://schemas.microsoft.com/office/drawing/2014/main" id="{979FB1E0-C42C-D38C-0C5C-144E5C4C65C1}"/>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6" name="矢印: 五方向 5">
              <a:extLst>
                <a:ext uri="{FF2B5EF4-FFF2-40B4-BE49-F238E27FC236}">
                  <a16:creationId xmlns:a16="http://schemas.microsoft.com/office/drawing/2014/main" id="{08C24128-08B5-AFA2-9C50-E07E070CE367}"/>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0" name="矢印: 五方向 9">
              <a:extLst>
                <a:ext uri="{FF2B5EF4-FFF2-40B4-BE49-F238E27FC236}">
                  <a16:creationId xmlns:a16="http://schemas.microsoft.com/office/drawing/2014/main" id="{A90930A4-F40D-995D-5908-7DD8D06DD578}"/>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13870442-1D79-1B05-B118-D026E82636BC}"/>
                </a:ext>
              </a:extLst>
            </p:cNvPr>
            <p:cNvSpPr/>
            <p:nvPr/>
          </p:nvSpPr>
          <p:spPr bwMode="auto">
            <a:xfrm>
              <a:off x="722680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8" name="矢印: 五方向 27">
              <a:extLst>
                <a:ext uri="{FF2B5EF4-FFF2-40B4-BE49-F238E27FC236}">
                  <a16:creationId xmlns:a16="http://schemas.microsoft.com/office/drawing/2014/main" id="{D583AA06-146F-9875-B796-10704DE59728}"/>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7DDA689B-1B25-229B-577B-619DA2CEC99A}"/>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0" name="矢印: 五方向 39">
              <a:extLst>
                <a:ext uri="{FF2B5EF4-FFF2-40B4-BE49-F238E27FC236}">
                  <a16:creationId xmlns:a16="http://schemas.microsoft.com/office/drawing/2014/main" id="{C30E1E82-BE52-8493-E1B1-A0C6A992DC87}"/>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1" name="矢印: 五方向 40">
              <a:extLst>
                <a:ext uri="{FF2B5EF4-FFF2-40B4-BE49-F238E27FC236}">
                  <a16:creationId xmlns:a16="http://schemas.microsoft.com/office/drawing/2014/main" id="{D0B94844-791D-AF93-48FD-FCF950FA9E2E}"/>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62" name="角丸四角形 7">
            <a:extLst>
              <a:ext uri="{FF2B5EF4-FFF2-40B4-BE49-F238E27FC236}">
                <a16:creationId xmlns:a16="http://schemas.microsoft.com/office/drawing/2014/main" id="{3E858482-6485-0CFB-41EE-AD8036E8837B}"/>
              </a:ext>
            </a:extLst>
          </p:cNvPr>
          <p:cNvSpPr/>
          <p:nvPr/>
        </p:nvSpPr>
        <p:spPr>
          <a:xfrm flipV="1">
            <a:off x="1879601" y="2609167"/>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3" name="角丸四角形 7">
            <a:extLst>
              <a:ext uri="{FF2B5EF4-FFF2-40B4-BE49-F238E27FC236}">
                <a16:creationId xmlns:a16="http://schemas.microsoft.com/office/drawing/2014/main" id="{A732B5CB-C565-00ED-6943-E0F0E6967FA6}"/>
              </a:ext>
            </a:extLst>
          </p:cNvPr>
          <p:cNvSpPr/>
          <p:nvPr/>
        </p:nvSpPr>
        <p:spPr>
          <a:xfrm flipV="1">
            <a:off x="1879601" y="3151081"/>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4" name="角丸四角形 7">
            <a:extLst>
              <a:ext uri="{FF2B5EF4-FFF2-40B4-BE49-F238E27FC236}">
                <a16:creationId xmlns:a16="http://schemas.microsoft.com/office/drawing/2014/main" id="{5F20C8B3-A71B-17BB-EDF9-82492E8FB9BE}"/>
              </a:ext>
            </a:extLst>
          </p:cNvPr>
          <p:cNvSpPr/>
          <p:nvPr/>
        </p:nvSpPr>
        <p:spPr>
          <a:xfrm flipV="1">
            <a:off x="1879601" y="4176857"/>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5" name="角丸四角形 7">
            <a:extLst>
              <a:ext uri="{FF2B5EF4-FFF2-40B4-BE49-F238E27FC236}">
                <a16:creationId xmlns:a16="http://schemas.microsoft.com/office/drawing/2014/main" id="{46A80CD8-B969-AFB3-6541-B7F213BA9850}"/>
              </a:ext>
            </a:extLst>
          </p:cNvPr>
          <p:cNvSpPr/>
          <p:nvPr/>
        </p:nvSpPr>
        <p:spPr>
          <a:xfrm flipV="1">
            <a:off x="1879601" y="4575077"/>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6" name="角丸四角形 7">
            <a:extLst>
              <a:ext uri="{FF2B5EF4-FFF2-40B4-BE49-F238E27FC236}">
                <a16:creationId xmlns:a16="http://schemas.microsoft.com/office/drawing/2014/main" id="{6E42DDAF-CA9C-2585-6AB4-27C8C3D48395}"/>
              </a:ext>
            </a:extLst>
          </p:cNvPr>
          <p:cNvSpPr/>
          <p:nvPr/>
        </p:nvSpPr>
        <p:spPr>
          <a:xfrm flipV="1">
            <a:off x="1879601" y="5206445"/>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7" name="角丸四角形 7">
            <a:extLst>
              <a:ext uri="{FF2B5EF4-FFF2-40B4-BE49-F238E27FC236}">
                <a16:creationId xmlns:a16="http://schemas.microsoft.com/office/drawing/2014/main" id="{702A4885-401A-C62A-D830-C6A0E0BC5190}"/>
              </a:ext>
            </a:extLst>
          </p:cNvPr>
          <p:cNvSpPr/>
          <p:nvPr/>
        </p:nvSpPr>
        <p:spPr>
          <a:xfrm flipV="1">
            <a:off x="1879601" y="5599334"/>
            <a:ext cx="2101850" cy="1809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8" name="角丸四角形 7">
            <a:extLst>
              <a:ext uri="{FF2B5EF4-FFF2-40B4-BE49-F238E27FC236}">
                <a16:creationId xmlns:a16="http://schemas.microsoft.com/office/drawing/2014/main" id="{9DF31623-D3DA-7CF3-1584-015274E83183}"/>
              </a:ext>
            </a:extLst>
          </p:cNvPr>
          <p:cNvSpPr/>
          <p:nvPr/>
        </p:nvSpPr>
        <p:spPr>
          <a:xfrm flipV="1">
            <a:off x="1800155" y="3394224"/>
            <a:ext cx="860495" cy="593576"/>
          </a:xfrm>
          <a:prstGeom prst="roundRect">
            <a:avLst>
              <a:gd name="adj" fmla="val 1281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69" name="角丸四角形 7">
            <a:extLst>
              <a:ext uri="{FF2B5EF4-FFF2-40B4-BE49-F238E27FC236}">
                <a16:creationId xmlns:a16="http://schemas.microsoft.com/office/drawing/2014/main" id="{07EF1E5F-7C39-561B-2E77-2EBCFD0F9423}"/>
              </a:ext>
            </a:extLst>
          </p:cNvPr>
          <p:cNvSpPr/>
          <p:nvPr/>
        </p:nvSpPr>
        <p:spPr>
          <a:xfrm flipV="1">
            <a:off x="1800155" y="5829079"/>
            <a:ext cx="973525" cy="18752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29998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B0BF6D49-453A-FED3-6742-77A7A1A835D8}"/>
              </a:ext>
            </a:extLst>
          </p:cNvPr>
          <p:cNvPicPr>
            <a:picLocks noChangeAspect="1"/>
          </p:cNvPicPr>
          <p:nvPr/>
        </p:nvPicPr>
        <p:blipFill>
          <a:blip r:embed="rId3"/>
          <a:stretch>
            <a:fillRect/>
          </a:stretch>
        </p:blipFill>
        <p:spPr>
          <a:xfrm>
            <a:off x="238610" y="1203258"/>
            <a:ext cx="5049624" cy="3492893"/>
          </a:xfrm>
          <a:prstGeom prst="rect">
            <a:avLst/>
          </a:prstGeom>
        </p:spPr>
      </p:pic>
      <p:pic>
        <p:nvPicPr>
          <p:cNvPr id="20" name="図 19">
            <a:extLst>
              <a:ext uri="{FF2B5EF4-FFF2-40B4-BE49-F238E27FC236}">
                <a16:creationId xmlns:a16="http://schemas.microsoft.com/office/drawing/2014/main" id="{4146B76C-BAC4-BBAE-3EFC-6A2769922BDC}"/>
              </a:ext>
            </a:extLst>
          </p:cNvPr>
          <p:cNvPicPr>
            <a:picLocks noChangeAspect="1"/>
          </p:cNvPicPr>
          <p:nvPr/>
        </p:nvPicPr>
        <p:blipFill>
          <a:blip r:embed="rId4"/>
          <a:stretch>
            <a:fillRect/>
          </a:stretch>
        </p:blipFill>
        <p:spPr>
          <a:xfrm>
            <a:off x="1018909" y="4574227"/>
            <a:ext cx="5049624" cy="1984915"/>
          </a:xfrm>
          <a:prstGeom prst="rect">
            <a:avLst/>
          </a:prstGeom>
          <a:ln w="19050">
            <a:solidFill>
              <a:srgbClr val="000000"/>
            </a:solidFill>
          </a:ln>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7/18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経費内訳一覧（様式第</a:t>
            </a:r>
            <a:r>
              <a:rPr lang="en-US" altLang="ja-JP" sz="1400" b="1">
                <a:cs typeface="メイリオ" panose="020B0604030504040204" pitchFamily="50" charset="-128"/>
              </a:rPr>
              <a:t>8</a:t>
            </a:r>
            <a:r>
              <a:rPr lang="ja-JP" altLang="en-US" sz="1400" b="1">
                <a:cs typeface="メイリオ" panose="020B0604030504040204" pitchFamily="50" charset="-128"/>
              </a:rPr>
              <a:t>　別紙</a:t>
            </a:r>
            <a:r>
              <a:rPr lang="en-US" altLang="ja-JP" sz="1400" b="1">
                <a:cs typeface="メイリオ" panose="020B0604030504040204" pitchFamily="50" charset="-128"/>
              </a:rPr>
              <a:t>3,4</a:t>
            </a:r>
            <a:r>
              <a:rPr lang="ja-JP" altLang="en-US" sz="1400" b="1">
                <a:cs typeface="メイリオ" panose="020B0604030504040204" pitchFamily="50" charset="-128"/>
              </a:rPr>
              <a:t>）（</a:t>
            </a:r>
            <a:r>
              <a:rPr lang="en-US" altLang="ja-JP" sz="1400" b="1">
                <a:cs typeface="メイリオ" panose="020B0604030504040204" pitchFamily="50" charset="-128"/>
              </a:rPr>
              <a:t>3/4</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6039" y="1409344"/>
            <a:ext cx="5825146" cy="5047536"/>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kumimoji="1" lang="en-US" altLang="ja-JP" sz="1400" b="1">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b="1">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証憑追加」</a:t>
            </a:r>
            <a:r>
              <a:rPr kumimoji="1" lang="ja-JP" altLang="en-US" sz="1400" dirty="0">
                <a:latin typeface="Meiryo UI" panose="020B0604030504040204" pitchFamily="50" charset="-128"/>
                <a:ea typeface="Meiryo UI" panose="020B0604030504040204" pitchFamily="50" charset="-128"/>
              </a:rPr>
              <a:t>ボタンを押下してください。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a:latin typeface="Meiryo UI" panose="020B0604030504040204" pitchFamily="50" charset="-128"/>
                <a:ea typeface="Meiryo UI" panose="020B0604030504040204" pitchFamily="50" charset="-128"/>
              </a:rPr>
              <a:t>証憑のファイル</a:t>
            </a:r>
            <a:r>
              <a:rPr kumimoji="1" lang="ja-JP" altLang="en-US" sz="1400" dirty="0">
                <a:latin typeface="Meiryo UI" panose="020B0604030504040204" pitchFamily="50" charset="-128"/>
                <a:ea typeface="Meiryo UI" panose="020B0604030504040204" pitchFamily="50" charset="-128"/>
              </a:rPr>
              <a:t>をアップロードしてください。</a:t>
            </a: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b="1">
                <a:latin typeface="Meiryo UI" panose="020B0604030504040204" pitchFamily="50" charset="-128"/>
                <a:ea typeface="Meiryo UI" panose="020B0604030504040204" pitchFamily="50" charset="-128"/>
              </a:rPr>
              <a:t>「全選択</a:t>
            </a:r>
            <a:r>
              <a:rPr kumimoji="1" lang="en-US" altLang="ja-JP" sz="1400" b="1" dirty="0">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全選択解除」</a:t>
            </a:r>
            <a:r>
              <a:rPr kumimoji="1" lang="ja-JP" altLang="en-US" sz="1400">
                <a:latin typeface="Meiryo UI" panose="020B0604030504040204" pitchFamily="50" charset="-128"/>
                <a:ea typeface="Meiryo UI" panose="020B0604030504040204" pitchFamily="50" charset="-128"/>
              </a:rPr>
              <a:t>のうち、該当する項目のチェックボックス</a:t>
            </a:r>
            <a:r>
              <a:rPr kumimoji="1" lang="ja-JP" altLang="en-US" sz="1400" dirty="0">
                <a:latin typeface="Meiryo UI" panose="020B0604030504040204" pitchFamily="50" charset="-128"/>
                <a:ea typeface="Meiryo UI" panose="020B0604030504040204" pitchFamily="50" charset="-128"/>
              </a:rPr>
              <a:t>に</a:t>
            </a:r>
            <a:r>
              <a:rPr kumimoji="1" lang="ja-JP" altLang="en-US" sz="1400">
                <a:latin typeface="Meiryo UI" panose="020B0604030504040204" pitchFamily="50" charset="-128"/>
                <a:ea typeface="Meiryo UI" panose="020B0604030504040204" pitchFamily="50" charset="-128"/>
              </a:rPr>
              <a:t>チェックを入れてください。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a:latin typeface="Meiryo UI" panose="020B0604030504040204" pitchFamily="50" charset="-128"/>
                <a:ea typeface="Meiryo UI" panose="020B0604030504040204" pitchFamily="50" charset="-128"/>
              </a:rPr>
              <a:t>当該</a:t>
            </a:r>
            <a:r>
              <a:rPr lang="ja-JP" altLang="en-US" sz="1400">
                <a:latin typeface="Meiryo UI" panose="020B0604030504040204" pitchFamily="50" charset="-128"/>
                <a:ea typeface="Meiryo UI" panose="020B0604030504040204" pitchFamily="50" charset="-128"/>
              </a:rPr>
              <a:t>証憑</a:t>
            </a:r>
            <a:r>
              <a:rPr kumimoji="1" lang="ja-JP" altLang="en-US" sz="1400">
                <a:latin typeface="Meiryo UI" panose="020B0604030504040204" pitchFamily="50" charset="-128"/>
                <a:ea typeface="Meiryo UI" panose="020B0604030504040204" pitchFamily="50" charset="-128"/>
              </a:rPr>
              <a:t>に該当する経費である場合、チェック</a:t>
            </a:r>
            <a:r>
              <a:rPr kumimoji="1" lang="ja-JP" altLang="en-US" sz="1400" dirty="0">
                <a:latin typeface="Meiryo UI" panose="020B0604030504040204" pitchFamily="50" charset="-128"/>
                <a:ea typeface="Meiryo UI" panose="020B0604030504040204" pitchFamily="50" charset="-128"/>
              </a:rPr>
              <a:t>を入れてください。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b="1" dirty="0">
                <a:latin typeface="Meiryo UI" panose="020B0604030504040204" pitchFamily="50" charset="-128"/>
                <a:ea typeface="Meiryo UI" panose="020B0604030504040204" pitchFamily="50" charset="-128"/>
              </a:rPr>
              <a:t>「保存」</a:t>
            </a:r>
            <a:r>
              <a:rPr kumimoji="1" lang="ja-JP" altLang="en-US" sz="1400" dirty="0">
                <a:latin typeface="Meiryo UI" panose="020B0604030504040204" pitchFamily="50" charset="-128"/>
                <a:ea typeface="Meiryo UI" panose="020B0604030504040204" pitchFamily="50" charset="-128"/>
              </a:rPr>
              <a:t>ボタンを押下してください。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a:ea typeface="Meiryo UI"/>
              </a:rPr>
              <a:t>保存した証憑詳細が追加されます。</a:t>
            </a:r>
            <a:br>
              <a:rPr lang="en-US" altLang="ja-JP" sz="1400" dirty="0">
                <a:latin typeface="Meiryo UI"/>
                <a:ea typeface="Meiryo UI"/>
              </a:rPr>
            </a:br>
            <a:r>
              <a:rPr lang="ja-JP" altLang="en-US" sz="1400" dirty="0">
                <a:latin typeface="Meiryo UI"/>
                <a:ea typeface="Meiryo UI"/>
              </a:rPr>
              <a:t>   編集する場合は、</a:t>
            </a:r>
            <a:r>
              <a:rPr lang="ja-JP" altLang="en-US" sz="1400" b="1" dirty="0">
                <a:latin typeface="Meiryo UI"/>
                <a:ea typeface="Meiryo UI"/>
              </a:rPr>
              <a:t>「編集」</a:t>
            </a:r>
            <a:r>
              <a:rPr lang="ja-JP" altLang="en-US" sz="1400" dirty="0">
                <a:latin typeface="Meiryo UI"/>
                <a:ea typeface="Meiryo UI"/>
              </a:rPr>
              <a:t>ボタンを押下してください。</a:t>
            </a:r>
            <a:br>
              <a:rPr lang="en-US" altLang="ja-JP" sz="1400" dirty="0">
                <a:latin typeface="Meiryo UI"/>
                <a:ea typeface="Meiryo UI"/>
              </a:rPr>
            </a:br>
            <a:r>
              <a:rPr lang="ja-JP" altLang="en-US" sz="1400" dirty="0">
                <a:latin typeface="Meiryo UI"/>
                <a:ea typeface="Meiryo UI"/>
              </a:rPr>
              <a:t>   削除する場合は、</a:t>
            </a:r>
            <a:r>
              <a:rPr lang="ja-JP" altLang="en-US" sz="1400" b="1" dirty="0">
                <a:latin typeface="Meiryo UI"/>
                <a:ea typeface="Meiryo UI"/>
              </a:rPr>
              <a:t>「削除」</a:t>
            </a:r>
            <a:r>
              <a:rPr lang="ja-JP" altLang="en-US" sz="1400" dirty="0">
                <a:latin typeface="Meiryo UI"/>
                <a:ea typeface="Meiryo UI"/>
              </a:rPr>
              <a:t>ボタンを押下してください。</a:t>
            </a:r>
            <a:endParaRPr lang="en-US" altLang="ja-JP" sz="1400" dirty="0">
              <a:latin typeface="Meiryo UI"/>
              <a:ea typeface="Meiryo UI"/>
            </a:endParaRPr>
          </a:p>
          <a:p>
            <a:pPr marL="342900" indent="-342900">
              <a:buClr>
                <a:srgbClr val="FF0000"/>
              </a:buClr>
              <a:buFont typeface="+mj-ea"/>
              <a:buAutoNum type="circleNumDbPlain"/>
            </a:pP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必要な経費証憑に漏れがないことを確認し、チェックボックス</a:t>
            </a:r>
            <a:r>
              <a:rPr lang="ja-JP" altLang="en-US" sz="1400" dirty="0">
                <a:latin typeface="Meiryo UI" panose="020B0604030504040204" pitchFamily="50" charset="-128"/>
                <a:ea typeface="Meiryo UI" panose="020B0604030504040204" pitchFamily="50" charset="-128"/>
              </a:rPr>
              <a:t>に</a:t>
            </a:r>
            <a:r>
              <a:rPr lang="ja-JP" altLang="en-US" sz="1400">
                <a:latin typeface="Meiryo UI" panose="020B0604030504040204" pitchFamily="50" charset="-128"/>
                <a:ea typeface="Meiryo UI" panose="020B0604030504040204" pitchFamily="50" charset="-128"/>
              </a:rPr>
              <a:t>チェックを入れてください。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補助対象経費合計額やウェブサイト関連費の比率によって（</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）欄が入力可能になることが</a:t>
            </a:r>
            <a:r>
              <a:rPr lang="ja-JP" altLang="en-US" sz="1400">
                <a:latin typeface="Meiryo UI" panose="020B0604030504040204" pitchFamily="50" charset="-128"/>
                <a:ea typeface="Meiryo UI" panose="020B0604030504040204" pitchFamily="50" charset="-128"/>
              </a:rPr>
              <a:t>あります。</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当該</a:t>
            </a:r>
            <a:r>
              <a:rPr lang="ja-JP" altLang="en-US" sz="1400" dirty="0">
                <a:latin typeface="Meiryo UI" panose="020B0604030504040204" pitchFamily="50" charset="-128"/>
                <a:ea typeface="Meiryo UI" panose="020B0604030504040204" pitchFamily="50" charset="-128"/>
              </a:rPr>
              <a:t>入力欄下に表示される範囲内の金額を入力し、 </a:t>
            </a:r>
            <a:r>
              <a:rPr lang="ja-JP" altLang="en-US" sz="1400" b="1" dirty="0">
                <a:latin typeface="Meiryo UI" panose="020B0604030504040204" pitchFamily="50" charset="-128"/>
                <a:ea typeface="Meiryo UI" panose="020B0604030504040204" pitchFamily="50" charset="-128"/>
              </a:rPr>
              <a:t>「自動計算」</a:t>
            </a:r>
            <a:r>
              <a:rPr lang="ja-JP" altLang="en-US" sz="1400" dirty="0">
                <a:latin typeface="Meiryo UI" panose="020B0604030504040204" pitchFamily="50" charset="-128"/>
                <a:ea typeface="Meiryo UI" panose="020B0604030504040204" pitchFamily="50" charset="-128"/>
              </a:rPr>
              <a:t>ボタンを押下してください。</a:t>
            </a:r>
            <a:endParaRPr kumimoji="1" lang="en-US" altLang="ja-JP" sz="1400" dirty="0">
              <a:latin typeface="Meiryo UI" panose="020B0604030504040204" pitchFamily="50" charset="-128"/>
              <a:ea typeface="Meiryo UI" panose="020B0604030504040204" pitchFamily="50" charset="-128"/>
            </a:endParaRPr>
          </a:p>
        </p:txBody>
      </p:sp>
      <p:sp>
        <p:nvSpPr>
          <p:cNvPr id="39" name="角丸四角形 7">
            <a:extLst>
              <a:ext uri="{FF2B5EF4-FFF2-40B4-BE49-F238E27FC236}">
                <a16:creationId xmlns:a16="http://schemas.microsoft.com/office/drawing/2014/main" id="{FAEF874C-B3D2-5C2A-9A79-539A80A950BC}"/>
              </a:ext>
            </a:extLst>
          </p:cNvPr>
          <p:cNvSpPr/>
          <p:nvPr/>
        </p:nvSpPr>
        <p:spPr>
          <a:xfrm flipV="1">
            <a:off x="297800" y="1780622"/>
            <a:ext cx="392744" cy="19718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0" name="角丸四角形 7">
            <a:extLst>
              <a:ext uri="{FF2B5EF4-FFF2-40B4-BE49-F238E27FC236}">
                <a16:creationId xmlns:a16="http://schemas.microsoft.com/office/drawing/2014/main" id="{EC575136-9C62-7562-D104-F64A69213038}"/>
              </a:ext>
            </a:extLst>
          </p:cNvPr>
          <p:cNvSpPr/>
          <p:nvPr/>
        </p:nvSpPr>
        <p:spPr>
          <a:xfrm flipV="1">
            <a:off x="297800" y="1501587"/>
            <a:ext cx="4990434" cy="219585"/>
          </a:xfrm>
          <a:prstGeom prst="roundRect">
            <a:avLst>
              <a:gd name="adj" fmla="val 2037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67483" y="1702495"/>
            <a:ext cx="290929" cy="369332"/>
          </a:xfrm>
          <a:prstGeom prst="rect">
            <a:avLst/>
          </a:prstGeom>
          <a:noFill/>
        </p:spPr>
        <p:txBody>
          <a:bodyPr wrap="square" rtlCol="0">
            <a:spAutoFit/>
          </a:bodyPr>
          <a:lstStyle/>
          <a:p>
            <a:r>
              <a:rPr lang="ja-JP" altLang="en-US" b="1" dirty="0">
                <a:solidFill>
                  <a:srgbClr val="FF0000"/>
                </a:solidFill>
                <a:latin typeface="Meiryo UI"/>
                <a:ea typeface="Meiryo UI"/>
              </a:rPr>
              <a:t>①</a:t>
            </a:r>
            <a:endParaRPr kumimoji="1" lang="ja-JP" altLang="en-US" b="1" dirty="0"/>
          </a:p>
        </p:txBody>
      </p:sp>
      <p:sp>
        <p:nvSpPr>
          <p:cNvPr id="45" name="テキスト ボックス 44">
            <a:extLst>
              <a:ext uri="{FF2B5EF4-FFF2-40B4-BE49-F238E27FC236}">
                <a16:creationId xmlns:a16="http://schemas.microsoft.com/office/drawing/2014/main" id="{A8E5CB41-A722-0DA6-D5B5-0EE261DB7EC3}"/>
              </a:ext>
            </a:extLst>
          </p:cNvPr>
          <p:cNvSpPr txBox="1"/>
          <p:nvPr/>
        </p:nvSpPr>
        <p:spPr>
          <a:xfrm>
            <a:off x="1400600" y="4596931"/>
            <a:ext cx="290929" cy="369332"/>
          </a:xfrm>
          <a:prstGeom prst="rect">
            <a:avLst/>
          </a:prstGeom>
          <a:noFill/>
        </p:spPr>
        <p:txBody>
          <a:bodyPr wrap="square" rtlCol="0">
            <a:spAutoFit/>
          </a:bodyPr>
          <a:lstStyle/>
          <a:p>
            <a:r>
              <a:rPr lang="ja-JP" altLang="en-US" b="1" dirty="0">
                <a:solidFill>
                  <a:srgbClr val="FF0000"/>
                </a:solidFill>
                <a:latin typeface="Meiryo UI"/>
                <a:ea typeface="Meiryo UI"/>
              </a:rPr>
              <a:t>②</a:t>
            </a:r>
            <a:endParaRPr kumimoji="1" lang="ja-JP" altLang="en-US" b="1" dirty="0"/>
          </a:p>
        </p:txBody>
      </p:sp>
      <p:sp>
        <p:nvSpPr>
          <p:cNvPr id="46" name="テキスト ボックス 45">
            <a:extLst>
              <a:ext uri="{FF2B5EF4-FFF2-40B4-BE49-F238E27FC236}">
                <a16:creationId xmlns:a16="http://schemas.microsoft.com/office/drawing/2014/main" id="{5B1D23C7-E55B-6F43-CBD2-0E9736E372B7}"/>
              </a:ext>
            </a:extLst>
          </p:cNvPr>
          <p:cNvSpPr txBox="1"/>
          <p:nvPr/>
        </p:nvSpPr>
        <p:spPr>
          <a:xfrm>
            <a:off x="2094153" y="5235679"/>
            <a:ext cx="423003"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1169960" y="5791867"/>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④</a:t>
            </a:r>
            <a:endParaRPr kumimoji="1" lang="ja-JP" altLang="en-US" b="1" dirty="0"/>
          </a:p>
        </p:txBody>
      </p:sp>
      <p:sp>
        <p:nvSpPr>
          <p:cNvPr id="48" name="テキスト ボックス 47">
            <a:extLst>
              <a:ext uri="{FF2B5EF4-FFF2-40B4-BE49-F238E27FC236}">
                <a16:creationId xmlns:a16="http://schemas.microsoft.com/office/drawing/2014/main" id="{96AC7909-764F-00CE-5BA0-DFEE2A4FDD81}"/>
              </a:ext>
            </a:extLst>
          </p:cNvPr>
          <p:cNvSpPr txBox="1"/>
          <p:nvPr/>
        </p:nvSpPr>
        <p:spPr>
          <a:xfrm>
            <a:off x="4995346" y="6231194"/>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⑤</a:t>
            </a:r>
            <a:endParaRPr kumimoji="1" lang="ja-JP" altLang="en-US" b="1" dirty="0"/>
          </a:p>
        </p:txBody>
      </p:sp>
      <p:sp>
        <p:nvSpPr>
          <p:cNvPr id="56" name="角丸四角形 7">
            <a:extLst>
              <a:ext uri="{FF2B5EF4-FFF2-40B4-BE49-F238E27FC236}">
                <a16:creationId xmlns:a16="http://schemas.microsoft.com/office/drawing/2014/main" id="{81C9C37C-FBE6-B39A-39C5-56AF495D5B78}"/>
              </a:ext>
            </a:extLst>
          </p:cNvPr>
          <p:cNvSpPr/>
          <p:nvPr/>
        </p:nvSpPr>
        <p:spPr>
          <a:xfrm flipV="1">
            <a:off x="1045903" y="5282683"/>
            <a:ext cx="1079111" cy="20135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59" name="角丸四角形 7">
            <a:extLst>
              <a:ext uri="{FF2B5EF4-FFF2-40B4-BE49-F238E27FC236}">
                <a16:creationId xmlns:a16="http://schemas.microsoft.com/office/drawing/2014/main" id="{90D790F9-AA04-9EF7-3403-18DA04EF8A20}"/>
              </a:ext>
            </a:extLst>
          </p:cNvPr>
          <p:cNvSpPr/>
          <p:nvPr/>
        </p:nvSpPr>
        <p:spPr>
          <a:xfrm flipV="1">
            <a:off x="5383369" y="6315010"/>
            <a:ext cx="294517" cy="201699"/>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F348BA5A-2265-1B4D-DE46-1B684F503340}"/>
              </a:ext>
            </a:extLst>
          </p:cNvPr>
          <p:cNvSpPr txBox="1"/>
          <p:nvPr/>
        </p:nvSpPr>
        <p:spPr>
          <a:xfrm>
            <a:off x="638700" y="1221826"/>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⑥</a:t>
            </a:r>
            <a:endParaRPr kumimoji="1" lang="ja-JP" altLang="en-US" b="1" dirty="0"/>
          </a:p>
        </p:txBody>
      </p:sp>
      <p:sp>
        <p:nvSpPr>
          <p:cNvPr id="57" name="角丸四角形 7">
            <a:extLst>
              <a:ext uri="{FF2B5EF4-FFF2-40B4-BE49-F238E27FC236}">
                <a16:creationId xmlns:a16="http://schemas.microsoft.com/office/drawing/2014/main" id="{A93A2E64-A90C-870A-59AC-F9768AEB4232}"/>
              </a:ext>
            </a:extLst>
          </p:cNvPr>
          <p:cNvSpPr/>
          <p:nvPr/>
        </p:nvSpPr>
        <p:spPr>
          <a:xfrm flipV="1">
            <a:off x="1045903" y="4905429"/>
            <a:ext cx="4994030" cy="369332"/>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0" name="角丸四角形 7">
            <a:extLst>
              <a:ext uri="{FF2B5EF4-FFF2-40B4-BE49-F238E27FC236}">
                <a16:creationId xmlns:a16="http://schemas.microsoft.com/office/drawing/2014/main" id="{1B080EB3-970E-38BE-F4D6-84B451A4E7F2}"/>
              </a:ext>
            </a:extLst>
          </p:cNvPr>
          <p:cNvSpPr/>
          <p:nvPr/>
        </p:nvSpPr>
        <p:spPr>
          <a:xfrm flipV="1">
            <a:off x="1082601" y="5896197"/>
            <a:ext cx="125386" cy="13762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975BE708-1CD0-2F43-E4D7-F4503E8A2F82}"/>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BA3F7812-10C2-18E6-A4CA-90356C6AB0CB}"/>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A4FCDAF8-1793-9431-FE2C-0422445631C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1" name="角丸四角形 7">
            <a:extLst>
              <a:ext uri="{FF2B5EF4-FFF2-40B4-BE49-F238E27FC236}">
                <a16:creationId xmlns:a16="http://schemas.microsoft.com/office/drawing/2014/main" id="{FE9DB483-EC63-187C-6293-3BA96534BE04}"/>
              </a:ext>
            </a:extLst>
          </p:cNvPr>
          <p:cNvSpPr/>
          <p:nvPr/>
        </p:nvSpPr>
        <p:spPr>
          <a:xfrm flipV="1">
            <a:off x="847806" y="2154910"/>
            <a:ext cx="125386" cy="13762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369C1BEA-9A41-AA0C-AA90-C6268C5F3B9F}"/>
              </a:ext>
            </a:extLst>
          </p:cNvPr>
          <p:cNvSpPr txBox="1"/>
          <p:nvPr/>
        </p:nvSpPr>
        <p:spPr>
          <a:xfrm>
            <a:off x="705708" y="1840177"/>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⑦</a:t>
            </a:r>
            <a:endParaRPr kumimoji="1" lang="ja-JP" altLang="en-US" b="1" dirty="0"/>
          </a:p>
        </p:txBody>
      </p:sp>
      <p:sp>
        <p:nvSpPr>
          <p:cNvPr id="23" name="テキスト ボックス 22">
            <a:extLst>
              <a:ext uri="{FF2B5EF4-FFF2-40B4-BE49-F238E27FC236}">
                <a16:creationId xmlns:a16="http://schemas.microsoft.com/office/drawing/2014/main" id="{DE08C210-AD58-4085-9B2F-EC5AD242432A}"/>
              </a:ext>
            </a:extLst>
          </p:cNvPr>
          <p:cNvSpPr txBox="1"/>
          <p:nvPr/>
        </p:nvSpPr>
        <p:spPr>
          <a:xfrm>
            <a:off x="5186131" y="2817699"/>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⑧</a:t>
            </a:r>
            <a:endParaRPr kumimoji="1" lang="ja-JP" altLang="en-US" b="1" dirty="0"/>
          </a:p>
        </p:txBody>
      </p:sp>
      <p:sp>
        <p:nvSpPr>
          <p:cNvPr id="24" name="角丸四角形 7">
            <a:extLst>
              <a:ext uri="{FF2B5EF4-FFF2-40B4-BE49-F238E27FC236}">
                <a16:creationId xmlns:a16="http://schemas.microsoft.com/office/drawing/2014/main" id="{E59D1253-F918-C74F-DDED-CFEB139EF8BA}"/>
              </a:ext>
            </a:extLst>
          </p:cNvPr>
          <p:cNvSpPr/>
          <p:nvPr/>
        </p:nvSpPr>
        <p:spPr>
          <a:xfrm flipV="1">
            <a:off x="3686175" y="2487448"/>
            <a:ext cx="1545925" cy="624359"/>
          </a:xfrm>
          <a:prstGeom prst="roundRect">
            <a:avLst>
              <a:gd name="adj" fmla="val 13679"/>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EC31B260-65A3-7E2D-A6D3-C4AD9328ACAD}"/>
              </a:ext>
            </a:extLst>
          </p:cNvPr>
          <p:cNvGrpSpPr/>
          <p:nvPr/>
        </p:nvGrpSpPr>
        <p:grpSpPr>
          <a:xfrm>
            <a:off x="5840012" y="151309"/>
            <a:ext cx="5272995" cy="394146"/>
            <a:chOff x="4895088" y="151309"/>
            <a:chExt cx="6217920" cy="394146"/>
          </a:xfrm>
        </p:grpSpPr>
        <p:sp>
          <p:nvSpPr>
            <p:cNvPr id="6" name="矢印: 五方向 5">
              <a:extLst>
                <a:ext uri="{FF2B5EF4-FFF2-40B4-BE49-F238E27FC236}">
                  <a16:creationId xmlns:a16="http://schemas.microsoft.com/office/drawing/2014/main" id="{D976F7A4-7B6B-DE39-30D1-136C5CECA266}"/>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9" name="矢印: 五方向 8">
              <a:extLst>
                <a:ext uri="{FF2B5EF4-FFF2-40B4-BE49-F238E27FC236}">
                  <a16:creationId xmlns:a16="http://schemas.microsoft.com/office/drawing/2014/main" id="{276FA6E6-915A-912A-EC2A-840E8F656C09}"/>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573533AC-F92B-14C3-FCE8-02EE334E49F8}"/>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45C5EAFD-596E-98F9-4ED3-9DF6578D3889}"/>
                </a:ext>
              </a:extLst>
            </p:cNvPr>
            <p:cNvSpPr/>
            <p:nvPr/>
          </p:nvSpPr>
          <p:spPr bwMode="auto">
            <a:xfrm>
              <a:off x="722680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0D5F0D6A-2465-022C-DF2C-5D847534CDB4}"/>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025F463D-5671-645C-948C-4CB8514A07E8}"/>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5" name="矢印: 五方向 14">
              <a:extLst>
                <a:ext uri="{FF2B5EF4-FFF2-40B4-BE49-F238E27FC236}">
                  <a16:creationId xmlns:a16="http://schemas.microsoft.com/office/drawing/2014/main" id="{BDF5CD58-9C9C-EFF1-F14A-A2492275C5FF}"/>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0E11F19B-34E6-6554-A6A0-0624CB0C2482}"/>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cxnSp>
        <p:nvCxnSpPr>
          <p:cNvPr id="25" name="直線コネクタ 24">
            <a:extLst>
              <a:ext uri="{FF2B5EF4-FFF2-40B4-BE49-F238E27FC236}">
                <a16:creationId xmlns:a16="http://schemas.microsoft.com/office/drawing/2014/main" id="{ACC6C59E-123B-62C5-A194-ACDE70FE56C3}"/>
              </a:ext>
            </a:extLst>
          </p:cNvPr>
          <p:cNvCxnSpPr>
            <a:cxnSpLocks/>
            <a:stCxn id="39" idx="0"/>
            <a:endCxn id="20" idx="1"/>
          </p:cNvCxnSpPr>
          <p:nvPr/>
        </p:nvCxnSpPr>
        <p:spPr>
          <a:xfrm>
            <a:off x="494172" y="1977809"/>
            <a:ext cx="524737" cy="3588876"/>
          </a:xfrm>
          <a:prstGeom prst="line">
            <a:avLst/>
          </a:prstGeom>
          <a:ln w="15875">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4491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6A72FA8-7C20-A7C4-D773-1E136C73489B}"/>
              </a:ext>
            </a:extLst>
          </p:cNvPr>
          <p:cNvPicPr>
            <a:picLocks noChangeAspect="1"/>
          </p:cNvPicPr>
          <p:nvPr/>
        </p:nvPicPr>
        <p:blipFill>
          <a:blip r:embed="rId3"/>
          <a:stretch>
            <a:fillRect/>
          </a:stretch>
        </p:blipFill>
        <p:spPr>
          <a:xfrm>
            <a:off x="220509" y="1244795"/>
            <a:ext cx="5517675" cy="5169557"/>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8/18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経費内訳一覧（様式第</a:t>
            </a:r>
            <a:r>
              <a:rPr lang="en-US" altLang="ja-JP" sz="1400" b="1">
                <a:cs typeface="メイリオ" panose="020B0604030504040204" pitchFamily="50" charset="-128"/>
              </a:rPr>
              <a:t>8</a:t>
            </a:r>
            <a:r>
              <a:rPr lang="ja-JP" altLang="en-US" sz="1400" b="1">
                <a:cs typeface="メイリオ" panose="020B0604030504040204" pitchFamily="50" charset="-128"/>
              </a:rPr>
              <a:t>　別紙</a:t>
            </a:r>
            <a:r>
              <a:rPr lang="en-US" altLang="ja-JP" sz="1400" b="1">
                <a:cs typeface="メイリオ" panose="020B0604030504040204" pitchFamily="50" charset="-128"/>
              </a:rPr>
              <a:t>3,4</a:t>
            </a:r>
            <a:r>
              <a:rPr lang="ja-JP" altLang="en-US" sz="1400" b="1">
                <a:cs typeface="メイリオ" panose="020B0604030504040204" pitchFamily="50" charset="-128"/>
              </a:rPr>
              <a:t>）（</a:t>
            </a:r>
            <a:r>
              <a:rPr lang="en-US" altLang="ja-JP" sz="1400" b="1">
                <a:cs typeface="メイリオ" panose="020B0604030504040204" pitchFamily="50" charset="-128"/>
              </a:rPr>
              <a:t>4/4</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6039" y="1409344"/>
            <a:ext cx="5825146" cy="3108543"/>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startAt="9"/>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a:latin typeface="Meiryo UI" panose="020B0604030504040204" pitchFamily="50" charset="-128"/>
                <a:ea typeface="Meiryo UI" panose="020B0604030504040204" pitchFamily="50" charset="-128"/>
              </a:rPr>
              <a:t>収益納付に関する各項目について、該当する項目</a:t>
            </a:r>
            <a:r>
              <a:rPr lang="ja-JP" altLang="en-US" sz="1400" dirty="0">
                <a:latin typeface="Meiryo UI" panose="020B0604030504040204" pitchFamily="50" charset="-128"/>
                <a:ea typeface="Meiryo UI" panose="020B0604030504040204" pitchFamily="50" charset="-128"/>
              </a:rPr>
              <a:t>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b="1">
                <a:latin typeface="Meiryo UI" panose="020B0604030504040204" pitchFamily="50" charset="-128"/>
                <a:ea typeface="Meiryo UI" panose="020B0604030504040204" pitchFamily="50" charset="-128"/>
              </a:rPr>
              <a:t>「補助</a:t>
            </a:r>
            <a:r>
              <a:rPr lang="ja-JP" altLang="en-US" sz="1400" b="1" dirty="0">
                <a:latin typeface="Meiryo UI" panose="020B0604030504040204" pitchFamily="50" charset="-128"/>
                <a:ea typeface="Meiryo UI" panose="020B0604030504040204" pitchFamily="50" charset="-128"/>
              </a:rPr>
              <a:t>事業に</a:t>
            </a:r>
            <a:r>
              <a:rPr lang="ja-JP" altLang="en-US" sz="1400" b="1">
                <a:latin typeface="Meiryo UI" panose="020B0604030504040204" pitchFamily="50" charset="-128"/>
                <a:ea typeface="Meiryo UI" panose="020B0604030504040204" pitchFamily="50" charset="-128"/>
              </a:rPr>
              <a:t>係る</a:t>
            </a:r>
            <a:r>
              <a:rPr lang="ja-JP" altLang="en-US" sz="1400" b="1" u="sng">
                <a:latin typeface="Meiryo UI" panose="020B0604030504040204" pitchFamily="50" charset="-128"/>
                <a:ea typeface="Meiryo UI" panose="020B0604030504040204" pitchFamily="50" charset="-128"/>
              </a:rPr>
              <a:t>売上額</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a:t>
            </a:r>
            <a:r>
              <a:rPr lang="ja-JP" altLang="en-US" sz="1400">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b="1">
                <a:latin typeface="Meiryo UI" panose="020B0604030504040204" pitchFamily="50" charset="-128"/>
                <a:ea typeface="Meiryo UI" panose="020B0604030504040204" pitchFamily="50" charset="-128"/>
              </a:rPr>
              <a:t>「補助</a:t>
            </a:r>
            <a:r>
              <a:rPr lang="ja-JP" altLang="en-US" sz="1400" b="1" dirty="0">
                <a:latin typeface="Meiryo UI" panose="020B0604030504040204" pitchFamily="50" charset="-128"/>
                <a:ea typeface="Meiryo UI" panose="020B0604030504040204" pitchFamily="50" charset="-128"/>
              </a:rPr>
              <a:t>事業に係る</a:t>
            </a:r>
            <a:r>
              <a:rPr lang="ja-JP" altLang="en-US" sz="1400" b="1" u="sng">
                <a:latin typeface="Meiryo UI" panose="020B0604030504040204" pitchFamily="50" charset="-128"/>
                <a:ea typeface="Meiryo UI" panose="020B0604030504040204" pitchFamily="50" charset="-128"/>
              </a:rPr>
              <a:t>収益額</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a:t>
            </a:r>
            <a:r>
              <a:rPr lang="ja-JP" altLang="en-US" sz="1400">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a:latin typeface="Meiryo UI" panose="020B0604030504040204" pitchFamily="50" charset="-128"/>
                <a:ea typeface="Meiryo UI" panose="020B0604030504040204" pitchFamily="50" charset="-128"/>
              </a:rPr>
              <a:t>（任意）補助事業に係る売上額が０でない場合</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「補助</a:t>
            </a:r>
            <a:r>
              <a:rPr lang="ja-JP" altLang="en-US" sz="1400" b="1" dirty="0">
                <a:latin typeface="Meiryo UI" panose="020B0604030504040204" pitchFamily="50" charset="-128"/>
                <a:ea typeface="Meiryo UI" panose="020B0604030504040204" pitchFamily="50" charset="-128"/>
              </a:rPr>
              <a:t>事業に係る収益額等の算定に必要</a:t>
            </a:r>
            <a:r>
              <a:rPr lang="ja-JP" altLang="en-US" sz="1400" b="1">
                <a:latin typeface="Meiryo UI" panose="020B0604030504040204" pitchFamily="50" charset="-128"/>
                <a:ea typeface="Meiryo UI" panose="020B0604030504040204" pitchFamily="50" charset="-128"/>
              </a:rPr>
              <a:t>な資料」</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添付して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13"/>
            </a:pPr>
            <a:r>
              <a:rPr lang="ja-JP" altLang="en-US" sz="1400" dirty="0">
                <a:latin typeface="Meiryo UI" panose="020B0604030504040204" pitchFamily="50" charset="-128"/>
                <a:ea typeface="Meiryo UI" panose="020B0604030504040204" pitchFamily="50" charset="-128"/>
              </a:rPr>
              <a:t>（任意）</a:t>
            </a:r>
            <a:r>
              <a:rPr lang="ja-JP" altLang="en-US" sz="1400">
                <a:latin typeface="Meiryo UI" panose="020B0604030504040204" pitchFamily="50" charset="-128"/>
                <a:ea typeface="Meiryo UI" panose="020B0604030504040204" pitchFamily="50" charset="-128"/>
              </a:rPr>
              <a:t>補助事業に係る</a:t>
            </a:r>
            <a:r>
              <a:rPr lang="ja-JP" altLang="en-US" sz="1400" dirty="0">
                <a:latin typeface="Meiryo UI" panose="020B0604030504040204" pitchFamily="50" charset="-128"/>
                <a:ea typeface="Meiryo UI" panose="020B0604030504040204" pitchFamily="50" charset="-128"/>
              </a:rPr>
              <a:t>売上額</a:t>
            </a:r>
            <a:r>
              <a:rPr lang="ja-JP" altLang="en-US" sz="1400">
                <a:latin typeface="Meiryo UI" panose="020B0604030504040204" pitchFamily="50" charset="-128"/>
                <a:ea typeface="Meiryo UI" panose="020B0604030504040204" pitchFamily="50" charset="-128"/>
              </a:rPr>
              <a:t>が０の場合</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その理由</a:t>
            </a:r>
            <a:r>
              <a:rPr lang="ja-JP" altLang="en-US" sz="1400" dirty="0">
                <a:latin typeface="Meiryo UI" panose="020B0604030504040204" pitchFamily="50" charset="-128"/>
                <a:ea typeface="Meiryo UI" panose="020B0604030504040204" pitchFamily="50" charset="-128"/>
              </a:rPr>
              <a:t>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1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13"/>
            </a:pPr>
            <a:r>
              <a:rPr lang="ja-JP" altLang="en-US" sz="1400" b="1" dirty="0">
                <a:latin typeface="Meiryo UI" panose="020B0604030504040204" pitchFamily="50" charset="-128"/>
                <a:ea typeface="Meiryo UI" panose="020B0604030504040204" pitchFamily="50" charset="-128"/>
              </a:rPr>
              <a:t>「次へ」</a:t>
            </a:r>
            <a:r>
              <a:rPr lang="ja-JP" altLang="en-US" sz="1400" dirty="0">
                <a:latin typeface="Meiryo UI" panose="020B0604030504040204" pitchFamily="50" charset="-128"/>
                <a:ea typeface="Meiryo UI" panose="020B0604030504040204" pitchFamily="50" charset="-128"/>
              </a:rPr>
              <a:t>ボタンを押下してください。</a:t>
            </a:r>
            <a:endParaRPr lang="en-US" altLang="ja-JP" sz="1400" dirty="0">
              <a:latin typeface="Meiryo UI" panose="020B0604030504040204" pitchFamily="50" charset="-128"/>
              <a:ea typeface="Meiryo UI" panose="020B0604030504040204" pitchFamily="50" charset="-128"/>
            </a:endParaRPr>
          </a:p>
        </p:txBody>
      </p:sp>
      <p:sp>
        <p:nvSpPr>
          <p:cNvPr id="39" name="角丸四角形 7">
            <a:extLst>
              <a:ext uri="{FF2B5EF4-FFF2-40B4-BE49-F238E27FC236}">
                <a16:creationId xmlns:a16="http://schemas.microsoft.com/office/drawing/2014/main" id="{FAEF874C-B3D2-5C2A-9A79-539A80A950BC}"/>
              </a:ext>
            </a:extLst>
          </p:cNvPr>
          <p:cNvSpPr/>
          <p:nvPr/>
        </p:nvSpPr>
        <p:spPr>
          <a:xfrm flipV="1">
            <a:off x="324650" y="1279570"/>
            <a:ext cx="5413371" cy="1440950"/>
          </a:xfrm>
          <a:prstGeom prst="roundRect">
            <a:avLst>
              <a:gd name="adj" fmla="val 807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40272" y="1339129"/>
            <a:ext cx="290929" cy="369332"/>
          </a:xfrm>
          <a:prstGeom prst="rect">
            <a:avLst/>
          </a:prstGeom>
          <a:noFill/>
        </p:spPr>
        <p:txBody>
          <a:bodyPr wrap="square" rtlCol="0">
            <a:spAutoFit/>
          </a:bodyPr>
          <a:lstStyle/>
          <a:p>
            <a:r>
              <a:rPr kumimoji="1" lang="ja-JP" altLang="en-US" b="1" dirty="0">
                <a:solidFill>
                  <a:srgbClr val="FF0000"/>
                </a:solidFill>
                <a:latin typeface="Meiryo UI"/>
                <a:ea typeface="Meiryo UI"/>
              </a:rPr>
              <a:t>⑨</a:t>
            </a:r>
            <a:endParaRPr kumimoji="1" lang="ja-JP" altLang="en-US" b="1" dirty="0"/>
          </a:p>
        </p:txBody>
      </p:sp>
      <p:sp>
        <p:nvSpPr>
          <p:cNvPr id="45" name="テキスト ボックス 44">
            <a:extLst>
              <a:ext uri="{FF2B5EF4-FFF2-40B4-BE49-F238E27FC236}">
                <a16:creationId xmlns:a16="http://schemas.microsoft.com/office/drawing/2014/main" id="{A8E5CB41-A722-0DA6-D5B5-0EE261DB7EC3}"/>
              </a:ext>
            </a:extLst>
          </p:cNvPr>
          <p:cNvSpPr txBox="1"/>
          <p:nvPr/>
        </p:nvSpPr>
        <p:spPr>
          <a:xfrm>
            <a:off x="-31505" y="2769566"/>
            <a:ext cx="290929" cy="369332"/>
          </a:xfrm>
          <a:prstGeom prst="rect">
            <a:avLst/>
          </a:prstGeom>
          <a:noFill/>
        </p:spPr>
        <p:txBody>
          <a:bodyPr wrap="square" rtlCol="0">
            <a:spAutoFit/>
          </a:bodyPr>
          <a:lstStyle/>
          <a:p>
            <a:r>
              <a:rPr lang="ja-JP" altLang="en-US" b="1" dirty="0">
                <a:solidFill>
                  <a:srgbClr val="FF0000"/>
                </a:solidFill>
                <a:latin typeface="Meiryo UI"/>
                <a:ea typeface="Meiryo UI"/>
              </a:rPr>
              <a:t>⑩</a:t>
            </a:r>
            <a:endParaRPr kumimoji="1" lang="ja-JP" altLang="en-US" b="1" dirty="0"/>
          </a:p>
        </p:txBody>
      </p:sp>
      <p:sp>
        <p:nvSpPr>
          <p:cNvPr id="46" name="テキスト ボックス 45">
            <a:extLst>
              <a:ext uri="{FF2B5EF4-FFF2-40B4-BE49-F238E27FC236}">
                <a16:creationId xmlns:a16="http://schemas.microsoft.com/office/drawing/2014/main" id="{5B1D23C7-E55B-6F43-CBD2-0E9736E372B7}"/>
              </a:ext>
            </a:extLst>
          </p:cNvPr>
          <p:cNvSpPr txBox="1"/>
          <p:nvPr/>
        </p:nvSpPr>
        <p:spPr>
          <a:xfrm>
            <a:off x="-40334" y="3250479"/>
            <a:ext cx="423003" cy="369332"/>
          </a:xfrm>
          <a:prstGeom prst="rect">
            <a:avLst/>
          </a:prstGeom>
          <a:noFill/>
        </p:spPr>
        <p:txBody>
          <a:bodyPr wrap="square" rtlCol="0">
            <a:spAutoFit/>
          </a:bodyPr>
          <a:lstStyle/>
          <a:p>
            <a:r>
              <a:rPr lang="ja-JP" altLang="en-US" b="1" dirty="0">
                <a:solidFill>
                  <a:srgbClr val="FF0000"/>
                </a:solidFill>
                <a:latin typeface="Meiryo UI"/>
                <a:ea typeface="Meiryo UI"/>
              </a:rPr>
              <a:t>⑪</a:t>
            </a:r>
            <a:endParaRPr kumimoji="1" lang="ja-JP" altLang="en-US" b="1" dirty="0"/>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21755" y="3714907"/>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⑫</a:t>
            </a:r>
            <a:endParaRPr kumimoji="1" lang="ja-JP" altLang="en-US" b="1" dirty="0"/>
          </a:p>
        </p:txBody>
      </p:sp>
      <p:sp>
        <p:nvSpPr>
          <p:cNvPr id="48" name="テキスト ボックス 47">
            <a:extLst>
              <a:ext uri="{FF2B5EF4-FFF2-40B4-BE49-F238E27FC236}">
                <a16:creationId xmlns:a16="http://schemas.microsoft.com/office/drawing/2014/main" id="{96AC7909-764F-00CE-5BA0-DFEE2A4FDD81}"/>
              </a:ext>
            </a:extLst>
          </p:cNvPr>
          <p:cNvSpPr txBox="1"/>
          <p:nvPr/>
        </p:nvSpPr>
        <p:spPr>
          <a:xfrm>
            <a:off x="-13523" y="4249338"/>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⑬</a:t>
            </a:r>
            <a:endParaRPr kumimoji="1" lang="ja-JP" altLang="en-US" b="1" dirty="0"/>
          </a:p>
        </p:txBody>
      </p:sp>
      <p:pic>
        <p:nvPicPr>
          <p:cNvPr id="51" name="図 50">
            <a:extLst>
              <a:ext uri="{FF2B5EF4-FFF2-40B4-BE49-F238E27FC236}">
                <a16:creationId xmlns:a16="http://schemas.microsoft.com/office/drawing/2014/main" id="{43208798-4785-19EC-49E7-8D19BC6C7A08}"/>
              </a:ext>
            </a:extLst>
          </p:cNvPr>
          <p:cNvPicPr>
            <a:picLocks noChangeAspect="1"/>
          </p:cNvPicPr>
          <p:nvPr/>
        </p:nvPicPr>
        <p:blipFill rotWithShape="1">
          <a:blip r:embed="rId4"/>
          <a:srcRect l="85590" t="89485" r="9764" b="8430"/>
          <a:stretch/>
        </p:blipFill>
        <p:spPr>
          <a:xfrm>
            <a:off x="5460136" y="6176281"/>
            <a:ext cx="277885" cy="202537"/>
          </a:xfrm>
          <a:prstGeom prst="rect">
            <a:avLst/>
          </a:prstGeom>
          <a:ln w="38100">
            <a:noFill/>
          </a:ln>
        </p:spPr>
      </p:pic>
      <p:sp>
        <p:nvSpPr>
          <p:cNvPr id="59" name="角丸四角形 7">
            <a:extLst>
              <a:ext uri="{FF2B5EF4-FFF2-40B4-BE49-F238E27FC236}">
                <a16:creationId xmlns:a16="http://schemas.microsoft.com/office/drawing/2014/main" id="{90D790F9-AA04-9EF7-3403-18DA04EF8A20}"/>
              </a:ext>
            </a:extLst>
          </p:cNvPr>
          <p:cNvSpPr/>
          <p:nvPr/>
        </p:nvSpPr>
        <p:spPr>
          <a:xfrm flipV="1">
            <a:off x="5460135" y="6173471"/>
            <a:ext cx="278049" cy="19620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F348BA5A-2265-1B4D-DE46-1B684F503340}"/>
              </a:ext>
            </a:extLst>
          </p:cNvPr>
          <p:cNvSpPr txBox="1"/>
          <p:nvPr/>
        </p:nvSpPr>
        <p:spPr>
          <a:xfrm>
            <a:off x="5743261" y="6086906"/>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⑭</a:t>
            </a:r>
            <a:endParaRPr kumimoji="1" lang="ja-JP" altLang="en-US" b="1" dirty="0"/>
          </a:p>
        </p:txBody>
      </p:sp>
      <p:sp>
        <p:nvSpPr>
          <p:cNvPr id="4" name="正方形/長方形 3">
            <a:extLst>
              <a:ext uri="{FF2B5EF4-FFF2-40B4-BE49-F238E27FC236}">
                <a16:creationId xmlns:a16="http://schemas.microsoft.com/office/drawing/2014/main" id="{975BE708-1CD0-2F43-E4D7-F4503E8A2F82}"/>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BA3F7812-10C2-18E6-A4CA-90356C6AB0CB}"/>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A4FCDAF8-1793-9431-FE2C-0422445631C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14" name="角丸四角形 7">
            <a:extLst>
              <a:ext uri="{FF2B5EF4-FFF2-40B4-BE49-F238E27FC236}">
                <a16:creationId xmlns:a16="http://schemas.microsoft.com/office/drawing/2014/main" id="{8EC65D88-1DEA-0616-586C-65FE14DBC015}"/>
              </a:ext>
            </a:extLst>
          </p:cNvPr>
          <p:cNvSpPr/>
          <p:nvPr/>
        </p:nvSpPr>
        <p:spPr>
          <a:xfrm flipV="1">
            <a:off x="324649" y="2732057"/>
            <a:ext cx="5413371" cy="41837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7" name="角丸四角形 7">
            <a:extLst>
              <a:ext uri="{FF2B5EF4-FFF2-40B4-BE49-F238E27FC236}">
                <a16:creationId xmlns:a16="http://schemas.microsoft.com/office/drawing/2014/main" id="{F8B8E4AA-1E90-2CAB-85F9-87797B39D17C}"/>
              </a:ext>
            </a:extLst>
          </p:cNvPr>
          <p:cNvSpPr/>
          <p:nvPr/>
        </p:nvSpPr>
        <p:spPr>
          <a:xfrm flipV="1">
            <a:off x="324648" y="3221579"/>
            <a:ext cx="5413371" cy="41837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8" name="角丸四角形 7">
            <a:extLst>
              <a:ext uri="{FF2B5EF4-FFF2-40B4-BE49-F238E27FC236}">
                <a16:creationId xmlns:a16="http://schemas.microsoft.com/office/drawing/2014/main" id="{EDB67388-7AF7-02C5-DA48-95C6409AB8F4}"/>
              </a:ext>
            </a:extLst>
          </p:cNvPr>
          <p:cNvSpPr/>
          <p:nvPr/>
        </p:nvSpPr>
        <p:spPr>
          <a:xfrm flipV="1">
            <a:off x="324648" y="3702492"/>
            <a:ext cx="5413371" cy="41837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9" name="角丸四角形 7">
            <a:extLst>
              <a:ext uri="{FF2B5EF4-FFF2-40B4-BE49-F238E27FC236}">
                <a16:creationId xmlns:a16="http://schemas.microsoft.com/office/drawing/2014/main" id="{A8B86CBB-B55F-7FC1-9673-6A6CB70C8483}"/>
              </a:ext>
            </a:extLst>
          </p:cNvPr>
          <p:cNvSpPr/>
          <p:nvPr/>
        </p:nvSpPr>
        <p:spPr>
          <a:xfrm flipV="1">
            <a:off x="324647" y="4160565"/>
            <a:ext cx="5413371" cy="55769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6990D569-9245-B1B3-3A0C-476DB02B4D4A}"/>
              </a:ext>
            </a:extLst>
          </p:cNvPr>
          <p:cNvGrpSpPr/>
          <p:nvPr/>
        </p:nvGrpSpPr>
        <p:grpSpPr>
          <a:xfrm>
            <a:off x="5840012" y="151309"/>
            <a:ext cx="5272995" cy="394146"/>
            <a:chOff x="4895088" y="151309"/>
            <a:chExt cx="6217920" cy="394146"/>
          </a:xfrm>
        </p:grpSpPr>
        <p:sp>
          <p:nvSpPr>
            <p:cNvPr id="9" name="矢印: 五方向 8">
              <a:extLst>
                <a:ext uri="{FF2B5EF4-FFF2-40B4-BE49-F238E27FC236}">
                  <a16:creationId xmlns:a16="http://schemas.microsoft.com/office/drawing/2014/main" id="{4341122E-D054-9892-C8CD-895696DD83D6}"/>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237D7081-CC60-F1A0-AB04-85F54E18F8DD}"/>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5" name="矢印: 五方向 14">
              <a:extLst>
                <a:ext uri="{FF2B5EF4-FFF2-40B4-BE49-F238E27FC236}">
                  <a16:creationId xmlns:a16="http://schemas.microsoft.com/office/drawing/2014/main" id="{317A71E6-1A91-0B63-099E-EFDB00DC907C}"/>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48706C07-7CDB-CBC7-23C9-5AC563FE87E8}"/>
                </a:ext>
              </a:extLst>
            </p:cNvPr>
            <p:cNvSpPr/>
            <p:nvPr/>
          </p:nvSpPr>
          <p:spPr bwMode="auto">
            <a:xfrm>
              <a:off x="722680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2" name="矢印: 五方向 21">
              <a:extLst>
                <a:ext uri="{FF2B5EF4-FFF2-40B4-BE49-F238E27FC236}">
                  <a16:creationId xmlns:a16="http://schemas.microsoft.com/office/drawing/2014/main" id="{85B4AE1C-DB42-6273-2674-7A4BCAB9F6ED}"/>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3" name="矢印: 五方向 22">
              <a:extLst>
                <a:ext uri="{FF2B5EF4-FFF2-40B4-BE49-F238E27FC236}">
                  <a16:creationId xmlns:a16="http://schemas.microsoft.com/office/drawing/2014/main" id="{669317AC-1C45-8CF3-456C-0582B0241947}"/>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4" name="矢印: 五方向 23">
              <a:extLst>
                <a:ext uri="{FF2B5EF4-FFF2-40B4-BE49-F238E27FC236}">
                  <a16:creationId xmlns:a16="http://schemas.microsoft.com/office/drawing/2014/main" id="{6CE7D5AE-A770-EA65-12EE-14ACCBAEFF9A}"/>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B7848C6F-EFDA-4CDE-0BCD-F0E06EF4C5CE}"/>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2881155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4C2C3A2E-8322-1120-04DF-4B8813944257}"/>
              </a:ext>
            </a:extLst>
          </p:cNvPr>
          <p:cNvGraphicFramePr>
            <a:graphicFrameLocks noChangeAspect="1"/>
          </p:cNvGraphicFramePr>
          <p:nvPr>
            <p:custDataLst>
              <p:tags r:id="rId2"/>
            </p:custDataLst>
            <p:extLst>
              <p:ext uri="{D42A27DB-BD31-4B8C-83A1-F6EECF244321}">
                <p14:modId xmlns:p14="http://schemas.microsoft.com/office/powerpoint/2010/main" val="39129665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スライド" r:id="rId5" imgW="473" imgH="473" progId="TCLayout.ActiveDocument.1">
                  <p:embed/>
                </p:oleObj>
              </mc:Choice>
              <mc:Fallback>
                <p:oleObj name="think-cell スライド" r:id="rId5" imgW="473" imgH="473" progId="TCLayout.ActiveDocument.1">
                  <p:embed/>
                  <p:pic>
                    <p:nvPicPr>
                      <p:cNvPr id="23" name="think-cell data - do not delete" hidden="1">
                        <a:extLst>
                          <a:ext uri="{FF2B5EF4-FFF2-40B4-BE49-F238E27FC236}">
                            <a16:creationId xmlns:a16="http://schemas.microsoft.com/office/drawing/2014/main" id="{4C2C3A2E-8322-1120-04DF-4B881394425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グループ化 8">
            <a:extLst>
              <a:ext uri="{FF2B5EF4-FFF2-40B4-BE49-F238E27FC236}">
                <a16:creationId xmlns:a16="http://schemas.microsoft.com/office/drawing/2014/main" id="{192D687A-B663-C81A-4181-DC3E86D11C7E}"/>
              </a:ext>
            </a:extLst>
          </p:cNvPr>
          <p:cNvGrpSpPr/>
          <p:nvPr/>
        </p:nvGrpSpPr>
        <p:grpSpPr>
          <a:xfrm>
            <a:off x="5840012" y="151309"/>
            <a:ext cx="5272995" cy="394146"/>
            <a:chOff x="4895088" y="151309"/>
            <a:chExt cx="6217920" cy="394146"/>
          </a:xfrm>
        </p:grpSpPr>
        <p:sp>
          <p:nvSpPr>
            <p:cNvPr id="11" name="矢印: 五方向 10">
              <a:extLst>
                <a:ext uri="{FF2B5EF4-FFF2-40B4-BE49-F238E27FC236}">
                  <a16:creationId xmlns:a16="http://schemas.microsoft.com/office/drawing/2014/main" id="{81DFD31D-582F-7666-A5EE-594EF6D9B220}"/>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0F928A45-37EA-3895-1825-C277B1AFD5DB}"/>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A8162D9B-8AD6-5875-55A3-B19DC4EA8C07}"/>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7" name="矢印: 五方向 16">
              <a:extLst>
                <a:ext uri="{FF2B5EF4-FFF2-40B4-BE49-F238E27FC236}">
                  <a16:creationId xmlns:a16="http://schemas.microsoft.com/office/drawing/2014/main" id="{54C2E2DB-E6AF-901C-827B-1BFC3D240F73}"/>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898D1231-6925-8C01-8A44-4EFFDB04CF67}"/>
                </a:ext>
              </a:extLst>
            </p:cNvPr>
            <p:cNvSpPr/>
            <p:nvPr/>
          </p:nvSpPr>
          <p:spPr bwMode="auto">
            <a:xfrm>
              <a:off x="800404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885C58B5-A62F-A121-1C82-F17005CE5A97}"/>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78F0AB35-1A41-1358-0557-96B3535EB08D}"/>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3105F91B-7413-FB34-89F1-C35FB14C471F}"/>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pic>
        <p:nvPicPr>
          <p:cNvPr id="26" name="図 25">
            <a:extLst>
              <a:ext uri="{FF2B5EF4-FFF2-40B4-BE49-F238E27FC236}">
                <a16:creationId xmlns:a16="http://schemas.microsoft.com/office/drawing/2014/main" id="{A0164679-E5FA-0288-1061-1E7C6347D6E0}"/>
              </a:ext>
            </a:extLst>
          </p:cNvPr>
          <p:cNvPicPr>
            <a:picLocks noChangeAspect="1"/>
          </p:cNvPicPr>
          <p:nvPr/>
        </p:nvPicPr>
        <p:blipFill rotWithShape="1">
          <a:blip r:embed="rId7"/>
          <a:srcRect l="5259" t="5858" r="6543" b="46495"/>
          <a:stretch/>
        </p:blipFill>
        <p:spPr>
          <a:xfrm>
            <a:off x="0" y="1595587"/>
            <a:ext cx="4235541" cy="3115297"/>
          </a:xfrm>
          <a:prstGeom prst="rect">
            <a:avLst/>
          </a:prstGeom>
        </p:spPr>
      </p:pic>
      <p:grpSp>
        <p:nvGrpSpPr>
          <p:cNvPr id="24" name="グループ化 23">
            <a:extLst>
              <a:ext uri="{FF2B5EF4-FFF2-40B4-BE49-F238E27FC236}">
                <a16:creationId xmlns:a16="http://schemas.microsoft.com/office/drawing/2014/main" id="{720AC314-5FC8-0F3F-2F71-DF6D3553D89F}"/>
              </a:ext>
            </a:extLst>
          </p:cNvPr>
          <p:cNvGrpSpPr/>
          <p:nvPr/>
        </p:nvGrpSpPr>
        <p:grpSpPr>
          <a:xfrm>
            <a:off x="3938629" y="2130924"/>
            <a:ext cx="2103907" cy="4466284"/>
            <a:chOff x="2790266" y="1136133"/>
            <a:chExt cx="2103907" cy="4466284"/>
          </a:xfrm>
        </p:grpSpPr>
        <p:pic>
          <p:nvPicPr>
            <p:cNvPr id="15" name="図 14">
              <a:extLst>
                <a:ext uri="{FF2B5EF4-FFF2-40B4-BE49-F238E27FC236}">
                  <a16:creationId xmlns:a16="http://schemas.microsoft.com/office/drawing/2014/main" id="{8578CFDF-D482-57B1-84ED-150E3AB1B892}"/>
                </a:ext>
              </a:extLst>
            </p:cNvPr>
            <p:cNvPicPr>
              <a:picLocks noChangeAspect="1"/>
            </p:cNvPicPr>
            <p:nvPr/>
          </p:nvPicPr>
          <p:blipFill>
            <a:blip r:embed="rId8"/>
            <a:stretch>
              <a:fillRect/>
            </a:stretch>
          </p:blipFill>
          <p:spPr>
            <a:xfrm>
              <a:off x="2791531" y="1136133"/>
              <a:ext cx="2102642" cy="2181880"/>
            </a:xfrm>
            <a:prstGeom prst="rect">
              <a:avLst/>
            </a:prstGeom>
          </p:spPr>
        </p:pic>
        <p:pic>
          <p:nvPicPr>
            <p:cNvPr id="22" name="図 21">
              <a:extLst>
                <a:ext uri="{FF2B5EF4-FFF2-40B4-BE49-F238E27FC236}">
                  <a16:creationId xmlns:a16="http://schemas.microsoft.com/office/drawing/2014/main" id="{B9B4966B-3E4B-E8B7-B1B1-9EA0A35CD68D}"/>
                </a:ext>
              </a:extLst>
            </p:cNvPr>
            <p:cNvPicPr>
              <a:picLocks noChangeAspect="1"/>
            </p:cNvPicPr>
            <p:nvPr/>
          </p:nvPicPr>
          <p:blipFill>
            <a:blip r:embed="rId9"/>
            <a:stretch>
              <a:fillRect/>
            </a:stretch>
          </p:blipFill>
          <p:spPr>
            <a:xfrm>
              <a:off x="2790266" y="3318013"/>
              <a:ext cx="2103907" cy="2284404"/>
            </a:xfrm>
            <a:prstGeom prst="rect">
              <a:avLst/>
            </a:prstGeom>
          </p:spPr>
        </p:pic>
      </p:grpSp>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9/18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18164"/>
          </a:xfrm>
          <a:prstGeom prst="rect">
            <a:avLst/>
          </a:prstGeom>
          <a:solidFill>
            <a:schemeClr val="accent1">
              <a:lumMod val="20000"/>
              <a:lumOff val="80000"/>
            </a:schemeClr>
          </a:solidFill>
          <a:ln>
            <a:noFill/>
          </a:ln>
        </p:spPr>
        <p:txBody>
          <a:bodyPr vert="horz" wrap="square" lIns="216000" tIns="108000" rIns="3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300" b="1">
                <a:cs typeface="メイリオ" panose="020B0604030504040204" pitchFamily="50" charset="-128"/>
              </a:rPr>
              <a:t>賃金引上げ枠・賃上げ加点に係る実績報告（様式第</a:t>
            </a:r>
            <a:r>
              <a:rPr lang="en-US" altLang="ja-JP" sz="1300" b="1">
                <a:cs typeface="メイリオ" panose="020B0604030504040204" pitchFamily="50" charset="-128"/>
              </a:rPr>
              <a:t>8</a:t>
            </a:r>
            <a:r>
              <a:rPr lang="ja-JP" altLang="en-US" sz="1300" b="1">
                <a:cs typeface="メイリオ" panose="020B0604030504040204" pitchFamily="50" charset="-128"/>
              </a:rPr>
              <a:t>別紙</a:t>
            </a:r>
            <a:r>
              <a:rPr lang="en-US" altLang="ja-JP" sz="1300" b="1">
                <a:cs typeface="メイリオ" panose="020B0604030504040204" pitchFamily="50" charset="-128"/>
              </a:rPr>
              <a:t>5</a:t>
            </a:r>
            <a:r>
              <a:rPr lang="ja-JP" altLang="en-US" sz="1300" b="1">
                <a:cs typeface="メイリオ" panose="020B0604030504040204" pitchFamily="50" charset="-128"/>
              </a:rPr>
              <a:t>）（</a:t>
            </a:r>
            <a:r>
              <a:rPr lang="en-US" altLang="ja-JP" sz="1300" b="1">
                <a:cs typeface="メイリオ" panose="020B0604030504040204" pitchFamily="50" charset="-128"/>
              </a:rPr>
              <a:t>1/5</a:t>
            </a:r>
            <a:r>
              <a:rPr lang="ja-JP" altLang="en-US" sz="1300" b="1">
                <a:cs typeface="メイリオ" panose="020B0604030504040204" pitchFamily="50" charset="-128"/>
              </a:rPr>
              <a:t>）</a:t>
            </a:r>
            <a:endParaRPr lang="en-US" altLang="ja-JP" sz="13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42898" y="1409344"/>
            <a:ext cx="5825146" cy="5465599"/>
          </a:xfrm>
          <a:prstGeom prst="rect">
            <a:avLst/>
          </a:prstGeom>
          <a:noFill/>
        </p:spPr>
        <p:txBody>
          <a:bodyPr wrap="square" lIns="91440" tIns="45720" rIns="91440" bIns="45720" rtlCol="0" anchor="t">
            <a:spAutoFit/>
          </a:bodyPr>
          <a:lstStyle/>
          <a:p>
            <a:pPr marL="342900" indent="-342900">
              <a:lnSpc>
                <a:spcPts val="1300"/>
              </a:lnSpc>
              <a:buClr>
                <a:srgbClr val="FF0000"/>
              </a:buClr>
              <a:buFont typeface="+mj-ea"/>
              <a:buAutoNum type="circleNumDbPlain"/>
            </a:pPr>
            <a:endParaRPr lang="en-US" altLang="ja-JP" sz="1400" dirty="0">
              <a:solidFill>
                <a:srgbClr val="000000"/>
              </a:solidFill>
              <a:latin typeface="Meiryo UI"/>
              <a:ea typeface="Meiryo UI"/>
            </a:endParaRPr>
          </a:p>
          <a:p>
            <a:pPr>
              <a:spcAft>
                <a:spcPts val="300"/>
              </a:spcAft>
            </a:pPr>
            <a:r>
              <a:rPr lang="en-US" altLang="ja-JP" sz="1200" dirty="0">
                <a:solidFill>
                  <a:srgbClr val="000000"/>
                </a:solidFill>
                <a:latin typeface="Meiryo UI"/>
                <a:ea typeface="Meiryo UI"/>
              </a:rPr>
              <a:t>※</a:t>
            </a:r>
            <a:r>
              <a:rPr lang="ja-JP" altLang="en-US" sz="1200" dirty="0">
                <a:solidFill>
                  <a:srgbClr val="000000"/>
                </a:solidFill>
                <a:latin typeface="Meiryo UI"/>
                <a:ea typeface="Meiryo UI"/>
              </a:rPr>
              <a:t>本画面は</a:t>
            </a:r>
            <a:r>
              <a:rPr kumimoji="1" lang="ja-JP" altLang="en-US" sz="1200" dirty="0">
                <a:solidFill>
                  <a:srgbClr val="000000"/>
                </a:solidFill>
                <a:latin typeface="Meiryo UI" panose="020B0604030504040204" pitchFamily="50" charset="-128"/>
                <a:ea typeface="Meiryo UI" panose="020B0604030504040204" pitchFamily="50" charset="-128"/>
              </a:rPr>
              <a:t>本画面は、以下のいずれかに該当する場合のみ表示</a:t>
            </a:r>
            <a:r>
              <a:rPr kumimoji="1" lang="ja-JP" altLang="en-US" sz="1200">
                <a:solidFill>
                  <a:srgbClr val="000000"/>
                </a:solidFill>
                <a:latin typeface="Meiryo UI" panose="020B0604030504040204" pitchFamily="50" charset="-128"/>
                <a:ea typeface="Meiryo UI" panose="020B0604030504040204" pitchFamily="50" charset="-128"/>
              </a:rPr>
              <a:t>されます。</a:t>
            </a:r>
            <a:br>
              <a:rPr kumimoji="1" lang="en-US" altLang="ja-JP" sz="1200">
                <a:solidFill>
                  <a:srgbClr val="000000"/>
                </a:solidFill>
                <a:latin typeface="Meiryo UI" panose="020B0604030504040204" pitchFamily="50" charset="-128"/>
                <a:ea typeface="Meiryo UI" panose="020B0604030504040204" pitchFamily="50" charset="-128"/>
              </a:rPr>
            </a:br>
            <a:r>
              <a:rPr kumimoji="1" lang="ja-JP" altLang="en-US" sz="1200">
                <a:solidFill>
                  <a:srgbClr val="000000"/>
                </a:solidFill>
                <a:latin typeface="Meiryo UI" panose="020B0604030504040204" pitchFamily="50" charset="-128"/>
                <a:ea typeface="Meiryo UI" panose="020B0604030504040204" pitchFamily="50" charset="-128"/>
              </a:rPr>
              <a:t>該当</a:t>
            </a:r>
            <a:r>
              <a:rPr kumimoji="1" lang="ja-JP" altLang="en-US" sz="1200" dirty="0">
                <a:solidFill>
                  <a:srgbClr val="000000"/>
                </a:solidFill>
                <a:latin typeface="Meiryo UI" panose="020B0604030504040204" pitchFamily="50" charset="-128"/>
                <a:ea typeface="Meiryo UI" panose="020B0604030504040204" pitchFamily="50" charset="-128"/>
              </a:rPr>
              <a:t>しない場合</a:t>
            </a:r>
            <a:r>
              <a:rPr kumimoji="1" lang="ja-JP" altLang="en-US" sz="1200">
                <a:solidFill>
                  <a:srgbClr val="000000"/>
                </a:solidFill>
                <a:latin typeface="Meiryo UI" panose="020B0604030504040204" pitchFamily="50" charset="-128"/>
                <a:ea typeface="Meiryo UI" panose="020B0604030504040204" pitchFamily="50" charset="-128"/>
              </a:rPr>
              <a:t>は、</a:t>
            </a:r>
            <a:r>
              <a:rPr kumimoji="1" lang="en-US" altLang="ja-JP" sz="1200" b="1" u="sng">
                <a:solidFill>
                  <a:srgbClr val="FF0000"/>
                </a:solidFill>
                <a:latin typeface="Meiryo UI" panose="020B0604030504040204" pitchFamily="50" charset="-128"/>
                <a:ea typeface="Meiryo UI" panose="020B0604030504040204" pitchFamily="50" charset="-128"/>
              </a:rPr>
              <a:t>5</a:t>
            </a:r>
            <a:r>
              <a:rPr kumimoji="1" lang="ja-JP" altLang="en-US" sz="1200" b="1" u="sng">
                <a:solidFill>
                  <a:srgbClr val="FF0000"/>
                </a:solidFill>
                <a:latin typeface="Meiryo UI" panose="020B0604030504040204" pitchFamily="50" charset="-128"/>
                <a:ea typeface="Meiryo UI" panose="020B0604030504040204" pitchFamily="50" charset="-128"/>
              </a:rPr>
              <a:t>ページ後</a:t>
            </a:r>
            <a:r>
              <a:rPr kumimoji="1" lang="ja-JP" altLang="en-US" sz="1200" dirty="0">
                <a:solidFill>
                  <a:srgbClr val="000000"/>
                </a:solidFill>
                <a:latin typeface="Meiryo UI" panose="020B0604030504040204" pitchFamily="50" charset="-128"/>
                <a:ea typeface="Meiryo UI" panose="020B0604030504040204" pitchFamily="50" charset="-128"/>
              </a:rPr>
              <a:t>の「取得財産一覧」の</a:t>
            </a:r>
            <a:r>
              <a:rPr kumimoji="1" lang="ja-JP" altLang="en-US" sz="1200">
                <a:solidFill>
                  <a:srgbClr val="000000"/>
                </a:solidFill>
                <a:latin typeface="Meiryo UI" panose="020B0604030504040204" pitchFamily="50" charset="-128"/>
                <a:ea typeface="Meiryo UI" panose="020B0604030504040204" pitchFamily="50" charset="-128"/>
              </a:rPr>
              <a:t>画面に進んでください</a:t>
            </a:r>
            <a:endParaRPr lang="en-US" altLang="ja-JP" sz="1200">
              <a:solidFill>
                <a:srgbClr val="000000"/>
              </a:solidFill>
              <a:latin typeface="Meiryo UI" panose="020B0604030504040204" pitchFamily="50" charset="-128"/>
              <a:ea typeface="Meiryo UI" panose="020B0604030504040204" pitchFamily="50" charset="-128"/>
            </a:endParaRPr>
          </a:p>
          <a:p>
            <a:pPr marL="361950" indent="-171450">
              <a:spcAft>
                <a:spcPts val="300"/>
              </a:spcAft>
              <a:buFont typeface="Arial" panose="020B0604020202020204" pitchFamily="34" charset="0"/>
              <a:buChar char="•"/>
              <a:tabLst>
                <a:tab pos="266700" algn="l"/>
              </a:tabLst>
            </a:pPr>
            <a:r>
              <a:rPr kumimoji="1" lang="ja-JP" altLang="en-US" sz="1200">
                <a:solidFill>
                  <a:srgbClr val="000000"/>
                </a:solidFill>
                <a:latin typeface="Meiryo UI" panose="020B0604030504040204" pitchFamily="50" charset="-128"/>
                <a:ea typeface="Meiryo UI" panose="020B0604030504040204" pitchFamily="50" charset="-128"/>
              </a:rPr>
              <a:t>「希望する枠」で、賃金引上げ枠（通常</a:t>
            </a:r>
            <a:r>
              <a:rPr kumimoji="1" lang="en-US" altLang="ja-JP" sz="1200">
                <a:solidFill>
                  <a:srgbClr val="000000"/>
                </a:solidFill>
                <a:latin typeface="Meiryo UI" panose="020B0604030504040204" pitchFamily="50" charset="-128"/>
                <a:ea typeface="Meiryo UI" panose="020B0604030504040204" pitchFamily="50" charset="-128"/>
              </a:rPr>
              <a:t>/</a:t>
            </a:r>
            <a:r>
              <a:rPr kumimoji="1" lang="ja-JP" altLang="en-US" sz="1200">
                <a:solidFill>
                  <a:srgbClr val="000000"/>
                </a:solidFill>
                <a:latin typeface="Meiryo UI" panose="020B0604030504040204" pitchFamily="50" charset="-128"/>
                <a:ea typeface="Meiryo UI" panose="020B0604030504040204" pitchFamily="50" charset="-128"/>
              </a:rPr>
              <a:t>赤字事業者）を選択した場合</a:t>
            </a:r>
          </a:p>
          <a:p>
            <a:pPr marL="361950" indent="-171450">
              <a:spcAft>
                <a:spcPts val="300"/>
              </a:spcAft>
              <a:buFont typeface="Arial" panose="020B0604020202020204" pitchFamily="34" charset="0"/>
              <a:buChar char="•"/>
              <a:tabLst>
                <a:tab pos="266700" algn="l"/>
              </a:tabLst>
            </a:pPr>
            <a:r>
              <a:rPr kumimoji="1" lang="ja-JP" altLang="en-US" sz="1200">
                <a:solidFill>
                  <a:srgbClr val="000000"/>
                </a:solidFill>
                <a:latin typeface="Meiryo UI" panose="020B0604030504040204" pitchFamily="50" charset="-128"/>
                <a:ea typeface="Meiryo UI" panose="020B0604030504040204" pitchFamily="50" charset="-128"/>
              </a:rPr>
              <a:t>「重点政策加点」で、「賃上げ加点」を選択した場合</a:t>
            </a:r>
          </a:p>
          <a:p>
            <a:pPr>
              <a:lnSpc>
                <a:spcPts val="1300"/>
              </a:lnSpc>
              <a:buClr>
                <a:srgbClr val="FF0000"/>
              </a:buClr>
            </a:pPr>
            <a:endParaRPr lang="en-US" altLang="ja-JP" sz="1400">
              <a:solidFill>
                <a:srgbClr val="000000"/>
              </a:solidFill>
              <a:latin typeface="Meiryo UI"/>
              <a:ea typeface="Meiryo UI"/>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 </a:t>
            </a:r>
            <a:r>
              <a:rPr lang="ja-JP" altLang="en-US" sz="1400" b="1" dirty="0">
                <a:latin typeface="Meiryo UI" panose="020B0604030504040204" pitchFamily="50" charset="-128"/>
                <a:ea typeface="Meiryo UI" panose="020B0604030504040204" pitchFamily="50" charset="-128"/>
              </a:rPr>
              <a:t>「追加」</a:t>
            </a:r>
            <a:r>
              <a:rPr lang="ja-JP" altLang="en-US" sz="1400" dirty="0">
                <a:latin typeface="Meiryo UI" panose="020B0604030504040204" pitchFamily="50" charset="-128"/>
                <a:ea typeface="Meiryo UI" panose="020B0604030504040204" pitchFamily="50" charset="-128"/>
              </a:rPr>
              <a:t>ボタンを押下してください。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「事業内</a:t>
            </a:r>
            <a:r>
              <a:rPr lang="ja-JP" altLang="en-US" sz="1400" b="1" dirty="0">
                <a:latin typeface="Meiryo UI" panose="020B0604030504040204" pitchFamily="50" charset="-128"/>
                <a:ea typeface="Meiryo UI" panose="020B0604030504040204" pitchFamily="50" charset="-128"/>
              </a:rPr>
              <a:t>最低賃金に該当</a:t>
            </a:r>
            <a:r>
              <a:rPr lang="ja-JP" altLang="en-US" sz="1400" b="1">
                <a:latin typeface="Meiryo UI" panose="020B0604030504040204" pitchFamily="50" charset="-128"/>
                <a:ea typeface="Meiryo UI" panose="020B0604030504040204" pitchFamily="50" charset="-128"/>
              </a:rPr>
              <a:t>する労働者名」</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dirty="0">
                <a:latin typeface="Meiryo UI" panose="020B0604030504040204" pitchFamily="50" charset="-128"/>
                <a:ea typeface="Meiryo UI" panose="020B0604030504040204" pitchFamily="50" charset="-128"/>
              </a:rPr>
              <a:t>性別を選択してください。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カレンダーマーク（　　　）を押下し、</a:t>
            </a:r>
            <a:r>
              <a:rPr kumimoji="1" lang="ja-JP" altLang="en-US" sz="1400" b="1" kern="1200">
                <a:solidFill>
                  <a:srgbClr val="000000"/>
                </a:solidFill>
                <a:effectLst/>
                <a:latin typeface="Meiryo UI" panose="020B0604030504040204" pitchFamily="50" charset="-128"/>
                <a:ea typeface="Meiryo UI" panose="020B0604030504040204" pitchFamily="50" charset="-128"/>
                <a:cs typeface="+mn-cs"/>
              </a:rPr>
              <a:t>「</a:t>
            </a:r>
            <a:r>
              <a:rPr kumimoji="1" lang="ja-JP" altLang="en-US" sz="1400" b="1">
                <a:latin typeface="Meiryo UI" panose="020B0604030504040204" pitchFamily="50" charset="-128"/>
                <a:ea typeface="Meiryo UI" panose="020B0604030504040204" pitchFamily="50" charset="-128"/>
              </a:rPr>
              <a:t>生年月日」</a:t>
            </a:r>
            <a:r>
              <a:rPr kumimoji="1" lang="ja-JP" altLang="en-US" sz="1400">
                <a:latin typeface="Meiryo UI" panose="020B0604030504040204" pitchFamily="50" charset="-128"/>
                <a:ea typeface="Meiryo UI" panose="020B0604030504040204" pitchFamily="50" charset="-128"/>
              </a:rPr>
              <a:t>を入力して</a:t>
            </a:r>
            <a:r>
              <a:rPr kumimoji="1" lang="ja-JP" altLang="en-US" sz="1400" dirty="0">
                <a:latin typeface="Meiryo UI" panose="020B0604030504040204" pitchFamily="50" charset="-128"/>
                <a:ea typeface="Meiryo UI" panose="020B0604030504040204" pitchFamily="50" charset="-128"/>
              </a:rPr>
              <a:t>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カレンダーマーク（　　　）を押下</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し、</a:t>
            </a:r>
            <a:r>
              <a:rPr kumimoji="1" lang="ja-JP" altLang="en-US" sz="1400" b="1" kern="1200">
                <a:solidFill>
                  <a:srgbClr val="000000"/>
                </a:solidFill>
                <a:effectLst/>
                <a:latin typeface="Meiryo UI" panose="020B0604030504040204" pitchFamily="50" charset="-128"/>
                <a:ea typeface="Meiryo UI" panose="020B0604030504040204" pitchFamily="50" charset="-128"/>
                <a:cs typeface="+mn-cs"/>
              </a:rPr>
              <a:t>「</a:t>
            </a:r>
            <a:r>
              <a:rPr kumimoji="1" lang="ja-JP" altLang="en-US" sz="1400" b="1">
                <a:latin typeface="Meiryo UI" panose="020B0604030504040204" pitchFamily="50" charset="-128"/>
                <a:ea typeface="Meiryo UI" panose="020B0604030504040204" pitchFamily="50" charset="-128"/>
              </a:rPr>
              <a:t>雇用年月日」</a:t>
            </a:r>
            <a:r>
              <a:rPr kumimoji="1" lang="ja-JP" altLang="en-US" sz="1400">
                <a:latin typeface="Meiryo UI" panose="020B0604030504040204" pitchFamily="50" charset="-128"/>
                <a:ea typeface="Meiryo UI" panose="020B0604030504040204" pitchFamily="50" charset="-128"/>
              </a:rPr>
              <a:t>を</a:t>
            </a:r>
            <a:r>
              <a:rPr lang="ja-JP" altLang="en-US" sz="1400">
                <a:latin typeface="Meiryo UI" panose="020B0604030504040204" pitchFamily="50" charset="-128"/>
                <a:ea typeface="Meiryo UI" panose="020B0604030504040204" pitchFamily="50" charset="-128"/>
              </a:rPr>
              <a:t>入力</a:t>
            </a:r>
            <a:r>
              <a:rPr kumimoji="1" lang="ja-JP" altLang="en-US" sz="1400">
                <a:latin typeface="Meiryo UI" panose="020B0604030504040204" pitchFamily="50" charset="-128"/>
                <a:ea typeface="Meiryo UI" panose="020B0604030504040204" pitchFamily="50" charset="-128"/>
              </a:rPr>
              <a:t>して</a:t>
            </a:r>
            <a:r>
              <a:rPr kumimoji="1" lang="ja-JP" altLang="en-US" sz="1400" dirty="0">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「該当する固定給」</a:t>
            </a:r>
            <a:r>
              <a:rPr lang="ja-JP" altLang="en-US" sz="1400">
                <a:latin typeface="Meiryo UI" panose="020B0604030504040204" pitchFamily="50" charset="-128"/>
                <a:ea typeface="Meiryo UI" panose="020B0604030504040204" pitchFamily="50" charset="-128"/>
              </a:rPr>
              <a:t>をプルダウンから選択</a:t>
            </a:r>
            <a:r>
              <a:rPr lang="ja-JP" altLang="en-US" sz="1400" dirty="0">
                <a:latin typeface="Meiryo UI" panose="020B0604030504040204" pitchFamily="50" charset="-128"/>
                <a:ea typeface="Meiryo UI" panose="020B0604030504040204" pitchFamily="50" charset="-128"/>
              </a:rPr>
              <a:t>してください。以降の入力は選択した値によって変化します。詳細</a:t>
            </a:r>
            <a:r>
              <a:rPr lang="ja-JP" altLang="en-US" sz="1400">
                <a:latin typeface="Meiryo UI" panose="020B0604030504040204" pitchFamily="50" charset="-128"/>
                <a:ea typeface="Meiryo UI" panose="020B0604030504040204" pitchFamily="50" charset="-128"/>
              </a:rPr>
              <a:t>は</a:t>
            </a:r>
            <a:r>
              <a:rPr lang="en-US" altLang="ja-JP" sz="1400" b="1" u="sng">
                <a:solidFill>
                  <a:srgbClr val="FF0000"/>
                </a:solidFill>
                <a:latin typeface="Meiryo UI" panose="020B0604030504040204" pitchFamily="50" charset="-128"/>
                <a:ea typeface="Meiryo UI" panose="020B0604030504040204" pitchFamily="50" charset="-128"/>
              </a:rPr>
              <a:t>1</a:t>
            </a:r>
            <a:r>
              <a:rPr lang="ja-JP" altLang="en-US" sz="1400" b="1" u="sng">
                <a:solidFill>
                  <a:srgbClr val="FF0000"/>
                </a:solidFill>
                <a:latin typeface="Meiryo UI" panose="020B0604030504040204" pitchFamily="50" charset="-128"/>
                <a:ea typeface="Meiryo UI" panose="020B0604030504040204" pitchFamily="50" charset="-128"/>
              </a:rPr>
              <a:t>～</a:t>
            </a:r>
            <a:r>
              <a:rPr lang="en-US" altLang="ja-JP" sz="1400" b="1" u="sng">
                <a:solidFill>
                  <a:srgbClr val="FF0000"/>
                </a:solidFill>
                <a:latin typeface="Meiryo UI" panose="020B0604030504040204" pitchFamily="50" charset="-128"/>
                <a:ea typeface="Meiryo UI" panose="020B0604030504040204" pitchFamily="50" charset="-128"/>
              </a:rPr>
              <a:t>3</a:t>
            </a:r>
            <a:r>
              <a:rPr lang="ja-JP" altLang="en-US" sz="1400" b="1" u="sng" dirty="0">
                <a:solidFill>
                  <a:srgbClr val="FF0000"/>
                </a:solidFill>
                <a:latin typeface="Meiryo UI" panose="020B0604030504040204" pitchFamily="50" charset="-128"/>
                <a:ea typeface="Meiryo UI" panose="020B0604030504040204" pitchFamily="50" charset="-128"/>
              </a:rPr>
              <a:t>ページ後</a:t>
            </a:r>
            <a:r>
              <a:rPr lang="ja-JP" altLang="en-US" sz="1400" dirty="0">
                <a:latin typeface="Meiryo UI" panose="020B0604030504040204" pitchFamily="50" charset="-128"/>
                <a:ea typeface="Meiryo UI" panose="020B0604030504040204" pitchFamily="50" charset="-128"/>
              </a:rPr>
              <a:t>をご覧ください。</a:t>
            </a:r>
            <a:br>
              <a:rPr lang="en-US" altLang="ja-JP" sz="1400" dirty="0">
                <a:latin typeface="Meiryo UI" panose="020B0604030504040204" pitchFamily="50" charset="-128"/>
                <a:ea typeface="Meiryo UI" panose="020B0604030504040204" pitchFamily="50" charset="-128"/>
              </a:rPr>
            </a:br>
            <a:r>
              <a:rPr lang="en-US" altLang="en-US" sz="1200" dirty="0">
                <a:latin typeface="Meiryo UI" panose="020B0604030504040204" pitchFamily="50" charset="-128"/>
                <a:ea typeface="Meiryo UI" panose="020B0604030504040204" pitchFamily="50" charset="-128"/>
              </a:rPr>
              <a:t>※</a:t>
            </a:r>
            <a:r>
              <a:rPr lang="en-US" altLang="en-US" sz="1200" dirty="0" err="1">
                <a:latin typeface="Meiryo UI" panose="020B0604030504040204" pitchFamily="50" charset="-128"/>
                <a:ea typeface="Meiryo UI" panose="020B0604030504040204" pitchFamily="50" charset="-128"/>
              </a:rPr>
              <a:t>歩合給制</a:t>
            </a:r>
            <a:r>
              <a:rPr lang="ja-JP" altLang="en-US" sz="1200">
                <a:latin typeface="Meiryo UI" panose="020B0604030504040204" pitchFamily="50" charset="-128"/>
                <a:ea typeface="Meiryo UI" panose="020B0604030504040204" pitchFamily="50" charset="-128"/>
              </a:rPr>
              <a:t>のみ</a:t>
            </a:r>
            <a:r>
              <a:rPr lang="en-US" altLang="en-US" sz="1200">
                <a:latin typeface="Meiryo UI" panose="020B0604030504040204" pitchFamily="50" charset="-128"/>
                <a:ea typeface="Meiryo UI" panose="020B0604030504040204" pitchFamily="50" charset="-128"/>
              </a:rPr>
              <a:t>の場合は</a:t>
            </a:r>
            <a:r>
              <a:rPr lang="ja-JP" altLang="en-US" sz="1200">
                <a:latin typeface="Meiryo UI" panose="020B0604030504040204" pitchFamily="50" charset="-128"/>
                <a:ea typeface="Meiryo UI" panose="020B0604030504040204" pitchFamily="50" charset="-128"/>
              </a:rPr>
              <a:t>、固定給</a:t>
            </a:r>
            <a:r>
              <a:rPr lang="ja-JP" altLang="en-US" sz="1200" dirty="0">
                <a:latin typeface="Meiryo UI" panose="020B0604030504040204" pitchFamily="50" charset="-128"/>
                <a:ea typeface="Meiryo UI" panose="020B0604030504040204" pitchFamily="50" charset="-128"/>
              </a:rPr>
              <a:t>を選択せずに</a:t>
            </a:r>
            <a:r>
              <a:rPr lang="en-US" altLang="en-US" sz="1200" dirty="0" err="1">
                <a:latin typeface="Meiryo UI" panose="020B0604030504040204" pitchFamily="50" charset="-128"/>
                <a:ea typeface="Meiryo UI" panose="020B0604030504040204" pitchFamily="50" charset="-128"/>
              </a:rPr>
              <a:t>チェックを入れてください</a:t>
            </a:r>
            <a:r>
              <a:rPr lang="en-US" altLang="en-US" sz="1200" dirty="0">
                <a:latin typeface="Meiryo UI" panose="020B0604030504040204" pitchFamily="50" charset="-128"/>
                <a:ea typeface="Meiryo UI" panose="020B0604030504040204" pitchFamily="50" charset="-128"/>
              </a:rPr>
              <a:t>。</a:t>
            </a:r>
            <a:br>
              <a:rPr lang="en-US" altLang="en-US" sz="120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歩合</a:t>
            </a:r>
            <a:r>
              <a:rPr lang="en-US" altLang="en-US" sz="1200" dirty="0">
                <a:latin typeface="Meiryo UI" panose="020B0604030504040204" pitchFamily="50" charset="-128"/>
                <a:ea typeface="Meiryo UI" panose="020B0604030504040204" pitchFamily="50" charset="-128"/>
              </a:rPr>
              <a:t>給</a:t>
            </a:r>
            <a:r>
              <a:rPr lang="ja-JP" altLang="en-US" sz="1200" dirty="0">
                <a:latin typeface="Meiryo UI" panose="020B0604030504040204" pitchFamily="50" charset="-128"/>
                <a:ea typeface="Meiryo UI" panose="020B0604030504040204" pitchFamily="50" charset="-128"/>
              </a:rPr>
              <a:t>制と固定</a:t>
            </a:r>
            <a:r>
              <a:rPr lang="en-US" altLang="en-US" sz="1200" dirty="0">
                <a:latin typeface="Meiryo UI" panose="020B0604030504040204" pitchFamily="50" charset="-128"/>
                <a:ea typeface="Meiryo UI" panose="020B0604030504040204" pitchFamily="50" charset="-128"/>
              </a:rPr>
              <a:t>給</a:t>
            </a:r>
            <a:r>
              <a:rPr lang="ja-JP" altLang="en-US" sz="1200" dirty="0">
                <a:latin typeface="Meiryo UI" panose="020B0604030504040204" pitchFamily="50" charset="-128"/>
                <a:ea typeface="Meiryo UI" panose="020B0604030504040204" pitchFamily="50" charset="-128"/>
              </a:rPr>
              <a:t>制を併用している場合は、固定給を選択の上「歩合給制」に</a:t>
            </a:r>
            <a:r>
              <a:rPr lang="en-US" altLang="en-US" sz="1200" dirty="0" err="1">
                <a:latin typeface="Meiryo UI" panose="020B0604030504040204" pitchFamily="50" charset="-128"/>
                <a:ea typeface="Meiryo UI" panose="020B0604030504040204" pitchFamily="50" charset="-128"/>
              </a:rPr>
              <a:t>チェックを入れてください</a:t>
            </a:r>
            <a:r>
              <a:rPr lang="ja-JP" altLang="en-US" sz="1200" dirty="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各給制</a:t>
            </a:r>
            <a:r>
              <a:rPr lang="ja-JP" altLang="en-US" sz="1200">
                <a:latin typeface="Meiryo UI" panose="020B0604030504040204" pitchFamily="50" charset="-128"/>
                <a:ea typeface="Meiryo UI" panose="020B0604030504040204" pitchFamily="50" charset="-128"/>
              </a:rPr>
              <a:t>の入力方法は次ページ以降を参照してください。）</a:t>
            </a:r>
            <a:endParaRPr kumimoji="1" lang="en-US" altLang="ja-JP" sz="1200" kern="1200" dirty="0">
              <a:solidFill>
                <a:srgbClr val="000000"/>
              </a:solidFill>
              <a:effectLst/>
              <a:latin typeface="Meiryo UI" panose="020B0604030504040204" pitchFamily="50" charset="-128"/>
              <a:ea typeface="Meiryo UI" panose="020B0604030504040204" pitchFamily="50" charset="-128"/>
              <a:cs typeface="+mn-cs"/>
            </a:endParaRPr>
          </a:p>
          <a:p>
            <a:pPr>
              <a:buClr>
                <a:srgbClr val="FF0000"/>
              </a:buClr>
            </a:pPr>
            <a:endParaRPr lang="en-US" altLang="ja-JP" sz="1400" dirty="0">
              <a:latin typeface="Meiryo UI"/>
              <a:ea typeface="Meiryo UI"/>
            </a:endParaRPr>
          </a:p>
          <a:p>
            <a:pPr marL="342900" indent="-342900">
              <a:buClr>
                <a:srgbClr val="FF0000"/>
              </a:buClr>
              <a:buFont typeface="+mj-ea"/>
              <a:buAutoNum type="circleNumDbPlain" startAt="7"/>
            </a:pPr>
            <a:r>
              <a:rPr lang="ja-JP" altLang="en-US" sz="1400" dirty="0">
                <a:latin typeface="Meiryo UI"/>
                <a:ea typeface="Meiryo UI"/>
              </a:rPr>
              <a:t>入力完了後 </a:t>
            </a:r>
            <a:r>
              <a:rPr lang="ja-JP" altLang="en-US" sz="1400" b="1" dirty="0">
                <a:latin typeface="Meiryo UI"/>
                <a:ea typeface="Meiryo UI"/>
              </a:rPr>
              <a:t>「保存」</a:t>
            </a:r>
            <a:r>
              <a:rPr lang="ja-JP" altLang="en-US" sz="1400" dirty="0">
                <a:latin typeface="Meiryo UI"/>
                <a:ea typeface="Meiryo UI"/>
              </a:rPr>
              <a:t>ボタンを押下してください。</a:t>
            </a:r>
            <a:br>
              <a:rPr lang="ja-JP" altLang="en-US" sz="1400" dirty="0">
                <a:solidFill>
                  <a:srgbClr val="FF0000"/>
                </a:solidFill>
                <a:latin typeface="Meiryo UI"/>
                <a:ea typeface="Meiryo UI"/>
              </a:rPr>
            </a:br>
            <a:endParaRPr lang="en-US" altLang="ja-JP" sz="1400" dirty="0">
              <a:solidFill>
                <a:srgbClr val="FF0000"/>
              </a:solidFill>
              <a:latin typeface="Meiryo UI"/>
              <a:ea typeface="Meiryo UI"/>
            </a:endParaRPr>
          </a:p>
          <a:p>
            <a:pPr marL="342900" indent="-342900">
              <a:buClr>
                <a:srgbClr val="FF0000"/>
              </a:buClr>
              <a:buFont typeface="+mj-ea"/>
              <a:buAutoNum type="circleNumDbPlain" startAt="7"/>
            </a:pPr>
            <a:r>
              <a:rPr lang="ja-JP" altLang="en-US" sz="1400" dirty="0">
                <a:latin typeface="Meiryo UI"/>
                <a:ea typeface="Meiryo UI"/>
              </a:rPr>
              <a:t>保存した経費明細が追加されます。</a:t>
            </a:r>
            <a:br>
              <a:rPr lang="en-US" altLang="ja-JP" sz="1400" dirty="0">
                <a:latin typeface="Meiryo UI"/>
                <a:ea typeface="Meiryo UI"/>
              </a:rPr>
            </a:br>
            <a:r>
              <a:rPr kumimoji="1" lang="en-US" altLang="ja-JP" sz="1200" kern="1200" dirty="0">
                <a:solidFill>
                  <a:srgbClr val="000000"/>
                </a:solidFill>
                <a:effectLst/>
                <a:latin typeface="Meiryo UI" panose="020B0604030504040204" pitchFamily="50" charset="-128"/>
                <a:ea typeface="Meiryo UI" panose="020B0604030504040204" pitchFamily="50" charset="-128"/>
              </a:rPr>
              <a:t>※</a:t>
            </a:r>
            <a:r>
              <a:rPr kumimoji="1" lang="ja-JP" altLang="en-US" sz="1200" b="1" kern="1200" dirty="0">
                <a:solidFill>
                  <a:srgbClr val="000000"/>
                </a:solidFill>
                <a:effectLst/>
                <a:latin typeface="Meiryo UI" panose="020B0604030504040204" pitchFamily="50" charset="-128"/>
                <a:ea typeface="Meiryo UI" panose="020B0604030504040204" pitchFamily="50" charset="-128"/>
              </a:rPr>
              <a:t>「</a:t>
            </a:r>
            <a:r>
              <a:rPr kumimoji="1" lang="ja-JP" altLang="en-US" sz="1200" b="1" kern="1200">
                <a:solidFill>
                  <a:srgbClr val="000000"/>
                </a:solidFill>
                <a:effectLst/>
                <a:latin typeface="Meiryo UI" panose="020B0604030504040204" pitchFamily="50" charset="-128"/>
                <a:ea typeface="Meiryo UI" panose="020B0604030504040204" pitchFamily="50" charset="-128"/>
              </a:rPr>
              <a:t>保存</a:t>
            </a:r>
            <a:r>
              <a:rPr kumimoji="1" lang="ja-JP" altLang="en-US" sz="1200" b="1" kern="1200" dirty="0">
                <a:solidFill>
                  <a:srgbClr val="000000"/>
                </a:solidFill>
                <a:effectLst/>
                <a:latin typeface="Meiryo UI" panose="020B0604030504040204" pitchFamily="50" charset="-128"/>
                <a:ea typeface="Meiryo UI" panose="020B0604030504040204" pitchFamily="50" charset="-128"/>
              </a:rPr>
              <a:t>」</a:t>
            </a:r>
            <a:r>
              <a:rPr kumimoji="1" lang="ja-JP" altLang="en-US" sz="1200" kern="1200" dirty="0">
                <a:solidFill>
                  <a:srgbClr val="000000"/>
                </a:solidFill>
                <a:effectLst/>
                <a:latin typeface="Meiryo UI" panose="020B0604030504040204" pitchFamily="50" charset="-128"/>
                <a:ea typeface="Meiryo UI" panose="020B0604030504040204" pitchFamily="50" charset="-128"/>
              </a:rPr>
              <a:t>を押下した後</a:t>
            </a:r>
            <a:r>
              <a:rPr kumimoji="1" lang="ja-JP" altLang="en-US" sz="1200" kern="1200">
                <a:solidFill>
                  <a:srgbClr val="000000"/>
                </a:solidFill>
                <a:effectLst/>
                <a:latin typeface="Meiryo UI" panose="020B0604030504040204" pitchFamily="50" charset="-128"/>
                <a:ea typeface="Meiryo UI" panose="020B0604030504040204" pitchFamily="50" charset="-128"/>
              </a:rPr>
              <a:t>は、</a:t>
            </a:r>
            <a:r>
              <a:rPr kumimoji="1" lang="en-US" altLang="ja-JP" sz="1200" b="1" u="sng">
                <a:solidFill>
                  <a:srgbClr val="FF0000"/>
                </a:solidFill>
                <a:latin typeface="Meiryo UI" panose="020B0604030504040204" pitchFamily="50" charset="-128"/>
                <a:ea typeface="Meiryo UI" panose="020B0604030504040204" pitchFamily="50" charset="-128"/>
              </a:rPr>
              <a:t>5</a:t>
            </a:r>
            <a:r>
              <a:rPr kumimoji="1" lang="ja-JP" altLang="en-US" sz="1200" b="1" u="sng">
                <a:solidFill>
                  <a:srgbClr val="FF0000"/>
                </a:solidFill>
                <a:latin typeface="Meiryo UI" panose="020B0604030504040204" pitchFamily="50" charset="-128"/>
                <a:ea typeface="Meiryo UI" panose="020B0604030504040204" pitchFamily="50" charset="-128"/>
              </a:rPr>
              <a:t>ページ後</a:t>
            </a:r>
            <a:r>
              <a:rPr kumimoji="1" lang="ja-JP" altLang="en-US" sz="1200">
                <a:solidFill>
                  <a:srgbClr val="000000"/>
                </a:solidFill>
                <a:latin typeface="Meiryo UI" panose="020B0604030504040204" pitchFamily="50" charset="-128"/>
                <a:ea typeface="Meiryo UI" panose="020B0604030504040204" pitchFamily="50" charset="-128"/>
              </a:rPr>
              <a:t>の「取得財産一覧」の画面に進んでください</a:t>
            </a:r>
            <a:endParaRPr lang="ja-JP" altLang="ja-JP" sz="1400" dirty="0">
              <a:effectLst/>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387464" y="3040942"/>
            <a:ext cx="290929"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45" name="テキスト ボックス 44">
            <a:extLst>
              <a:ext uri="{FF2B5EF4-FFF2-40B4-BE49-F238E27FC236}">
                <a16:creationId xmlns:a16="http://schemas.microsoft.com/office/drawing/2014/main" id="{A8E5CB41-A722-0DA6-D5B5-0EE261DB7EC3}"/>
              </a:ext>
            </a:extLst>
          </p:cNvPr>
          <p:cNvSpPr txBox="1"/>
          <p:nvPr/>
        </p:nvSpPr>
        <p:spPr>
          <a:xfrm>
            <a:off x="5503334" y="2346129"/>
            <a:ext cx="290929"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46" name="テキスト ボックス 45">
            <a:extLst>
              <a:ext uri="{FF2B5EF4-FFF2-40B4-BE49-F238E27FC236}">
                <a16:creationId xmlns:a16="http://schemas.microsoft.com/office/drawing/2014/main" id="{5B1D23C7-E55B-6F43-CBD2-0E9736E372B7}"/>
              </a:ext>
            </a:extLst>
          </p:cNvPr>
          <p:cNvSpPr txBox="1"/>
          <p:nvPr/>
        </p:nvSpPr>
        <p:spPr>
          <a:xfrm>
            <a:off x="5499581" y="2787058"/>
            <a:ext cx="423003"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5503334" y="3382905"/>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
        <p:nvSpPr>
          <p:cNvPr id="59" name="角丸四角形 7">
            <a:extLst>
              <a:ext uri="{FF2B5EF4-FFF2-40B4-BE49-F238E27FC236}">
                <a16:creationId xmlns:a16="http://schemas.microsoft.com/office/drawing/2014/main" id="{90D790F9-AA04-9EF7-3403-18DA04EF8A20}"/>
              </a:ext>
            </a:extLst>
          </p:cNvPr>
          <p:cNvSpPr/>
          <p:nvPr/>
        </p:nvSpPr>
        <p:spPr>
          <a:xfrm flipV="1">
            <a:off x="5252656" y="6413581"/>
            <a:ext cx="278049" cy="19620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F348BA5A-2265-1B4D-DE46-1B684F503340}"/>
              </a:ext>
            </a:extLst>
          </p:cNvPr>
          <p:cNvSpPr txBox="1"/>
          <p:nvPr/>
        </p:nvSpPr>
        <p:spPr>
          <a:xfrm>
            <a:off x="4860419" y="6336081"/>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⑦</a:t>
            </a:r>
            <a:endParaRPr kumimoji="1" lang="ja-JP" altLang="en-US" b="1" dirty="0"/>
          </a:p>
        </p:txBody>
      </p:sp>
      <p:sp>
        <p:nvSpPr>
          <p:cNvPr id="4" name="正方形/長方形 3">
            <a:extLst>
              <a:ext uri="{FF2B5EF4-FFF2-40B4-BE49-F238E27FC236}">
                <a16:creationId xmlns:a16="http://schemas.microsoft.com/office/drawing/2014/main" id="{975BE708-1CD0-2F43-E4D7-F4503E8A2F82}"/>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賃金引上げに関わる内容を</a:t>
            </a:r>
            <a:r>
              <a:rPr lang="ja-JP" altLang="en-US" sz="1400">
                <a:solidFill>
                  <a:schemeClr val="tx1"/>
                </a:solidFill>
                <a:latin typeface="Meiryo UI" panose="020B0604030504040204" pitchFamily="50" charset="-128"/>
                <a:ea typeface="Meiryo UI" panose="020B0604030504040204" pitchFamily="50" charset="-128"/>
              </a:rPr>
              <a:t>入力します。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BA3F7812-10C2-18E6-A4CA-90356C6AB0CB}"/>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A4FCDAF8-1793-9431-FE2C-0422445631CA}"/>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13" name="角丸四角形 7">
            <a:extLst>
              <a:ext uri="{FF2B5EF4-FFF2-40B4-BE49-F238E27FC236}">
                <a16:creationId xmlns:a16="http://schemas.microsoft.com/office/drawing/2014/main" id="{F8695FDE-CA3A-F2A4-02DE-BB2974D981D1}"/>
              </a:ext>
            </a:extLst>
          </p:cNvPr>
          <p:cNvSpPr/>
          <p:nvPr/>
        </p:nvSpPr>
        <p:spPr>
          <a:xfrm flipV="1">
            <a:off x="141500" y="2752552"/>
            <a:ext cx="3784632" cy="333729"/>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4" name="角丸四角形 7">
            <a:extLst>
              <a:ext uri="{FF2B5EF4-FFF2-40B4-BE49-F238E27FC236}">
                <a16:creationId xmlns:a16="http://schemas.microsoft.com/office/drawing/2014/main" id="{8EC65D88-1DEA-0616-586C-65FE14DBC015}"/>
              </a:ext>
            </a:extLst>
          </p:cNvPr>
          <p:cNvSpPr/>
          <p:nvPr/>
        </p:nvSpPr>
        <p:spPr>
          <a:xfrm flipV="1">
            <a:off x="138853" y="3121813"/>
            <a:ext cx="290929" cy="203252"/>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DCEDDD21-4DA7-F61B-0023-FD1F7662AD96}"/>
              </a:ext>
            </a:extLst>
          </p:cNvPr>
          <p:cNvSpPr/>
          <p:nvPr/>
        </p:nvSpPr>
        <p:spPr>
          <a:xfrm>
            <a:off x="3951604" y="2178682"/>
            <a:ext cx="2090932" cy="4443679"/>
          </a:xfrm>
          <a:prstGeom prst="rect">
            <a:avLst/>
          </a:prstGeom>
          <a:no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32" name="角丸四角形 7">
            <a:extLst>
              <a:ext uri="{FF2B5EF4-FFF2-40B4-BE49-F238E27FC236}">
                <a16:creationId xmlns:a16="http://schemas.microsoft.com/office/drawing/2014/main" id="{A615F4EE-7122-8723-F99F-F2D52355BF7A}"/>
              </a:ext>
            </a:extLst>
          </p:cNvPr>
          <p:cNvSpPr/>
          <p:nvPr/>
        </p:nvSpPr>
        <p:spPr>
          <a:xfrm flipV="1">
            <a:off x="3979684" y="2652041"/>
            <a:ext cx="1961341" cy="16714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3" name="角丸四角形 7">
            <a:extLst>
              <a:ext uri="{FF2B5EF4-FFF2-40B4-BE49-F238E27FC236}">
                <a16:creationId xmlns:a16="http://schemas.microsoft.com/office/drawing/2014/main" id="{A5682BB0-BD52-1F75-E646-F97697F65466}"/>
              </a:ext>
            </a:extLst>
          </p:cNvPr>
          <p:cNvSpPr/>
          <p:nvPr/>
        </p:nvSpPr>
        <p:spPr>
          <a:xfrm flipV="1">
            <a:off x="3979683" y="3090617"/>
            <a:ext cx="1961341" cy="16714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4" name="角丸四角形 7">
            <a:extLst>
              <a:ext uri="{FF2B5EF4-FFF2-40B4-BE49-F238E27FC236}">
                <a16:creationId xmlns:a16="http://schemas.microsoft.com/office/drawing/2014/main" id="{34F06356-8A5E-4112-C965-8EBA2F59E040}"/>
              </a:ext>
            </a:extLst>
          </p:cNvPr>
          <p:cNvSpPr/>
          <p:nvPr/>
        </p:nvSpPr>
        <p:spPr>
          <a:xfrm flipV="1">
            <a:off x="3979682" y="3698689"/>
            <a:ext cx="1961341" cy="16714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5" name="角丸四角形 7">
            <a:extLst>
              <a:ext uri="{FF2B5EF4-FFF2-40B4-BE49-F238E27FC236}">
                <a16:creationId xmlns:a16="http://schemas.microsoft.com/office/drawing/2014/main" id="{43094428-461A-5563-6BFD-55AFAC9FF032}"/>
              </a:ext>
            </a:extLst>
          </p:cNvPr>
          <p:cNvSpPr/>
          <p:nvPr/>
        </p:nvSpPr>
        <p:spPr>
          <a:xfrm flipV="1">
            <a:off x="3980468" y="4142111"/>
            <a:ext cx="1961341" cy="16714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6" name="角丸四角形 7">
            <a:extLst>
              <a:ext uri="{FF2B5EF4-FFF2-40B4-BE49-F238E27FC236}">
                <a16:creationId xmlns:a16="http://schemas.microsoft.com/office/drawing/2014/main" id="{A323AE9A-040F-61DD-4B88-051F92FC9A0D}"/>
              </a:ext>
            </a:extLst>
          </p:cNvPr>
          <p:cNvSpPr/>
          <p:nvPr/>
        </p:nvSpPr>
        <p:spPr>
          <a:xfrm flipV="1">
            <a:off x="3979683" y="4807122"/>
            <a:ext cx="1961340" cy="1498433"/>
          </a:xfrm>
          <a:prstGeom prst="roundRect">
            <a:avLst>
              <a:gd name="adj" fmla="val 899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8BA91B9-C8C3-FD0E-CFEF-1D713BB636FB}"/>
              </a:ext>
            </a:extLst>
          </p:cNvPr>
          <p:cNvSpPr txBox="1"/>
          <p:nvPr/>
        </p:nvSpPr>
        <p:spPr>
          <a:xfrm>
            <a:off x="5497217" y="3821061"/>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⑤</a:t>
            </a:r>
            <a:endParaRPr kumimoji="1" lang="ja-JP" altLang="en-US" b="1" dirty="0"/>
          </a:p>
        </p:txBody>
      </p:sp>
      <p:sp>
        <p:nvSpPr>
          <p:cNvPr id="42" name="テキスト ボックス 41">
            <a:extLst>
              <a:ext uri="{FF2B5EF4-FFF2-40B4-BE49-F238E27FC236}">
                <a16:creationId xmlns:a16="http://schemas.microsoft.com/office/drawing/2014/main" id="{AB5F1574-C8D3-4426-D329-20E213E424F7}"/>
              </a:ext>
            </a:extLst>
          </p:cNvPr>
          <p:cNvSpPr txBox="1"/>
          <p:nvPr/>
        </p:nvSpPr>
        <p:spPr>
          <a:xfrm>
            <a:off x="3589539" y="4797651"/>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⑥</a:t>
            </a:r>
            <a:endParaRPr kumimoji="1" lang="ja-JP" altLang="en-US" b="1" dirty="0"/>
          </a:p>
        </p:txBody>
      </p:sp>
      <p:sp>
        <p:nvSpPr>
          <p:cNvPr id="52" name="テキスト ボックス 51">
            <a:extLst>
              <a:ext uri="{FF2B5EF4-FFF2-40B4-BE49-F238E27FC236}">
                <a16:creationId xmlns:a16="http://schemas.microsoft.com/office/drawing/2014/main" id="{6C15C680-A11A-5E47-575B-F3239D45CE32}"/>
              </a:ext>
            </a:extLst>
          </p:cNvPr>
          <p:cNvSpPr txBox="1"/>
          <p:nvPr/>
        </p:nvSpPr>
        <p:spPr>
          <a:xfrm>
            <a:off x="394336" y="2427310"/>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⑧</a:t>
            </a:r>
            <a:endParaRPr kumimoji="1" lang="ja-JP" altLang="en-US" b="1" dirty="0"/>
          </a:p>
        </p:txBody>
      </p:sp>
      <p:pic>
        <p:nvPicPr>
          <p:cNvPr id="56" name="図 55">
            <a:extLst>
              <a:ext uri="{FF2B5EF4-FFF2-40B4-BE49-F238E27FC236}">
                <a16:creationId xmlns:a16="http://schemas.microsoft.com/office/drawing/2014/main" id="{36297322-8133-37DB-8A6D-ADCFFEDE10AF}"/>
              </a:ext>
            </a:extLst>
          </p:cNvPr>
          <p:cNvPicPr>
            <a:picLocks noChangeAspect="1"/>
          </p:cNvPicPr>
          <p:nvPr/>
        </p:nvPicPr>
        <p:blipFill>
          <a:blip r:embed="rId11"/>
          <a:stretch>
            <a:fillRect/>
          </a:stretch>
        </p:blipFill>
        <p:spPr>
          <a:xfrm>
            <a:off x="7979635" y="4309254"/>
            <a:ext cx="266700" cy="257175"/>
          </a:xfrm>
          <a:prstGeom prst="rect">
            <a:avLst/>
          </a:prstGeom>
        </p:spPr>
      </p:pic>
      <p:pic>
        <p:nvPicPr>
          <p:cNvPr id="58" name="図 57">
            <a:extLst>
              <a:ext uri="{FF2B5EF4-FFF2-40B4-BE49-F238E27FC236}">
                <a16:creationId xmlns:a16="http://schemas.microsoft.com/office/drawing/2014/main" id="{A3798D5B-7EBA-144E-F899-F0A103B2922B}"/>
              </a:ext>
            </a:extLst>
          </p:cNvPr>
          <p:cNvPicPr>
            <a:picLocks noChangeAspect="1"/>
          </p:cNvPicPr>
          <p:nvPr/>
        </p:nvPicPr>
        <p:blipFill>
          <a:blip r:embed="rId11"/>
          <a:stretch>
            <a:fillRect/>
          </a:stretch>
        </p:blipFill>
        <p:spPr>
          <a:xfrm>
            <a:off x="7979635" y="3884936"/>
            <a:ext cx="266700" cy="257175"/>
          </a:xfrm>
          <a:prstGeom prst="rect">
            <a:avLst/>
          </a:prstGeom>
        </p:spPr>
      </p:pic>
      <p:cxnSp>
        <p:nvCxnSpPr>
          <p:cNvPr id="25" name="直線コネクタ 24">
            <a:extLst>
              <a:ext uri="{FF2B5EF4-FFF2-40B4-BE49-F238E27FC236}">
                <a16:creationId xmlns:a16="http://schemas.microsoft.com/office/drawing/2014/main" id="{A25D7AFA-7E18-F33A-4464-D7B7728B79E2}"/>
              </a:ext>
            </a:extLst>
          </p:cNvPr>
          <p:cNvCxnSpPr>
            <a:cxnSpLocks/>
            <a:stCxn id="14" idx="0"/>
          </p:cNvCxnSpPr>
          <p:nvPr/>
        </p:nvCxnSpPr>
        <p:spPr>
          <a:xfrm flipV="1">
            <a:off x="284318" y="3257760"/>
            <a:ext cx="3654311" cy="67305"/>
          </a:xfrm>
          <a:prstGeom prst="line">
            <a:avLst/>
          </a:prstGeom>
          <a:ln w="15875">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2725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7DB2A5B1-586F-55D9-EA0B-7EE5ED991557}"/>
              </a:ext>
            </a:extLst>
          </p:cNvPr>
          <p:cNvSpPr txBox="1"/>
          <p:nvPr/>
        </p:nvSpPr>
        <p:spPr>
          <a:xfrm>
            <a:off x="6351989" y="1611603"/>
            <a:ext cx="5396753" cy="4493538"/>
          </a:xfrm>
          <a:prstGeom prst="rect">
            <a:avLst/>
          </a:prstGeom>
          <a:noFill/>
        </p:spPr>
        <p:txBody>
          <a:bodyPr wrap="square" rtlCol="0">
            <a:spAutoFit/>
          </a:bodyPr>
          <a:lstStyle/>
          <a:p>
            <a:r>
              <a:rPr kumimoji="1" lang="en-US" altLang="ja-JP" sz="1400" dirty="0">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歩合給制</a:t>
            </a:r>
            <a:r>
              <a:rPr kumimoji="1" lang="ja-JP" altLang="en-US" sz="1400" dirty="0">
                <a:latin typeface="Meiryo UI" panose="020B0604030504040204" pitchFamily="50" charset="-128"/>
                <a:ea typeface="Meiryo UI" panose="020B0604030504040204" pitchFamily="50" charset="-128"/>
              </a:rPr>
              <a:t>の場合</a:t>
            </a:r>
            <a:r>
              <a:rPr kumimoji="1" lang="en-US" altLang="ja-JP" sz="1400" dirty="0">
                <a:latin typeface="Meiryo UI" panose="020B0604030504040204" pitchFamily="50" charset="-128"/>
                <a:ea typeface="Meiryo UI" panose="020B0604030504040204" pitchFamily="50" charset="-128"/>
              </a:rPr>
              <a:t>】</a:t>
            </a:r>
          </a:p>
          <a:p>
            <a:endParaRPr kumimoji="1"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1</a:t>
            </a:r>
            <a:r>
              <a:rPr kumimoji="1" lang="ja-JP" altLang="en-US" sz="1400" b="1" dirty="0">
                <a:latin typeface="Meiryo UI" panose="020B0604030504040204" pitchFamily="50" charset="-128"/>
                <a:ea typeface="Meiryo UI" panose="020B0604030504040204" pitchFamily="50" charset="-128"/>
              </a:rPr>
              <a:t>年間に支払われた歩合給制</a:t>
            </a:r>
            <a:r>
              <a:rPr kumimoji="1" lang="ja-JP" altLang="en-US" sz="1400" b="1">
                <a:latin typeface="Meiryo UI" panose="020B0604030504040204" pitchFamily="50" charset="-128"/>
                <a:ea typeface="Meiryo UI" panose="020B0604030504040204" pitchFamily="50" charset="-128"/>
              </a:rPr>
              <a:t>の総額」</a:t>
            </a:r>
            <a:r>
              <a:rPr kumimoji="1" lang="ja-JP" altLang="en-US" sz="1400">
                <a:latin typeface="Meiryo UI" panose="020B0604030504040204" pitchFamily="50" charset="-128"/>
                <a:ea typeface="Meiryo UI" panose="020B0604030504040204" pitchFamily="50" charset="-128"/>
              </a:rPr>
              <a:t>を</a:t>
            </a:r>
            <a:r>
              <a:rPr kumimoji="1" lang="ja-JP" altLang="en-US" sz="1400" dirty="0">
                <a:latin typeface="Meiryo UI" panose="020B0604030504040204" pitchFamily="50" charset="-128"/>
                <a:ea typeface="Meiryo UI" panose="020B0604030504040204" pitchFamily="50" charset="-128"/>
              </a:rPr>
              <a:t>入力してください。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b="1">
                <a:latin typeface="Meiryo UI" panose="020B0604030504040204" pitchFamily="50" charset="-128"/>
                <a:ea typeface="Meiryo UI" panose="020B0604030504040204" pitchFamily="50" charset="-128"/>
              </a:rPr>
              <a:t>「</a:t>
            </a:r>
            <a:r>
              <a:rPr kumimoji="1" lang="en-US" altLang="ja-JP" sz="1400" b="1">
                <a:latin typeface="Meiryo UI" panose="020B0604030504040204" pitchFamily="50" charset="-128"/>
                <a:ea typeface="Meiryo UI" panose="020B0604030504040204" pitchFamily="50" charset="-128"/>
              </a:rPr>
              <a:t>1</a:t>
            </a:r>
            <a:r>
              <a:rPr kumimoji="1" lang="ja-JP" altLang="en-US" sz="1400" b="1" dirty="0">
                <a:latin typeface="Meiryo UI" panose="020B0604030504040204" pitchFamily="50" charset="-128"/>
                <a:ea typeface="Meiryo UI" panose="020B0604030504040204" pitchFamily="50" charset="-128"/>
              </a:rPr>
              <a:t>年間の所定内・所定外含む</a:t>
            </a:r>
            <a:r>
              <a:rPr kumimoji="1" lang="ja-JP" altLang="en-US" sz="1400" b="1" u="sng">
                <a:latin typeface="Meiryo UI" panose="020B0604030504040204" pitchFamily="50" charset="-128"/>
                <a:ea typeface="Meiryo UI" panose="020B0604030504040204" pitchFamily="50" charset="-128"/>
              </a:rPr>
              <a:t>総労働時間数」</a:t>
            </a:r>
            <a:r>
              <a:rPr kumimoji="1" lang="ja-JP" altLang="en-US" sz="1400">
                <a:latin typeface="Meiryo UI" panose="020B0604030504040204" pitchFamily="50" charset="-128"/>
                <a:ea typeface="Meiryo UI" panose="020B0604030504040204" pitchFamily="50" charset="-128"/>
              </a:rPr>
              <a:t>を</a:t>
            </a:r>
            <a:r>
              <a:rPr kumimoji="1" lang="ja-JP" altLang="en-US" sz="1400" dirty="0">
                <a:latin typeface="Meiryo UI" panose="020B0604030504040204" pitchFamily="50" charset="-128"/>
                <a:ea typeface="Meiryo UI" panose="020B0604030504040204" pitchFamily="50" charset="-128"/>
              </a:rPr>
              <a:t>入力してください。</a:t>
            </a:r>
            <a:br>
              <a:rPr kumimoji="1" lang="en-US" altLang="ja-JP" sz="1400">
                <a:latin typeface="Meiryo UI" panose="020B0604030504040204" pitchFamily="50" charset="-128"/>
                <a:ea typeface="Meiryo UI" panose="020B0604030504040204" pitchFamily="50" charset="-128"/>
              </a:rPr>
            </a:b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雇入れ</a:t>
            </a:r>
            <a:r>
              <a:rPr kumimoji="1" lang="en-US" altLang="ja-JP" sz="1200" dirty="0">
                <a:latin typeface="Meiryo UI" panose="020B0604030504040204" pitchFamily="50" charset="-128"/>
                <a:ea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rPr>
              <a:t>年未満の場合は、雇用されてからの期間を入力</a:t>
            </a:r>
            <a:r>
              <a:rPr kumimoji="1" lang="ja-JP" altLang="en-US" sz="1200">
                <a:latin typeface="Meiryo UI" panose="020B0604030504040204" pitchFamily="50" charset="-128"/>
                <a:ea typeface="Meiryo UI" panose="020B0604030504040204" pitchFamily="50" charset="-128"/>
              </a:rPr>
              <a:t>してください</a:t>
            </a:r>
            <a:endParaRPr kumimoji="1"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a:t>
            </a:r>
            <a:r>
              <a:rPr lang="ja-JP" altLang="en-US" sz="1400">
                <a:latin typeface="Meiryo UI" panose="020B0604030504040204" pitchFamily="50" charset="-128"/>
                <a:ea typeface="Meiryo UI" panose="020B0604030504040204" pitchFamily="50" charset="-128"/>
              </a:rPr>
              <a:t>し、</a:t>
            </a: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賃金引上げ年月日」</a:t>
            </a:r>
            <a:r>
              <a:rPr kumimoji="1" lang="ja-JP" altLang="en-US" sz="1400">
                <a:latin typeface="Meiryo UI" panose="020B0604030504040204" pitchFamily="50" charset="-128"/>
                <a:ea typeface="Meiryo UI" panose="020B0604030504040204" pitchFamily="50" charset="-128"/>
              </a:rPr>
              <a:t>を入力して</a:t>
            </a:r>
            <a:r>
              <a:rPr kumimoji="1" lang="ja-JP" altLang="en-US" sz="1400" dirty="0">
                <a:latin typeface="Meiryo UI" panose="020B0604030504040204" pitchFamily="50" charset="-128"/>
                <a:ea typeface="Meiryo UI" panose="020B0604030504040204" pitchFamily="50" charset="-128"/>
              </a:rPr>
              <a:t>ください。</a:t>
            </a:r>
            <a:endParaRPr kumimoji="1"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都道府県名」</a:t>
            </a:r>
            <a:r>
              <a:rPr kumimoji="1" lang="ja-JP" altLang="en-US" sz="1400">
                <a:latin typeface="Meiryo UI" panose="020B0604030504040204" pitchFamily="50" charset="-128"/>
                <a:ea typeface="Meiryo UI" panose="020B0604030504040204" pitchFamily="50" charset="-128"/>
              </a:rPr>
              <a:t>をプルダウンから選択</a:t>
            </a:r>
            <a:r>
              <a:rPr kumimoji="1" lang="ja-JP" altLang="en-US" sz="1400" dirty="0">
                <a:latin typeface="Meiryo UI" panose="020B0604030504040204" pitchFamily="50" charset="-128"/>
                <a:ea typeface="Meiryo UI" panose="020B0604030504040204" pitchFamily="50" charset="-128"/>
              </a:rPr>
              <a:t>してください。</a:t>
            </a:r>
          </a:p>
          <a:p>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r>
              <a:rPr lang="en-US" altLang="ja-JP" sz="1400"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時給制</a:t>
            </a:r>
            <a:r>
              <a:rPr lang="ja-JP" altLang="en-US" sz="1400" dirty="0">
                <a:latin typeface="Meiryo UI" panose="020B0604030504040204" pitchFamily="50" charset="-128"/>
                <a:ea typeface="Meiryo UI" panose="020B0604030504040204" pitchFamily="50" charset="-128"/>
              </a:rPr>
              <a:t>の場合</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a:t>
            </a:r>
            <a:endParaRPr lang="en-US" altLang="ja-JP" sz="12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「時間給</a:t>
            </a:r>
            <a:r>
              <a:rPr lang="ja-JP" altLang="en-US" sz="1400" b="1" dirty="0">
                <a:latin typeface="Meiryo UI" panose="020B0604030504040204" pitchFamily="50" charset="-128"/>
                <a:ea typeface="Meiryo UI" panose="020B0604030504040204" pitchFamily="50" charset="-128"/>
              </a:rPr>
              <a:t>または時間</a:t>
            </a:r>
            <a:r>
              <a:rPr lang="ja-JP" altLang="en-US" sz="1400" b="1">
                <a:latin typeface="Meiryo UI" panose="020B0604030504040204" pitchFamily="50" charset="-128"/>
                <a:ea typeface="Meiryo UI" panose="020B0604030504040204" pitchFamily="50" charset="-128"/>
              </a:rPr>
              <a:t>換算額」</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a:t>
            </a:r>
            <a:r>
              <a:rPr lang="ja-JP" altLang="en-US" sz="1400">
                <a:latin typeface="Meiryo UI" panose="020B0604030504040204" pitchFamily="50" charset="-128"/>
                <a:ea typeface="Meiryo UI" panose="020B0604030504040204" pitchFamily="50" charset="-128"/>
              </a:rPr>
              <a:t>し、</a:t>
            </a: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賃金引上げ年月日」</a:t>
            </a:r>
            <a:r>
              <a:rPr kumimoji="1" lang="ja-JP" altLang="en-US" sz="1400">
                <a:latin typeface="Meiryo UI" panose="020B0604030504040204" pitchFamily="50" charset="-128"/>
                <a:ea typeface="Meiryo UI" panose="020B0604030504040204" pitchFamily="50" charset="-128"/>
              </a:rPr>
              <a:t>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都道府県名」</a:t>
            </a:r>
            <a:r>
              <a:rPr kumimoji="1" lang="ja-JP" altLang="en-US" sz="1400">
                <a:latin typeface="Meiryo UI" panose="020B0604030504040204" pitchFamily="50" charset="-128"/>
                <a:ea typeface="Meiryo UI" panose="020B0604030504040204" pitchFamily="50" charset="-128"/>
              </a:rPr>
              <a:t>をプルダウンから選択してください。</a:t>
            </a:r>
          </a:p>
        </p:txBody>
      </p:sp>
      <p:sp>
        <p:nvSpPr>
          <p:cNvPr id="3" name="正方形/長方形 2">
            <a:extLst>
              <a:ext uri="{FF2B5EF4-FFF2-40B4-BE49-F238E27FC236}">
                <a16:creationId xmlns:a16="http://schemas.microsoft.com/office/drawing/2014/main" id="{82C9CC65-3243-7001-FAB4-2C401AC11E9B}"/>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10/18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5" name="正方形/長方形 4">
            <a:extLst>
              <a:ext uri="{FF2B5EF4-FFF2-40B4-BE49-F238E27FC236}">
                <a16:creationId xmlns:a16="http://schemas.microsoft.com/office/drawing/2014/main" id="{AA8F7E6B-9972-12FD-934A-E16147DCFE88}"/>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時給（時間換算額）を算出するための画面です。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C50F01A-7550-7E4B-5F70-3635BE88A37C}"/>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7" name="図 6" descr="図形&#10;&#10;低い精度で自動的に生成された説明">
            <a:extLst>
              <a:ext uri="{FF2B5EF4-FFF2-40B4-BE49-F238E27FC236}">
                <a16:creationId xmlns:a16="http://schemas.microsoft.com/office/drawing/2014/main" id="{19FEECE1-F0F8-2310-5C01-37E1D5D2DAF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22" name="グループ化 21">
            <a:extLst>
              <a:ext uri="{FF2B5EF4-FFF2-40B4-BE49-F238E27FC236}">
                <a16:creationId xmlns:a16="http://schemas.microsoft.com/office/drawing/2014/main" id="{5F63A4E4-40CF-E5A1-2118-F95E1F09E1C0}"/>
              </a:ext>
            </a:extLst>
          </p:cNvPr>
          <p:cNvGrpSpPr/>
          <p:nvPr/>
        </p:nvGrpSpPr>
        <p:grpSpPr>
          <a:xfrm>
            <a:off x="2868002" y="1272421"/>
            <a:ext cx="2894537" cy="4959414"/>
            <a:chOff x="2868002" y="1272421"/>
            <a:chExt cx="2894537" cy="4959414"/>
          </a:xfrm>
        </p:grpSpPr>
        <p:pic>
          <p:nvPicPr>
            <p:cNvPr id="14" name="Picture 3">
              <a:extLst>
                <a:ext uri="{FF2B5EF4-FFF2-40B4-BE49-F238E27FC236}">
                  <a16:creationId xmlns:a16="http://schemas.microsoft.com/office/drawing/2014/main" id="{0C4D8407-F6A8-0D33-D2CE-C72F600CA710}"/>
                </a:ext>
              </a:extLst>
            </p:cNvPr>
            <p:cNvPicPr>
              <a:picLocks noChangeAspect="1"/>
            </p:cNvPicPr>
            <p:nvPr/>
          </p:nvPicPr>
          <p:blipFill rotWithShape="1">
            <a:blip r:embed="rId4"/>
            <a:srcRect t="70509"/>
            <a:stretch/>
          </p:blipFill>
          <p:spPr>
            <a:xfrm>
              <a:off x="2971816" y="5082368"/>
              <a:ext cx="2790723" cy="997800"/>
            </a:xfrm>
            <a:prstGeom prst="rect">
              <a:avLst/>
            </a:prstGeom>
            <a:ln w="19050">
              <a:noFill/>
            </a:ln>
          </p:spPr>
        </p:pic>
        <p:grpSp>
          <p:nvGrpSpPr>
            <p:cNvPr id="21" name="グループ化 20">
              <a:extLst>
                <a:ext uri="{FF2B5EF4-FFF2-40B4-BE49-F238E27FC236}">
                  <a16:creationId xmlns:a16="http://schemas.microsoft.com/office/drawing/2014/main" id="{5E2D6862-9153-0C94-9A25-0089E91020DC}"/>
                </a:ext>
              </a:extLst>
            </p:cNvPr>
            <p:cNvGrpSpPr/>
            <p:nvPr/>
          </p:nvGrpSpPr>
          <p:grpSpPr>
            <a:xfrm>
              <a:off x="2947799" y="1310399"/>
              <a:ext cx="2790723" cy="4271537"/>
              <a:chOff x="2947799" y="1310399"/>
              <a:chExt cx="2790723" cy="4271537"/>
            </a:xfrm>
          </p:grpSpPr>
          <p:pic>
            <p:nvPicPr>
              <p:cNvPr id="4" name="Picture 3">
                <a:extLst>
                  <a:ext uri="{FF2B5EF4-FFF2-40B4-BE49-F238E27FC236}">
                    <a16:creationId xmlns:a16="http://schemas.microsoft.com/office/drawing/2014/main" id="{D07C3620-289D-38D3-C032-92B4DB6258D7}"/>
                  </a:ext>
                </a:extLst>
              </p:cNvPr>
              <p:cNvPicPr>
                <a:picLocks noChangeAspect="1"/>
              </p:cNvPicPr>
              <p:nvPr/>
            </p:nvPicPr>
            <p:blipFill>
              <a:blip r:embed="rId4"/>
              <a:stretch>
                <a:fillRect/>
              </a:stretch>
            </p:blipFill>
            <p:spPr>
              <a:xfrm>
                <a:off x="2947799" y="1735133"/>
                <a:ext cx="2790723" cy="3383423"/>
              </a:xfrm>
              <a:prstGeom prst="rect">
                <a:avLst/>
              </a:prstGeom>
              <a:ln w="19050">
                <a:noFill/>
              </a:ln>
            </p:spPr>
          </p:pic>
          <p:sp>
            <p:nvSpPr>
              <p:cNvPr id="25" name="テキスト ボックス 24">
                <a:extLst>
                  <a:ext uri="{FF2B5EF4-FFF2-40B4-BE49-F238E27FC236}">
                    <a16:creationId xmlns:a16="http://schemas.microsoft.com/office/drawing/2014/main" id="{E2DF1124-3013-C40B-7C59-7BD3963208B9}"/>
                  </a:ext>
                </a:extLst>
              </p:cNvPr>
              <p:cNvSpPr txBox="1"/>
              <p:nvPr/>
            </p:nvSpPr>
            <p:spPr>
              <a:xfrm>
                <a:off x="4396064" y="2075911"/>
                <a:ext cx="432000" cy="369332"/>
              </a:xfrm>
              <a:prstGeom prst="rect">
                <a:avLst/>
              </a:prstGeom>
              <a:noFill/>
            </p:spPr>
            <p:txBody>
              <a:bodyPr wrap="square" rtlCol="0">
                <a:spAutoFit/>
              </a:bodyPr>
              <a:lstStyle/>
              <a:p>
                <a:pPr algn="ctr"/>
                <a:r>
                  <a:rPr lang="ja-JP" altLang="en-US" b="1" dirty="0">
                    <a:solidFill>
                      <a:srgbClr val="FF0000"/>
                    </a:solidFill>
                    <a:latin typeface="Meiryo UI" panose="020B0604030504040204" pitchFamily="50" charset="-128"/>
                    <a:ea typeface="Meiryo UI" panose="020B0604030504040204" pitchFamily="50" charset="-128"/>
                  </a:rPr>
                  <a:t>①</a:t>
                </a:r>
                <a:endParaRPr kumimoji="1" lang="ja-JP" altLang="en-US" b="1" dirty="0">
                  <a:solidFill>
                    <a:srgbClr val="FF0000"/>
                  </a:solidFill>
                  <a:latin typeface="Meiryo UI" panose="020B0604030504040204" pitchFamily="50" charset="-128"/>
                  <a:ea typeface="Meiryo UI" panose="020B0604030504040204" pitchFamily="50" charset="-128"/>
                </a:endParaRPr>
              </a:p>
            </p:txBody>
          </p:sp>
          <p:sp>
            <p:nvSpPr>
              <p:cNvPr id="12" name="角丸四角形 7">
                <a:extLst>
                  <a:ext uri="{FF2B5EF4-FFF2-40B4-BE49-F238E27FC236}">
                    <a16:creationId xmlns:a16="http://schemas.microsoft.com/office/drawing/2014/main" id="{6EB89853-6636-E37A-A958-4B5BAACF1354}"/>
                  </a:ext>
                </a:extLst>
              </p:cNvPr>
              <p:cNvSpPr/>
              <p:nvPr/>
            </p:nvSpPr>
            <p:spPr>
              <a:xfrm>
                <a:off x="3008510" y="2136843"/>
                <a:ext cx="1381709" cy="263336"/>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FADF4E7C-7661-4C14-2BE6-EE80460C254A}"/>
                  </a:ext>
                </a:extLst>
              </p:cNvPr>
              <p:cNvSpPr txBox="1"/>
              <p:nvPr/>
            </p:nvSpPr>
            <p:spPr>
              <a:xfrm>
                <a:off x="2950412" y="1310399"/>
                <a:ext cx="1525635" cy="307777"/>
              </a:xfrm>
              <a:prstGeom prst="rect">
                <a:avLst/>
              </a:prstGeom>
              <a:noFill/>
            </p:spPr>
            <p:txBody>
              <a:bodyPr wrap="square" rtlCol="0">
                <a:spAutoFit/>
              </a:bodyPr>
              <a:lstStyle>
                <a:defPPr>
                  <a:defRPr lang="ja-JP"/>
                </a:defPPr>
                <a:lvl1pPr>
                  <a:defRPr sz="1200">
                    <a:solidFill>
                      <a:srgbClr val="FF0000"/>
                    </a:solidFill>
                    <a:latin typeface="Meiryo UI" panose="020B0604030504040204" pitchFamily="50" charset="-128"/>
                    <a:ea typeface="Meiryo UI" panose="020B0604030504040204" pitchFamily="50" charset="-128"/>
                  </a:defRPr>
                </a:lvl1pPr>
              </a:lstStyle>
              <a:p>
                <a:r>
                  <a:rPr lang="en-US" altLang="ja-JP" sz="1400" dirty="0">
                    <a:solidFill>
                      <a:schemeClr val="tx1"/>
                    </a:solidFill>
                  </a:rPr>
                  <a:t>【</a:t>
                </a:r>
                <a:r>
                  <a:rPr lang="ja-JP" altLang="en-US" sz="1400" b="1" dirty="0">
                    <a:solidFill>
                      <a:schemeClr val="tx1"/>
                    </a:solidFill>
                  </a:rPr>
                  <a:t>時給制</a:t>
                </a:r>
                <a:r>
                  <a:rPr lang="ja-JP" altLang="en-US" sz="1400" dirty="0">
                    <a:solidFill>
                      <a:schemeClr val="tx1"/>
                    </a:solidFill>
                  </a:rPr>
                  <a:t>の場合</a:t>
                </a:r>
                <a:r>
                  <a:rPr lang="en-US" altLang="ja-JP" sz="1400" dirty="0">
                    <a:solidFill>
                      <a:schemeClr val="tx1"/>
                    </a:solidFill>
                  </a:rPr>
                  <a:t>】</a:t>
                </a:r>
                <a:endParaRPr lang="en-US" altLang="ja-JP" dirty="0">
                  <a:solidFill>
                    <a:schemeClr val="tx1"/>
                  </a:solidFill>
                </a:endParaRPr>
              </a:p>
            </p:txBody>
          </p:sp>
          <p:sp>
            <p:nvSpPr>
              <p:cNvPr id="26" name="テキスト ボックス 25">
                <a:extLst>
                  <a:ext uri="{FF2B5EF4-FFF2-40B4-BE49-F238E27FC236}">
                    <a16:creationId xmlns:a16="http://schemas.microsoft.com/office/drawing/2014/main" id="{C872A7DE-96B6-0605-10DE-E3FF21C04752}"/>
                  </a:ext>
                </a:extLst>
              </p:cNvPr>
              <p:cNvSpPr txBox="1"/>
              <p:nvPr/>
            </p:nvSpPr>
            <p:spPr>
              <a:xfrm>
                <a:off x="4396064" y="5212604"/>
                <a:ext cx="432000" cy="369332"/>
              </a:xfrm>
              <a:prstGeom prst="rect">
                <a:avLst/>
              </a:prstGeom>
              <a:noFill/>
            </p:spPr>
            <p:txBody>
              <a:bodyPr wrap="square" rtlCol="0">
                <a:spAutoFit/>
              </a:bodyPr>
              <a:lstStyle/>
              <a:p>
                <a:pPr algn="ctr"/>
                <a:r>
                  <a:rPr lang="ja-JP" altLang="en-US" b="1" dirty="0">
                    <a:solidFill>
                      <a:srgbClr val="FF0000"/>
                    </a:solidFill>
                    <a:latin typeface="Meiryo UI" panose="020B0604030504040204" pitchFamily="50" charset="-128"/>
                    <a:ea typeface="Meiryo UI" panose="020B0604030504040204" pitchFamily="50" charset="-128"/>
                  </a:rPr>
                  <a:t>③</a:t>
                </a:r>
                <a:endParaRPr kumimoji="1" lang="ja-JP" altLang="en-US" b="1" dirty="0">
                  <a:solidFill>
                    <a:srgbClr val="FF0000"/>
                  </a:solidFill>
                  <a:latin typeface="Meiryo UI" panose="020B0604030504040204" pitchFamily="50" charset="-128"/>
                  <a:ea typeface="Meiryo UI" panose="020B0604030504040204" pitchFamily="50" charset="-128"/>
                </a:endParaRPr>
              </a:p>
            </p:txBody>
          </p:sp>
          <p:sp>
            <p:nvSpPr>
              <p:cNvPr id="27" name="角丸四角形 7">
                <a:extLst>
                  <a:ext uri="{FF2B5EF4-FFF2-40B4-BE49-F238E27FC236}">
                    <a16:creationId xmlns:a16="http://schemas.microsoft.com/office/drawing/2014/main" id="{7F1006E6-2801-D638-63E2-A83D2330AB6E}"/>
                  </a:ext>
                </a:extLst>
              </p:cNvPr>
              <p:cNvSpPr/>
              <p:nvPr/>
            </p:nvSpPr>
            <p:spPr>
              <a:xfrm>
                <a:off x="3002346" y="5296455"/>
                <a:ext cx="1381709" cy="263336"/>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13" name="図 12">
                <a:extLst>
                  <a:ext uri="{FF2B5EF4-FFF2-40B4-BE49-F238E27FC236}">
                    <a16:creationId xmlns:a16="http://schemas.microsoft.com/office/drawing/2014/main" id="{E54384D2-740C-7D90-DBA4-7FA3EB131D6E}"/>
                  </a:ext>
                </a:extLst>
              </p:cNvPr>
              <p:cNvPicPr>
                <a:picLocks noChangeAspect="1"/>
              </p:cNvPicPr>
              <p:nvPr/>
            </p:nvPicPr>
            <p:blipFill>
              <a:blip r:embed="rId5"/>
              <a:stretch>
                <a:fillRect/>
              </a:stretch>
            </p:blipFill>
            <p:spPr>
              <a:xfrm>
                <a:off x="2971816" y="4092623"/>
                <a:ext cx="2706605" cy="542840"/>
              </a:xfrm>
              <a:prstGeom prst="rect">
                <a:avLst/>
              </a:prstGeom>
            </p:spPr>
          </p:pic>
          <p:sp>
            <p:nvSpPr>
              <p:cNvPr id="17" name="角丸四角形 7">
                <a:extLst>
                  <a:ext uri="{FF2B5EF4-FFF2-40B4-BE49-F238E27FC236}">
                    <a16:creationId xmlns:a16="http://schemas.microsoft.com/office/drawing/2014/main" id="{F72A9CC3-9D53-D212-9166-09E803C3DC77}"/>
                  </a:ext>
                </a:extLst>
              </p:cNvPr>
              <p:cNvSpPr/>
              <p:nvPr/>
            </p:nvSpPr>
            <p:spPr>
              <a:xfrm>
                <a:off x="3008509" y="4335509"/>
                <a:ext cx="2597161" cy="29320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FFD39D96-5BB6-A74F-EAC1-39995E16ED7D}"/>
                  </a:ext>
                </a:extLst>
              </p:cNvPr>
              <p:cNvSpPr txBox="1"/>
              <p:nvPr/>
            </p:nvSpPr>
            <p:spPr>
              <a:xfrm>
                <a:off x="4396064" y="3966177"/>
                <a:ext cx="432000" cy="369332"/>
              </a:xfrm>
              <a:prstGeom prst="rect">
                <a:avLst/>
              </a:prstGeom>
              <a:noFill/>
            </p:spPr>
            <p:txBody>
              <a:bodyPr wrap="square" rtlCol="0">
                <a:sp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②</a:t>
                </a:r>
              </a:p>
            </p:txBody>
          </p:sp>
        </p:grpSp>
        <p:sp>
          <p:nvSpPr>
            <p:cNvPr id="9" name="フレーム 8">
              <a:extLst>
                <a:ext uri="{FF2B5EF4-FFF2-40B4-BE49-F238E27FC236}">
                  <a16:creationId xmlns:a16="http://schemas.microsoft.com/office/drawing/2014/main" id="{68037A52-860A-A6F0-0974-3480A7DF04EF}"/>
                </a:ext>
              </a:extLst>
            </p:cNvPr>
            <p:cNvSpPr/>
            <p:nvPr/>
          </p:nvSpPr>
          <p:spPr>
            <a:xfrm>
              <a:off x="2868002" y="1272421"/>
              <a:ext cx="2870520" cy="4959414"/>
            </a:xfrm>
            <a:prstGeom prst="frame">
              <a:avLst>
                <a:gd name="adj1" fmla="val 5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grpSp>
      <p:grpSp>
        <p:nvGrpSpPr>
          <p:cNvPr id="36" name="グループ化 35">
            <a:extLst>
              <a:ext uri="{FF2B5EF4-FFF2-40B4-BE49-F238E27FC236}">
                <a16:creationId xmlns:a16="http://schemas.microsoft.com/office/drawing/2014/main" id="{9476C1AE-E095-0C27-3C96-AC2624C1D5F0}"/>
              </a:ext>
            </a:extLst>
          </p:cNvPr>
          <p:cNvGrpSpPr/>
          <p:nvPr/>
        </p:nvGrpSpPr>
        <p:grpSpPr>
          <a:xfrm>
            <a:off x="114443" y="1271522"/>
            <a:ext cx="2718516" cy="5377756"/>
            <a:chOff x="114443" y="1271522"/>
            <a:chExt cx="2718516" cy="5377756"/>
          </a:xfrm>
        </p:grpSpPr>
        <p:pic>
          <p:nvPicPr>
            <p:cNvPr id="29" name="Picture 18">
              <a:extLst>
                <a:ext uri="{FF2B5EF4-FFF2-40B4-BE49-F238E27FC236}">
                  <a16:creationId xmlns:a16="http://schemas.microsoft.com/office/drawing/2014/main" id="{FFD57904-FDD3-B1DF-A372-B1A5CD9E7951}"/>
                </a:ext>
              </a:extLst>
            </p:cNvPr>
            <p:cNvPicPr>
              <a:picLocks noChangeAspect="1"/>
            </p:cNvPicPr>
            <p:nvPr/>
          </p:nvPicPr>
          <p:blipFill rotWithShape="1">
            <a:blip r:embed="rId6"/>
            <a:srcRect t="77259"/>
            <a:stretch/>
          </p:blipFill>
          <p:spPr>
            <a:xfrm>
              <a:off x="131255" y="5612698"/>
              <a:ext cx="2677757" cy="924187"/>
            </a:xfrm>
            <a:prstGeom prst="rect">
              <a:avLst/>
            </a:prstGeom>
            <a:ln w="19050">
              <a:noFill/>
            </a:ln>
          </p:spPr>
        </p:pic>
        <p:pic>
          <p:nvPicPr>
            <p:cNvPr id="19" name="Picture 18">
              <a:extLst>
                <a:ext uri="{FF2B5EF4-FFF2-40B4-BE49-F238E27FC236}">
                  <a16:creationId xmlns:a16="http://schemas.microsoft.com/office/drawing/2014/main" id="{E33DD55C-69D5-186B-CD83-1C1369AC073A}"/>
                </a:ext>
              </a:extLst>
            </p:cNvPr>
            <p:cNvPicPr>
              <a:picLocks noChangeAspect="1"/>
            </p:cNvPicPr>
            <p:nvPr/>
          </p:nvPicPr>
          <p:blipFill>
            <a:blip r:embed="rId6"/>
            <a:stretch>
              <a:fillRect/>
            </a:stretch>
          </p:blipFill>
          <p:spPr>
            <a:xfrm>
              <a:off x="155202" y="1522477"/>
              <a:ext cx="2677757" cy="4064001"/>
            </a:xfrm>
            <a:prstGeom prst="rect">
              <a:avLst/>
            </a:prstGeom>
            <a:ln w="19050">
              <a:noFill/>
            </a:ln>
          </p:spPr>
        </p:pic>
        <p:sp>
          <p:nvSpPr>
            <p:cNvPr id="15" name="テキスト ボックス 14">
              <a:extLst>
                <a:ext uri="{FF2B5EF4-FFF2-40B4-BE49-F238E27FC236}">
                  <a16:creationId xmlns:a16="http://schemas.microsoft.com/office/drawing/2014/main" id="{93403C70-676A-B4AC-F4FC-BB45CEB471E7}"/>
                </a:ext>
              </a:extLst>
            </p:cNvPr>
            <p:cNvSpPr txBox="1"/>
            <p:nvPr/>
          </p:nvSpPr>
          <p:spPr>
            <a:xfrm>
              <a:off x="1561062" y="2785338"/>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②</a:t>
              </a:r>
              <a:endParaRPr kumimoji="1" lang="ja-JP" altLang="en-US" b="1" dirty="0"/>
            </a:p>
          </p:txBody>
        </p:sp>
        <p:sp>
          <p:nvSpPr>
            <p:cNvPr id="16" name="テキスト ボックス 15">
              <a:extLst>
                <a:ext uri="{FF2B5EF4-FFF2-40B4-BE49-F238E27FC236}">
                  <a16:creationId xmlns:a16="http://schemas.microsoft.com/office/drawing/2014/main" id="{1B97A809-DD46-5EA0-0E59-F206411AE629}"/>
                </a:ext>
              </a:extLst>
            </p:cNvPr>
            <p:cNvSpPr txBox="1"/>
            <p:nvPr/>
          </p:nvSpPr>
          <p:spPr>
            <a:xfrm>
              <a:off x="1561062" y="2140524"/>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①</a:t>
              </a:r>
              <a:endParaRPr kumimoji="1" lang="ja-JP" altLang="en-US" b="1" dirty="0"/>
            </a:p>
          </p:txBody>
        </p:sp>
        <p:sp>
          <p:nvSpPr>
            <p:cNvPr id="24" name="角丸四角形 7">
              <a:extLst>
                <a:ext uri="{FF2B5EF4-FFF2-40B4-BE49-F238E27FC236}">
                  <a16:creationId xmlns:a16="http://schemas.microsoft.com/office/drawing/2014/main" id="{04A7C078-E5D7-012C-8ADC-5DE22CC5A6EB}"/>
                </a:ext>
              </a:extLst>
            </p:cNvPr>
            <p:cNvSpPr/>
            <p:nvPr/>
          </p:nvSpPr>
          <p:spPr>
            <a:xfrm>
              <a:off x="180815" y="2800986"/>
              <a:ext cx="1359332" cy="308401"/>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8" name="角丸四角形 7">
              <a:extLst>
                <a:ext uri="{FF2B5EF4-FFF2-40B4-BE49-F238E27FC236}">
                  <a16:creationId xmlns:a16="http://schemas.microsoft.com/office/drawing/2014/main" id="{0FF08486-6786-5E5C-96FB-E99D786F084E}"/>
                </a:ext>
              </a:extLst>
            </p:cNvPr>
            <p:cNvSpPr/>
            <p:nvPr/>
          </p:nvSpPr>
          <p:spPr>
            <a:xfrm>
              <a:off x="159931" y="2148801"/>
              <a:ext cx="1359332" cy="30840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E8C5276D-2055-5194-C8DE-44F9A043CBB2}"/>
                </a:ext>
              </a:extLst>
            </p:cNvPr>
            <p:cNvSpPr txBox="1"/>
            <p:nvPr/>
          </p:nvSpPr>
          <p:spPr>
            <a:xfrm>
              <a:off x="155515" y="1310399"/>
              <a:ext cx="1790572" cy="307777"/>
            </a:xfrm>
            <a:prstGeom prst="rect">
              <a:avLst/>
            </a:prstGeom>
            <a:noFill/>
          </p:spPr>
          <p:txBody>
            <a:bodyPr wrap="square" rtlCol="0">
              <a:spAutoFit/>
            </a:bodyPr>
            <a:lstStyle>
              <a:defPPr>
                <a:defRPr lang="ja-JP"/>
              </a:defPPr>
              <a:lvl1pPr>
                <a:defRPr sz="1200">
                  <a:solidFill>
                    <a:srgbClr val="FF0000"/>
                  </a:solidFill>
                  <a:latin typeface="Meiryo UI" panose="020B0604030504040204" pitchFamily="50" charset="-128"/>
                  <a:ea typeface="Meiryo UI" panose="020B0604030504040204" pitchFamily="50" charset="-128"/>
                </a:defRPr>
              </a:lvl1pPr>
            </a:lstStyle>
            <a:p>
              <a:r>
                <a:rPr lang="en-US" altLang="ja-JP" sz="1400" dirty="0">
                  <a:solidFill>
                    <a:schemeClr val="tx1"/>
                  </a:solidFill>
                </a:rPr>
                <a:t>【</a:t>
              </a:r>
              <a:r>
                <a:rPr lang="ja-JP" altLang="en-US" sz="1400" b="1" dirty="0">
                  <a:solidFill>
                    <a:schemeClr val="tx1"/>
                  </a:solidFill>
                </a:rPr>
                <a:t>歩合給制</a:t>
              </a:r>
              <a:r>
                <a:rPr lang="ja-JP" altLang="en-US" sz="1400" dirty="0">
                  <a:solidFill>
                    <a:schemeClr val="tx1"/>
                  </a:solidFill>
                </a:rPr>
                <a:t>の場合</a:t>
              </a:r>
              <a:r>
                <a:rPr lang="en-US" altLang="ja-JP" sz="1400" dirty="0">
                  <a:solidFill>
                    <a:schemeClr val="tx1"/>
                  </a:solidFill>
                </a:rPr>
                <a:t>】</a:t>
              </a:r>
              <a:endParaRPr lang="en-US" altLang="ja-JP" dirty="0">
                <a:solidFill>
                  <a:schemeClr val="tx1"/>
                </a:solidFill>
              </a:endParaRPr>
            </a:p>
          </p:txBody>
        </p:sp>
        <p:sp>
          <p:nvSpPr>
            <p:cNvPr id="8" name="フレーム 7">
              <a:extLst>
                <a:ext uri="{FF2B5EF4-FFF2-40B4-BE49-F238E27FC236}">
                  <a16:creationId xmlns:a16="http://schemas.microsoft.com/office/drawing/2014/main" id="{4728677E-34CD-B9B8-0C72-0CFE992F5E12}"/>
                </a:ext>
              </a:extLst>
            </p:cNvPr>
            <p:cNvSpPr/>
            <p:nvPr/>
          </p:nvSpPr>
          <p:spPr>
            <a:xfrm>
              <a:off x="114443" y="1271522"/>
              <a:ext cx="2711383" cy="5377756"/>
            </a:xfrm>
            <a:prstGeom prst="frame">
              <a:avLst>
                <a:gd name="adj1" fmla="val 5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20" name="角丸四角形 7">
              <a:extLst>
                <a:ext uri="{FF2B5EF4-FFF2-40B4-BE49-F238E27FC236}">
                  <a16:creationId xmlns:a16="http://schemas.microsoft.com/office/drawing/2014/main" id="{E4E5F1C1-64A2-9CE6-423A-84D6B4B38DAC}"/>
                </a:ext>
              </a:extLst>
            </p:cNvPr>
            <p:cNvSpPr/>
            <p:nvPr/>
          </p:nvSpPr>
          <p:spPr>
            <a:xfrm>
              <a:off x="159900" y="5837433"/>
              <a:ext cx="1359332" cy="264053"/>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31805CEE-ED58-4016-FDE3-650AC1C4B390}"/>
                </a:ext>
              </a:extLst>
            </p:cNvPr>
            <p:cNvSpPr txBox="1"/>
            <p:nvPr/>
          </p:nvSpPr>
          <p:spPr>
            <a:xfrm>
              <a:off x="1540147" y="5762619"/>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④</a:t>
              </a:r>
              <a:endParaRPr kumimoji="1" lang="ja-JP" altLang="en-US" b="1" dirty="0"/>
            </a:p>
          </p:txBody>
        </p:sp>
        <p:pic>
          <p:nvPicPr>
            <p:cNvPr id="32" name="図 31">
              <a:extLst>
                <a:ext uri="{FF2B5EF4-FFF2-40B4-BE49-F238E27FC236}">
                  <a16:creationId xmlns:a16="http://schemas.microsoft.com/office/drawing/2014/main" id="{DE8C73C8-9602-402E-F6DF-BDDBA8BDBC81}"/>
                </a:ext>
              </a:extLst>
            </p:cNvPr>
            <p:cNvPicPr>
              <a:picLocks noChangeAspect="1"/>
            </p:cNvPicPr>
            <p:nvPr/>
          </p:nvPicPr>
          <p:blipFill rotWithShape="1">
            <a:blip r:embed="rId7"/>
            <a:srcRect r="2523" b="4474"/>
            <a:stretch/>
          </p:blipFill>
          <p:spPr>
            <a:xfrm>
              <a:off x="159521" y="4720420"/>
              <a:ext cx="2509564" cy="443710"/>
            </a:xfrm>
            <a:prstGeom prst="rect">
              <a:avLst/>
            </a:prstGeom>
          </p:spPr>
        </p:pic>
        <p:sp>
          <p:nvSpPr>
            <p:cNvPr id="34" name="角丸四角形 7">
              <a:extLst>
                <a:ext uri="{FF2B5EF4-FFF2-40B4-BE49-F238E27FC236}">
                  <a16:creationId xmlns:a16="http://schemas.microsoft.com/office/drawing/2014/main" id="{C13CF9B3-1E20-256D-EA9E-61DF6ABE5E6B}"/>
                </a:ext>
              </a:extLst>
            </p:cNvPr>
            <p:cNvSpPr/>
            <p:nvPr/>
          </p:nvSpPr>
          <p:spPr>
            <a:xfrm>
              <a:off x="160601" y="4914556"/>
              <a:ext cx="2597161" cy="29320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5" name="テキスト ボックス 34">
              <a:extLst>
                <a:ext uri="{FF2B5EF4-FFF2-40B4-BE49-F238E27FC236}">
                  <a16:creationId xmlns:a16="http://schemas.microsoft.com/office/drawing/2014/main" id="{06092957-03AD-0528-A3BB-290AF9113AE4}"/>
                </a:ext>
              </a:extLst>
            </p:cNvPr>
            <p:cNvSpPr txBox="1"/>
            <p:nvPr/>
          </p:nvSpPr>
          <p:spPr>
            <a:xfrm>
              <a:off x="1540147" y="4594893"/>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③</a:t>
              </a:r>
              <a:endParaRPr kumimoji="1" lang="ja-JP" altLang="en-US" b="1" dirty="0"/>
            </a:p>
          </p:txBody>
        </p:sp>
      </p:grpSp>
      <p:pic>
        <p:nvPicPr>
          <p:cNvPr id="37" name="図 36">
            <a:extLst>
              <a:ext uri="{FF2B5EF4-FFF2-40B4-BE49-F238E27FC236}">
                <a16:creationId xmlns:a16="http://schemas.microsoft.com/office/drawing/2014/main" id="{ABB2BC13-9A80-4D97-94F0-EE3E69FCBE91}"/>
              </a:ext>
            </a:extLst>
          </p:cNvPr>
          <p:cNvPicPr>
            <a:picLocks noChangeAspect="1"/>
          </p:cNvPicPr>
          <p:nvPr/>
        </p:nvPicPr>
        <p:blipFill rotWithShape="1">
          <a:blip r:embed="rId8"/>
          <a:srcRect l="47308" t="71685" r="51337" b="27380"/>
          <a:stretch/>
        </p:blipFill>
        <p:spPr>
          <a:xfrm>
            <a:off x="8075392" y="3109387"/>
            <a:ext cx="267855" cy="258619"/>
          </a:xfrm>
          <a:prstGeom prst="rect">
            <a:avLst/>
          </a:prstGeom>
        </p:spPr>
      </p:pic>
      <p:pic>
        <p:nvPicPr>
          <p:cNvPr id="38" name="図 37">
            <a:extLst>
              <a:ext uri="{FF2B5EF4-FFF2-40B4-BE49-F238E27FC236}">
                <a16:creationId xmlns:a16="http://schemas.microsoft.com/office/drawing/2014/main" id="{7F978E35-FF81-ED89-9E32-0C74064A250E}"/>
              </a:ext>
            </a:extLst>
          </p:cNvPr>
          <p:cNvPicPr>
            <a:picLocks noChangeAspect="1"/>
          </p:cNvPicPr>
          <p:nvPr/>
        </p:nvPicPr>
        <p:blipFill rotWithShape="1">
          <a:blip r:embed="rId8"/>
          <a:srcRect l="47308" t="71685" r="51337" b="27380"/>
          <a:stretch/>
        </p:blipFill>
        <p:spPr>
          <a:xfrm>
            <a:off x="8075391" y="5176733"/>
            <a:ext cx="267855" cy="258619"/>
          </a:xfrm>
          <a:prstGeom prst="rect">
            <a:avLst/>
          </a:prstGeom>
        </p:spPr>
      </p:pic>
      <p:sp>
        <p:nvSpPr>
          <p:cNvPr id="10" name="テキスト プレースホルダ 38">
            <a:extLst>
              <a:ext uri="{FF2B5EF4-FFF2-40B4-BE49-F238E27FC236}">
                <a16:creationId xmlns:a16="http://schemas.microsoft.com/office/drawing/2014/main" id="{88E01E32-CE99-EF85-D42B-2FE7F3125D98}"/>
              </a:ext>
            </a:extLst>
          </p:cNvPr>
          <p:cNvSpPr txBox="1">
            <a:spLocks/>
          </p:cNvSpPr>
          <p:nvPr/>
        </p:nvSpPr>
        <p:spPr>
          <a:xfrm>
            <a:off x="180815" y="726049"/>
            <a:ext cx="5659198" cy="418164"/>
          </a:xfrm>
          <a:prstGeom prst="rect">
            <a:avLst/>
          </a:prstGeom>
          <a:solidFill>
            <a:schemeClr val="accent1">
              <a:lumMod val="20000"/>
              <a:lumOff val="80000"/>
            </a:schemeClr>
          </a:solidFill>
          <a:ln>
            <a:noFill/>
          </a:ln>
        </p:spPr>
        <p:txBody>
          <a:bodyPr vert="horz" wrap="square" lIns="216000" tIns="108000" rIns="3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300" b="1">
                <a:cs typeface="メイリオ" panose="020B0604030504040204" pitchFamily="50" charset="-128"/>
              </a:rPr>
              <a:t>賃金引上げ枠・賃上げ加点に係る実績報告（様式第</a:t>
            </a:r>
            <a:r>
              <a:rPr lang="en-US" altLang="ja-JP" sz="1300" b="1">
                <a:cs typeface="メイリオ" panose="020B0604030504040204" pitchFamily="50" charset="-128"/>
              </a:rPr>
              <a:t>8</a:t>
            </a:r>
            <a:r>
              <a:rPr lang="ja-JP" altLang="en-US" sz="1300" b="1">
                <a:cs typeface="メイリオ" panose="020B0604030504040204" pitchFamily="50" charset="-128"/>
              </a:rPr>
              <a:t>別紙</a:t>
            </a:r>
            <a:r>
              <a:rPr lang="en-US" altLang="ja-JP" sz="1300" b="1">
                <a:cs typeface="メイリオ" panose="020B0604030504040204" pitchFamily="50" charset="-128"/>
              </a:rPr>
              <a:t>5</a:t>
            </a:r>
            <a:r>
              <a:rPr lang="ja-JP" altLang="en-US" sz="1300" b="1">
                <a:cs typeface="メイリオ" panose="020B0604030504040204" pitchFamily="50" charset="-128"/>
              </a:rPr>
              <a:t>）（</a:t>
            </a:r>
            <a:r>
              <a:rPr lang="en-US" altLang="ja-JP" sz="1300" b="1">
                <a:cs typeface="メイリオ" panose="020B0604030504040204" pitchFamily="50" charset="-128"/>
              </a:rPr>
              <a:t>2/5</a:t>
            </a:r>
            <a:r>
              <a:rPr lang="ja-JP" altLang="en-US" sz="1300" b="1">
                <a:cs typeface="メイリオ" panose="020B0604030504040204" pitchFamily="50" charset="-128"/>
              </a:rPr>
              <a:t>）</a:t>
            </a:r>
            <a:endParaRPr lang="en-US" altLang="ja-JP" sz="1300" b="1" dirty="0">
              <a:cs typeface="メイリオ" panose="020B0604030504040204" pitchFamily="50" charset="-128"/>
            </a:endParaRPr>
          </a:p>
        </p:txBody>
      </p:sp>
      <p:grpSp>
        <p:nvGrpSpPr>
          <p:cNvPr id="47" name="グループ化 46">
            <a:extLst>
              <a:ext uri="{FF2B5EF4-FFF2-40B4-BE49-F238E27FC236}">
                <a16:creationId xmlns:a16="http://schemas.microsoft.com/office/drawing/2014/main" id="{B6509C2E-341D-922B-A1A3-A0EA26A051D1}"/>
              </a:ext>
            </a:extLst>
          </p:cNvPr>
          <p:cNvGrpSpPr/>
          <p:nvPr/>
        </p:nvGrpSpPr>
        <p:grpSpPr>
          <a:xfrm>
            <a:off x="5840012" y="151309"/>
            <a:ext cx="5272995" cy="394146"/>
            <a:chOff x="4895088" y="151309"/>
            <a:chExt cx="6217920" cy="394146"/>
          </a:xfrm>
        </p:grpSpPr>
        <p:sp>
          <p:nvSpPr>
            <p:cNvPr id="48" name="矢印: 五方向 47">
              <a:extLst>
                <a:ext uri="{FF2B5EF4-FFF2-40B4-BE49-F238E27FC236}">
                  <a16:creationId xmlns:a16="http://schemas.microsoft.com/office/drawing/2014/main" id="{A18BDAE0-183E-37C9-B200-3A47E987FEBD}"/>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9" name="矢印: 五方向 48">
              <a:extLst>
                <a:ext uri="{FF2B5EF4-FFF2-40B4-BE49-F238E27FC236}">
                  <a16:creationId xmlns:a16="http://schemas.microsoft.com/office/drawing/2014/main" id="{7AABF85E-7496-25FC-CD1D-E0F1327DCD84}"/>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0" name="矢印: 五方向 49">
              <a:extLst>
                <a:ext uri="{FF2B5EF4-FFF2-40B4-BE49-F238E27FC236}">
                  <a16:creationId xmlns:a16="http://schemas.microsoft.com/office/drawing/2014/main" id="{65C1A197-231B-B646-558E-CA82B3E90ACD}"/>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1" name="矢印: 五方向 50">
              <a:extLst>
                <a:ext uri="{FF2B5EF4-FFF2-40B4-BE49-F238E27FC236}">
                  <a16:creationId xmlns:a16="http://schemas.microsoft.com/office/drawing/2014/main" id="{AB4323B3-24E3-FF67-0A98-09B7548DB97C}"/>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2" name="矢印: 五方向 51">
              <a:extLst>
                <a:ext uri="{FF2B5EF4-FFF2-40B4-BE49-F238E27FC236}">
                  <a16:creationId xmlns:a16="http://schemas.microsoft.com/office/drawing/2014/main" id="{BE2FAB36-45CC-8373-AD7D-95C4AA59A975}"/>
                </a:ext>
              </a:extLst>
            </p:cNvPr>
            <p:cNvSpPr/>
            <p:nvPr/>
          </p:nvSpPr>
          <p:spPr bwMode="auto">
            <a:xfrm>
              <a:off x="800404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3" name="矢印: 五方向 52">
              <a:extLst>
                <a:ext uri="{FF2B5EF4-FFF2-40B4-BE49-F238E27FC236}">
                  <a16:creationId xmlns:a16="http://schemas.microsoft.com/office/drawing/2014/main" id="{ED0C6048-ACCE-6A24-BB44-3A7E7F57C4A3}"/>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4" name="矢印: 五方向 53">
              <a:extLst>
                <a:ext uri="{FF2B5EF4-FFF2-40B4-BE49-F238E27FC236}">
                  <a16:creationId xmlns:a16="http://schemas.microsoft.com/office/drawing/2014/main" id="{D97EC0FD-1EFD-0C3A-0FDF-2778CF72BF80}"/>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5" name="矢印: 五方向 54">
              <a:extLst>
                <a:ext uri="{FF2B5EF4-FFF2-40B4-BE49-F238E27FC236}">
                  <a16:creationId xmlns:a16="http://schemas.microsoft.com/office/drawing/2014/main" id="{9966ABD5-1B7E-CC6A-1EC8-35C26145BE98}"/>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554244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7DB2A5B1-586F-55D9-EA0B-7EE5ED991557}"/>
              </a:ext>
            </a:extLst>
          </p:cNvPr>
          <p:cNvSpPr txBox="1"/>
          <p:nvPr/>
        </p:nvSpPr>
        <p:spPr>
          <a:xfrm>
            <a:off x="6308688" y="1414658"/>
            <a:ext cx="5396753" cy="5478423"/>
          </a:xfrm>
          <a:prstGeom prst="rect">
            <a:avLst/>
          </a:prstGeom>
          <a:noFill/>
        </p:spPr>
        <p:txBody>
          <a:bodyPr wrap="square" rtlCol="0">
            <a:spAutoFit/>
          </a:bodyPr>
          <a:lstStyle/>
          <a:p>
            <a:r>
              <a:rPr kumimoji="1" lang="en-US" altLang="ja-JP" sz="1400" dirty="0">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月給制</a:t>
            </a:r>
            <a:r>
              <a:rPr kumimoji="1" lang="ja-JP" altLang="en-US" sz="1400" dirty="0">
                <a:latin typeface="Meiryo UI" panose="020B0604030504040204" pitchFamily="50" charset="-128"/>
                <a:ea typeface="Meiryo UI" panose="020B0604030504040204" pitchFamily="50" charset="-128"/>
              </a:rPr>
              <a:t>の場合</a:t>
            </a:r>
            <a:r>
              <a:rPr kumimoji="1" lang="en-US" altLang="ja-JP" sz="1400" dirty="0">
                <a:latin typeface="Meiryo UI" panose="020B0604030504040204" pitchFamily="50" charset="-128"/>
                <a:ea typeface="Meiryo UI" panose="020B0604030504040204" pitchFamily="50" charset="-128"/>
              </a:rPr>
              <a:t>】</a:t>
            </a:r>
          </a:p>
          <a:p>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「直</a:t>
            </a:r>
            <a:r>
              <a:rPr lang="ja-JP" altLang="en-US" sz="1400" b="1" dirty="0">
                <a:latin typeface="Meiryo UI" panose="020B0604030504040204" pitchFamily="50" charset="-128"/>
                <a:ea typeface="Meiryo UI" panose="020B0604030504040204" pitchFamily="50" charset="-128"/>
              </a:rPr>
              <a:t>近</a:t>
            </a:r>
            <a:r>
              <a:rPr lang="en-US" altLang="ja-JP" sz="1400" b="1" dirty="0">
                <a:latin typeface="Meiryo UI" panose="020B0604030504040204" pitchFamily="50" charset="-128"/>
                <a:ea typeface="Meiryo UI" panose="020B0604030504040204" pitchFamily="50" charset="-128"/>
              </a:rPr>
              <a:t>1</a:t>
            </a:r>
            <a:r>
              <a:rPr lang="ja-JP" altLang="en-US" sz="1400" b="1" dirty="0">
                <a:latin typeface="Meiryo UI" panose="020B0604030504040204" pitchFamily="50" charset="-128"/>
                <a:ea typeface="Meiryo UI" panose="020B0604030504040204" pitchFamily="50" charset="-128"/>
              </a:rPr>
              <a:t>か月分の賃金台帳に記載された</a:t>
            </a:r>
            <a:r>
              <a:rPr lang="ja-JP" altLang="en-US" sz="1400" b="1">
                <a:latin typeface="Meiryo UI" panose="020B0604030504040204" pitchFamily="50" charset="-128"/>
                <a:ea typeface="Meiryo UI" panose="020B0604030504040204" pitchFamily="50" charset="-128"/>
              </a:rPr>
              <a:t>賃金額」</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1</a:t>
            </a:r>
            <a:r>
              <a:rPr lang="ja-JP" altLang="en-US" sz="1400" b="1" dirty="0">
                <a:latin typeface="Meiryo UI" panose="020B0604030504040204" pitchFamily="50" charset="-128"/>
                <a:ea typeface="Meiryo UI" panose="020B0604030504040204" pitchFamily="50" charset="-128"/>
              </a:rPr>
              <a:t>日の所定</a:t>
            </a:r>
            <a:r>
              <a:rPr lang="ja-JP" altLang="en-US" sz="1400" b="1">
                <a:latin typeface="Meiryo UI" panose="020B0604030504040204" pitchFamily="50" charset="-128"/>
                <a:ea typeface="Meiryo UI" panose="020B0604030504040204" pitchFamily="50" charset="-128"/>
              </a:rPr>
              <a:t>労働時間数」</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1</a:t>
            </a:r>
            <a:r>
              <a:rPr lang="ja-JP" altLang="en-US" sz="1400" b="1">
                <a:latin typeface="Meiryo UI" panose="020B0604030504040204" pitchFamily="50" charset="-128"/>
                <a:ea typeface="Meiryo UI" panose="020B0604030504040204" pitchFamily="50" charset="-128"/>
              </a:rPr>
              <a:t>年</a:t>
            </a:r>
            <a:r>
              <a:rPr lang="ja-JP" altLang="en-US" sz="1400" b="1" dirty="0">
                <a:latin typeface="Meiryo UI" panose="020B0604030504040204" pitchFamily="50" charset="-128"/>
                <a:ea typeface="Meiryo UI" panose="020B0604030504040204" pitchFamily="50" charset="-128"/>
              </a:rPr>
              <a:t>の</a:t>
            </a:r>
            <a:r>
              <a:rPr lang="ja-JP" altLang="en-US" sz="1400" b="1">
                <a:latin typeface="Meiryo UI" panose="020B0604030504040204" pitchFamily="50" charset="-128"/>
                <a:ea typeface="Meiryo UI" panose="020B0604030504040204" pitchFamily="50" charset="-128"/>
              </a:rPr>
              <a:t>歴日数」</a:t>
            </a:r>
            <a:r>
              <a:rPr lang="ja-JP" altLang="en-US" sz="1400">
                <a:latin typeface="Meiryo UI" panose="020B0604030504040204" pitchFamily="50" charset="-128"/>
                <a:ea typeface="Meiryo UI" panose="020B0604030504040204" pitchFamily="50" charset="-128"/>
              </a:rPr>
              <a:t>をプルダウンから選択</a:t>
            </a:r>
            <a:r>
              <a:rPr lang="ja-JP" altLang="en-US" sz="1400" dirty="0">
                <a:latin typeface="Meiryo UI" panose="020B0604030504040204" pitchFamily="50" charset="-128"/>
                <a:ea typeface="Meiryo UI" panose="020B0604030504040204" pitchFamily="50" charset="-128"/>
              </a:rPr>
              <a:t>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「年間休日数」</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カレンダーマーク（　　　）を押下</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し、</a:t>
            </a: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賃金引上げ年月日」</a:t>
            </a:r>
            <a:r>
              <a:rPr kumimoji="1" lang="ja-JP" altLang="en-US" sz="1400">
                <a:latin typeface="Meiryo UI" panose="020B0604030504040204" pitchFamily="50" charset="-128"/>
                <a:ea typeface="Meiryo UI" panose="020B0604030504040204" pitchFamily="50" charset="-128"/>
              </a:rPr>
              <a:t>を入力してください。</a:t>
            </a:r>
            <a:endParaRPr kumimoji="1" lang="en-US" altLang="ja-JP" sz="1400" kern="1200" dirty="0">
              <a:solidFill>
                <a:srgbClr val="000000"/>
              </a:solidFill>
              <a:cs typeface="+mn-cs"/>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都道府県名」</a:t>
            </a:r>
            <a:r>
              <a:rPr kumimoji="1" lang="ja-JP" altLang="en-US" sz="1400">
                <a:latin typeface="Meiryo UI" panose="020B0604030504040204" pitchFamily="50" charset="-128"/>
                <a:ea typeface="Meiryo UI" panose="020B0604030504040204" pitchFamily="50" charset="-128"/>
              </a:rPr>
              <a:t>をプルダウンから選択してください。</a:t>
            </a:r>
          </a:p>
          <a:p>
            <a:endParaRPr lang="en-US" altLang="ja-JP" sz="1400" dirty="0">
              <a:latin typeface="Meiryo UI" panose="020B0604030504040204" pitchFamily="50" charset="-128"/>
              <a:ea typeface="Meiryo UI" panose="020B0604030504040204" pitchFamily="50" charset="-128"/>
            </a:endParaRPr>
          </a:p>
          <a:p>
            <a:r>
              <a:rPr lang="en-US" altLang="ja-JP" sz="1400"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年俸制</a:t>
            </a:r>
            <a:r>
              <a:rPr lang="ja-JP" altLang="en-US" sz="1400" dirty="0">
                <a:latin typeface="Meiryo UI" panose="020B0604030504040204" pitchFamily="50" charset="-128"/>
                <a:ea typeface="Meiryo UI" panose="020B0604030504040204" pitchFamily="50" charset="-128"/>
              </a:rPr>
              <a:t>の場合</a:t>
            </a:r>
            <a:r>
              <a:rPr lang="en-US" altLang="ja-JP" sz="1400" dirty="0">
                <a:latin typeface="Meiryo UI" panose="020B0604030504040204" pitchFamily="50" charset="-128"/>
                <a:ea typeface="Meiryo UI" panose="020B0604030504040204" pitchFamily="50" charset="-128"/>
              </a:rPr>
              <a:t>】</a:t>
            </a:r>
          </a:p>
          <a:p>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「年俸額」</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1</a:t>
            </a:r>
            <a:r>
              <a:rPr lang="ja-JP" altLang="en-US" sz="1400" b="1" dirty="0">
                <a:latin typeface="Meiryo UI" panose="020B0604030504040204" pitchFamily="50" charset="-128"/>
                <a:ea typeface="Meiryo UI" panose="020B0604030504040204" pitchFamily="50" charset="-128"/>
              </a:rPr>
              <a:t>年間の所定</a:t>
            </a:r>
            <a:r>
              <a:rPr lang="ja-JP" altLang="en-US" sz="1400" b="1">
                <a:latin typeface="Meiryo UI" panose="020B0604030504040204" pitchFamily="50" charset="-128"/>
                <a:ea typeface="Meiryo UI" panose="020B0604030504040204" pitchFamily="50" charset="-128"/>
              </a:rPr>
              <a:t>労働時間数」</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カレンダーマーク（　　　）を押下</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し、</a:t>
            </a: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賃金引上げ年月日」</a:t>
            </a:r>
            <a:r>
              <a:rPr kumimoji="1" lang="ja-JP" altLang="en-US" sz="1400">
                <a:latin typeface="Meiryo UI" panose="020B0604030504040204" pitchFamily="50" charset="-128"/>
                <a:ea typeface="Meiryo UI" panose="020B0604030504040204" pitchFamily="50" charset="-128"/>
              </a:rPr>
              <a:t>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都道府県名」</a:t>
            </a:r>
            <a:r>
              <a:rPr kumimoji="1" lang="ja-JP" altLang="en-US" sz="1400">
                <a:latin typeface="Meiryo UI" panose="020B0604030504040204" pitchFamily="50" charset="-128"/>
                <a:ea typeface="Meiryo UI" panose="020B0604030504040204" pitchFamily="50" charset="-128"/>
              </a:rPr>
              <a:t>をプルダウンから選択してください。</a:t>
            </a:r>
          </a:p>
        </p:txBody>
      </p:sp>
      <p:sp>
        <p:nvSpPr>
          <p:cNvPr id="3" name="正方形/長方形 2">
            <a:extLst>
              <a:ext uri="{FF2B5EF4-FFF2-40B4-BE49-F238E27FC236}">
                <a16:creationId xmlns:a16="http://schemas.microsoft.com/office/drawing/2014/main" id="{82C9CC65-3243-7001-FAB4-2C401AC11E9B}"/>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11/18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5" name="正方形/長方形 4">
            <a:extLst>
              <a:ext uri="{FF2B5EF4-FFF2-40B4-BE49-F238E27FC236}">
                <a16:creationId xmlns:a16="http://schemas.microsoft.com/office/drawing/2014/main" id="{626E20CF-1FC9-37C0-0713-B237B8D50AE2}"/>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dirty="0">
                <a:solidFill>
                  <a:schemeClr val="tx1"/>
                </a:solidFill>
                <a:latin typeface="Meiryo UI" panose="020B0604030504040204" pitchFamily="50" charset="-128"/>
                <a:ea typeface="Meiryo UI" panose="020B0604030504040204" pitchFamily="50" charset="-128"/>
              </a:rPr>
              <a:t>時給（時間換算額）を算出するための画面です。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98C16544-1829-7FAF-CF3D-4ED0C2ABDD9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7" name="図 6" descr="図形&#10;&#10;低い精度で自動的に生成された説明">
            <a:extLst>
              <a:ext uri="{FF2B5EF4-FFF2-40B4-BE49-F238E27FC236}">
                <a16:creationId xmlns:a16="http://schemas.microsoft.com/office/drawing/2014/main" id="{0650B8C9-E5C9-D1E0-DB9D-EA5A744CA42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13" name="グループ化 12">
            <a:extLst>
              <a:ext uri="{FF2B5EF4-FFF2-40B4-BE49-F238E27FC236}">
                <a16:creationId xmlns:a16="http://schemas.microsoft.com/office/drawing/2014/main" id="{164CBE62-8ED4-B793-D678-6B72A9F26D5A}"/>
              </a:ext>
            </a:extLst>
          </p:cNvPr>
          <p:cNvGrpSpPr/>
          <p:nvPr/>
        </p:nvGrpSpPr>
        <p:grpSpPr>
          <a:xfrm>
            <a:off x="149951" y="1268796"/>
            <a:ext cx="2824564" cy="5479333"/>
            <a:chOff x="149951" y="1268796"/>
            <a:chExt cx="2824564" cy="5479333"/>
          </a:xfrm>
        </p:grpSpPr>
        <p:pic>
          <p:nvPicPr>
            <p:cNvPr id="9" name="Picture 8">
              <a:extLst>
                <a:ext uri="{FF2B5EF4-FFF2-40B4-BE49-F238E27FC236}">
                  <a16:creationId xmlns:a16="http://schemas.microsoft.com/office/drawing/2014/main" id="{B6921F1F-7676-EF5F-8E31-C6611F8F1C3B}"/>
                </a:ext>
              </a:extLst>
            </p:cNvPr>
            <p:cNvPicPr>
              <a:picLocks noChangeAspect="1"/>
            </p:cNvPicPr>
            <p:nvPr/>
          </p:nvPicPr>
          <p:blipFill>
            <a:blip r:embed="rId4"/>
            <a:stretch>
              <a:fillRect/>
            </a:stretch>
          </p:blipFill>
          <p:spPr>
            <a:xfrm>
              <a:off x="285851" y="5689095"/>
              <a:ext cx="2614870" cy="635923"/>
            </a:xfrm>
            <a:prstGeom prst="rect">
              <a:avLst/>
            </a:prstGeom>
          </p:spPr>
        </p:pic>
        <p:pic>
          <p:nvPicPr>
            <p:cNvPr id="4" name="Picture 3">
              <a:extLst>
                <a:ext uri="{FF2B5EF4-FFF2-40B4-BE49-F238E27FC236}">
                  <a16:creationId xmlns:a16="http://schemas.microsoft.com/office/drawing/2014/main" id="{F3BE0801-0250-E2AA-F030-9E9BF98BFF7C}"/>
                </a:ext>
              </a:extLst>
            </p:cNvPr>
            <p:cNvPicPr>
              <a:picLocks noChangeAspect="1"/>
            </p:cNvPicPr>
            <p:nvPr/>
          </p:nvPicPr>
          <p:blipFill>
            <a:blip r:embed="rId5"/>
            <a:stretch>
              <a:fillRect/>
            </a:stretch>
          </p:blipFill>
          <p:spPr>
            <a:xfrm>
              <a:off x="242626" y="1616651"/>
              <a:ext cx="2622346" cy="4080388"/>
            </a:xfrm>
            <a:prstGeom prst="rect">
              <a:avLst/>
            </a:prstGeom>
          </p:spPr>
        </p:pic>
        <p:sp>
          <p:nvSpPr>
            <p:cNvPr id="32" name="角丸四角形 7">
              <a:extLst>
                <a:ext uri="{FF2B5EF4-FFF2-40B4-BE49-F238E27FC236}">
                  <a16:creationId xmlns:a16="http://schemas.microsoft.com/office/drawing/2014/main" id="{BCA47704-6CAC-E7AF-3EE7-260FD77ECB15}"/>
                </a:ext>
              </a:extLst>
            </p:cNvPr>
            <p:cNvSpPr/>
            <p:nvPr/>
          </p:nvSpPr>
          <p:spPr>
            <a:xfrm>
              <a:off x="296969" y="2454717"/>
              <a:ext cx="1480377" cy="25911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4" name="角丸四角形 7">
              <a:extLst>
                <a:ext uri="{FF2B5EF4-FFF2-40B4-BE49-F238E27FC236}">
                  <a16:creationId xmlns:a16="http://schemas.microsoft.com/office/drawing/2014/main" id="{35141B35-B459-B33F-0692-361B5DB7D068}"/>
                </a:ext>
              </a:extLst>
            </p:cNvPr>
            <p:cNvSpPr/>
            <p:nvPr/>
          </p:nvSpPr>
          <p:spPr>
            <a:xfrm>
              <a:off x="318084" y="2006933"/>
              <a:ext cx="1480376" cy="25911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D2516BB9-593E-01EC-E54F-5E2F1457E989}"/>
                </a:ext>
              </a:extLst>
            </p:cNvPr>
            <p:cNvSpPr txBox="1"/>
            <p:nvPr/>
          </p:nvSpPr>
          <p:spPr>
            <a:xfrm>
              <a:off x="266496" y="1307676"/>
              <a:ext cx="1790572" cy="307777"/>
            </a:xfrm>
            <a:prstGeom prst="rect">
              <a:avLst/>
            </a:prstGeom>
            <a:noFill/>
          </p:spPr>
          <p:txBody>
            <a:bodyPr wrap="square" rtlCol="0">
              <a:spAutoFit/>
            </a:bodyPr>
            <a:lstStyle>
              <a:defPPr>
                <a:defRPr lang="ja-JP"/>
              </a:defPPr>
              <a:lvl1pPr>
                <a:defRPr sz="1200">
                  <a:solidFill>
                    <a:srgbClr val="FF0000"/>
                  </a:solidFill>
                  <a:latin typeface="Meiryo UI" panose="020B0604030504040204" pitchFamily="50" charset="-128"/>
                  <a:ea typeface="Meiryo UI" panose="020B0604030504040204" pitchFamily="50" charset="-128"/>
                </a:defRPr>
              </a:lvl1pPr>
            </a:lstStyle>
            <a:p>
              <a:r>
                <a:rPr lang="en-US" altLang="ja-JP" sz="1400" dirty="0">
                  <a:solidFill>
                    <a:schemeClr val="tx1"/>
                  </a:solidFill>
                </a:rPr>
                <a:t>【</a:t>
              </a:r>
              <a:r>
                <a:rPr lang="ja-JP" altLang="en-US" sz="1400" b="1" dirty="0">
                  <a:solidFill>
                    <a:schemeClr val="tx1"/>
                  </a:solidFill>
                </a:rPr>
                <a:t>月給制</a:t>
              </a:r>
              <a:r>
                <a:rPr lang="ja-JP" altLang="en-US" sz="1400" dirty="0">
                  <a:solidFill>
                    <a:schemeClr val="tx1"/>
                  </a:solidFill>
                </a:rPr>
                <a:t>の場合</a:t>
              </a:r>
              <a:r>
                <a:rPr lang="en-US" altLang="ja-JP" sz="1400" dirty="0">
                  <a:solidFill>
                    <a:schemeClr val="tx1"/>
                  </a:solidFill>
                </a:rPr>
                <a:t>】</a:t>
              </a:r>
              <a:endParaRPr lang="en-US" altLang="ja-JP" dirty="0">
                <a:solidFill>
                  <a:schemeClr val="tx1"/>
                </a:solidFill>
              </a:endParaRPr>
            </a:p>
          </p:txBody>
        </p:sp>
        <p:sp>
          <p:nvSpPr>
            <p:cNvPr id="45" name="テキスト ボックス 44">
              <a:extLst>
                <a:ext uri="{FF2B5EF4-FFF2-40B4-BE49-F238E27FC236}">
                  <a16:creationId xmlns:a16="http://schemas.microsoft.com/office/drawing/2014/main" id="{6548AFEC-7CB3-A14B-6D8C-8ED5E54F7A5D}"/>
                </a:ext>
              </a:extLst>
            </p:cNvPr>
            <p:cNvSpPr txBox="1"/>
            <p:nvPr/>
          </p:nvSpPr>
          <p:spPr>
            <a:xfrm>
              <a:off x="1811796" y="2397925"/>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②</a:t>
              </a:r>
              <a:endParaRPr kumimoji="1" lang="ja-JP" altLang="en-US" b="1" dirty="0"/>
            </a:p>
          </p:txBody>
        </p:sp>
        <p:sp>
          <p:nvSpPr>
            <p:cNvPr id="46" name="テキスト ボックス 45">
              <a:extLst>
                <a:ext uri="{FF2B5EF4-FFF2-40B4-BE49-F238E27FC236}">
                  <a16:creationId xmlns:a16="http://schemas.microsoft.com/office/drawing/2014/main" id="{A6717C15-3F76-A281-4B98-6FDD7AF8C885}"/>
                </a:ext>
              </a:extLst>
            </p:cNvPr>
            <p:cNvSpPr txBox="1"/>
            <p:nvPr/>
          </p:nvSpPr>
          <p:spPr>
            <a:xfrm>
              <a:off x="1801990" y="1951192"/>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①</a:t>
              </a:r>
              <a:endParaRPr kumimoji="1" lang="ja-JP" altLang="en-US" b="1" dirty="0"/>
            </a:p>
          </p:txBody>
        </p:sp>
        <p:pic>
          <p:nvPicPr>
            <p:cNvPr id="15" name="図 14">
              <a:extLst>
                <a:ext uri="{FF2B5EF4-FFF2-40B4-BE49-F238E27FC236}">
                  <a16:creationId xmlns:a16="http://schemas.microsoft.com/office/drawing/2014/main" id="{C9575EF6-1001-4D7A-B7CC-E8F9BAE6C5E1}"/>
                </a:ext>
              </a:extLst>
            </p:cNvPr>
            <p:cNvPicPr>
              <a:picLocks noChangeAspect="1"/>
            </p:cNvPicPr>
            <p:nvPr/>
          </p:nvPicPr>
          <p:blipFill>
            <a:blip r:embed="rId6"/>
            <a:stretch>
              <a:fillRect/>
            </a:stretch>
          </p:blipFill>
          <p:spPr>
            <a:xfrm>
              <a:off x="198361" y="2755661"/>
              <a:ext cx="2710876" cy="3992468"/>
            </a:xfrm>
            <a:prstGeom prst="rect">
              <a:avLst/>
            </a:prstGeom>
          </p:spPr>
        </p:pic>
        <p:sp>
          <p:nvSpPr>
            <p:cNvPr id="41" name="角丸四角形 7">
              <a:extLst>
                <a:ext uri="{FF2B5EF4-FFF2-40B4-BE49-F238E27FC236}">
                  <a16:creationId xmlns:a16="http://schemas.microsoft.com/office/drawing/2014/main" id="{F9A8B9D9-B997-589C-52F2-4D8EA6990B60}"/>
                </a:ext>
              </a:extLst>
            </p:cNvPr>
            <p:cNvSpPr/>
            <p:nvPr/>
          </p:nvSpPr>
          <p:spPr>
            <a:xfrm>
              <a:off x="275802" y="2942343"/>
              <a:ext cx="1480376" cy="240295"/>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2" name="角丸四角形 7">
              <a:extLst>
                <a:ext uri="{FF2B5EF4-FFF2-40B4-BE49-F238E27FC236}">
                  <a16:creationId xmlns:a16="http://schemas.microsoft.com/office/drawing/2014/main" id="{4196139B-2735-D66E-D6D9-EAFB60FF9887}"/>
                </a:ext>
              </a:extLst>
            </p:cNvPr>
            <p:cNvSpPr/>
            <p:nvPr/>
          </p:nvSpPr>
          <p:spPr>
            <a:xfrm>
              <a:off x="267522" y="3400917"/>
              <a:ext cx="1499190" cy="23088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9" name="テキスト ボックス 48">
              <a:extLst>
                <a:ext uri="{FF2B5EF4-FFF2-40B4-BE49-F238E27FC236}">
                  <a16:creationId xmlns:a16="http://schemas.microsoft.com/office/drawing/2014/main" id="{472FCE28-3834-79E3-6AD7-62AFD42630B1}"/>
                </a:ext>
              </a:extLst>
            </p:cNvPr>
            <p:cNvSpPr txBox="1"/>
            <p:nvPr/>
          </p:nvSpPr>
          <p:spPr>
            <a:xfrm>
              <a:off x="1811796" y="3332925"/>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④</a:t>
              </a:r>
              <a:endParaRPr kumimoji="1" lang="ja-JP" altLang="en-US" b="1" dirty="0"/>
            </a:p>
          </p:txBody>
        </p:sp>
        <p:sp>
          <p:nvSpPr>
            <p:cNvPr id="50" name="テキスト ボックス 49">
              <a:extLst>
                <a:ext uri="{FF2B5EF4-FFF2-40B4-BE49-F238E27FC236}">
                  <a16:creationId xmlns:a16="http://schemas.microsoft.com/office/drawing/2014/main" id="{07A73B76-19CC-6CE4-8ED3-0A230D44657A}"/>
                </a:ext>
              </a:extLst>
            </p:cNvPr>
            <p:cNvSpPr txBox="1"/>
            <p:nvPr/>
          </p:nvSpPr>
          <p:spPr>
            <a:xfrm>
              <a:off x="1801990" y="2878381"/>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③</a:t>
              </a:r>
              <a:endParaRPr kumimoji="1" lang="ja-JP" altLang="en-US" b="1" dirty="0"/>
            </a:p>
          </p:txBody>
        </p:sp>
        <p:sp>
          <p:nvSpPr>
            <p:cNvPr id="51" name="テキスト ボックス 50">
              <a:extLst>
                <a:ext uri="{FF2B5EF4-FFF2-40B4-BE49-F238E27FC236}">
                  <a16:creationId xmlns:a16="http://schemas.microsoft.com/office/drawing/2014/main" id="{5DCB3B5F-6D24-DC3F-46C5-8E794AB2AC1F}"/>
                </a:ext>
              </a:extLst>
            </p:cNvPr>
            <p:cNvSpPr txBox="1"/>
            <p:nvPr/>
          </p:nvSpPr>
          <p:spPr>
            <a:xfrm>
              <a:off x="1801990" y="5195851"/>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⑤</a:t>
              </a:r>
              <a:endParaRPr kumimoji="1" lang="ja-JP" altLang="en-US" b="1" dirty="0"/>
            </a:p>
          </p:txBody>
        </p:sp>
        <p:sp>
          <p:nvSpPr>
            <p:cNvPr id="12" name="角丸四角形 7">
              <a:extLst>
                <a:ext uri="{FF2B5EF4-FFF2-40B4-BE49-F238E27FC236}">
                  <a16:creationId xmlns:a16="http://schemas.microsoft.com/office/drawing/2014/main" id="{8C0EF628-94D8-0415-FA28-F096B461543F}"/>
                </a:ext>
              </a:extLst>
            </p:cNvPr>
            <p:cNvSpPr/>
            <p:nvPr/>
          </p:nvSpPr>
          <p:spPr>
            <a:xfrm>
              <a:off x="267522" y="6023080"/>
              <a:ext cx="1499190" cy="23088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フレーム 7">
              <a:extLst>
                <a:ext uri="{FF2B5EF4-FFF2-40B4-BE49-F238E27FC236}">
                  <a16:creationId xmlns:a16="http://schemas.microsoft.com/office/drawing/2014/main" id="{DFD39C7A-4B69-3610-AAA4-F51703CC6F09}"/>
                </a:ext>
              </a:extLst>
            </p:cNvPr>
            <p:cNvSpPr/>
            <p:nvPr/>
          </p:nvSpPr>
          <p:spPr>
            <a:xfrm>
              <a:off x="149951" y="1268796"/>
              <a:ext cx="2824564" cy="5429531"/>
            </a:xfrm>
            <a:prstGeom prst="frame">
              <a:avLst>
                <a:gd name="adj1" fmla="val 5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8" name="角丸四角形 7">
              <a:extLst>
                <a:ext uri="{FF2B5EF4-FFF2-40B4-BE49-F238E27FC236}">
                  <a16:creationId xmlns:a16="http://schemas.microsoft.com/office/drawing/2014/main" id="{7CD6A08A-595D-21F0-18BB-761D59A3D9D5}"/>
                </a:ext>
              </a:extLst>
            </p:cNvPr>
            <p:cNvSpPr/>
            <p:nvPr/>
          </p:nvSpPr>
          <p:spPr>
            <a:xfrm>
              <a:off x="268302" y="5509133"/>
              <a:ext cx="2596670" cy="22974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275458D8-0462-1239-783E-8B2D42375647}"/>
                </a:ext>
              </a:extLst>
            </p:cNvPr>
            <p:cNvSpPr txBox="1"/>
            <p:nvPr/>
          </p:nvSpPr>
          <p:spPr>
            <a:xfrm>
              <a:off x="1804653" y="5964030"/>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⑥</a:t>
              </a:r>
              <a:endParaRPr kumimoji="1" lang="ja-JP" altLang="en-US" b="1" dirty="0"/>
            </a:p>
          </p:txBody>
        </p:sp>
      </p:grpSp>
      <p:grpSp>
        <p:nvGrpSpPr>
          <p:cNvPr id="26" name="グループ化 25">
            <a:extLst>
              <a:ext uri="{FF2B5EF4-FFF2-40B4-BE49-F238E27FC236}">
                <a16:creationId xmlns:a16="http://schemas.microsoft.com/office/drawing/2014/main" id="{24B65CD9-82D4-7198-1EEF-9A27DDB873F7}"/>
              </a:ext>
            </a:extLst>
          </p:cNvPr>
          <p:cNvGrpSpPr/>
          <p:nvPr/>
        </p:nvGrpSpPr>
        <p:grpSpPr>
          <a:xfrm>
            <a:off x="3009804" y="1268797"/>
            <a:ext cx="2984489" cy="5429530"/>
            <a:chOff x="3009804" y="1268797"/>
            <a:chExt cx="2984489" cy="5429530"/>
          </a:xfrm>
        </p:grpSpPr>
        <p:pic>
          <p:nvPicPr>
            <p:cNvPr id="16" name="Picture 15">
              <a:extLst>
                <a:ext uri="{FF2B5EF4-FFF2-40B4-BE49-F238E27FC236}">
                  <a16:creationId xmlns:a16="http://schemas.microsoft.com/office/drawing/2014/main" id="{43EBF503-A094-F078-8741-646DA6C9A9BE}"/>
                </a:ext>
              </a:extLst>
            </p:cNvPr>
            <p:cNvPicPr>
              <a:picLocks noChangeAspect="1"/>
            </p:cNvPicPr>
            <p:nvPr/>
          </p:nvPicPr>
          <p:blipFill>
            <a:blip r:embed="rId7"/>
            <a:stretch>
              <a:fillRect/>
            </a:stretch>
          </p:blipFill>
          <p:spPr>
            <a:xfrm>
              <a:off x="3096213" y="1538081"/>
              <a:ext cx="2636038" cy="3620772"/>
            </a:xfrm>
            <a:prstGeom prst="rect">
              <a:avLst/>
            </a:prstGeom>
          </p:spPr>
        </p:pic>
        <p:sp>
          <p:nvSpPr>
            <p:cNvPr id="38" name="テキスト ボックス 37">
              <a:extLst>
                <a:ext uri="{FF2B5EF4-FFF2-40B4-BE49-F238E27FC236}">
                  <a16:creationId xmlns:a16="http://schemas.microsoft.com/office/drawing/2014/main" id="{73D57A22-2D03-3008-937E-79E9565F7857}"/>
                </a:ext>
              </a:extLst>
            </p:cNvPr>
            <p:cNvSpPr txBox="1"/>
            <p:nvPr/>
          </p:nvSpPr>
          <p:spPr>
            <a:xfrm>
              <a:off x="3061393" y="1307676"/>
              <a:ext cx="1525635" cy="307777"/>
            </a:xfrm>
            <a:prstGeom prst="rect">
              <a:avLst/>
            </a:prstGeom>
            <a:noFill/>
          </p:spPr>
          <p:txBody>
            <a:bodyPr wrap="square" rtlCol="0">
              <a:spAutoFit/>
            </a:bodyPr>
            <a:lstStyle>
              <a:defPPr>
                <a:defRPr lang="ja-JP"/>
              </a:defPPr>
              <a:lvl1pPr>
                <a:defRPr sz="1200">
                  <a:solidFill>
                    <a:srgbClr val="FF0000"/>
                  </a:solidFill>
                  <a:latin typeface="Meiryo UI" panose="020B0604030504040204" pitchFamily="50" charset="-128"/>
                  <a:ea typeface="Meiryo UI" panose="020B0604030504040204" pitchFamily="50" charset="-128"/>
                </a:defRPr>
              </a:lvl1pPr>
            </a:lstStyle>
            <a:p>
              <a:r>
                <a:rPr lang="en-US" altLang="ja-JP" sz="1400" dirty="0">
                  <a:solidFill>
                    <a:schemeClr val="tx1"/>
                  </a:solidFill>
                </a:rPr>
                <a:t>【</a:t>
              </a:r>
              <a:r>
                <a:rPr lang="ja-JP" altLang="en-US" sz="1400" b="1" dirty="0">
                  <a:solidFill>
                    <a:schemeClr val="tx1"/>
                  </a:solidFill>
                </a:rPr>
                <a:t>年俸制</a:t>
              </a:r>
              <a:r>
                <a:rPr lang="ja-JP" altLang="en-US" sz="1400" dirty="0">
                  <a:solidFill>
                    <a:schemeClr val="tx1"/>
                  </a:solidFill>
                </a:rPr>
                <a:t>の場合</a:t>
              </a:r>
              <a:r>
                <a:rPr lang="en-US" altLang="ja-JP" sz="1400" dirty="0">
                  <a:solidFill>
                    <a:schemeClr val="tx1"/>
                  </a:solidFill>
                </a:rPr>
                <a:t>】</a:t>
              </a:r>
              <a:endParaRPr lang="en-US" altLang="ja-JP" dirty="0">
                <a:solidFill>
                  <a:schemeClr val="tx1"/>
                </a:solidFill>
              </a:endParaRPr>
            </a:p>
          </p:txBody>
        </p:sp>
        <p:sp>
          <p:nvSpPr>
            <p:cNvPr id="43" name="角丸四角形 7">
              <a:extLst>
                <a:ext uri="{FF2B5EF4-FFF2-40B4-BE49-F238E27FC236}">
                  <a16:creationId xmlns:a16="http://schemas.microsoft.com/office/drawing/2014/main" id="{28836C57-B77D-B8D3-92B7-7E6FB5376FA3}"/>
                </a:ext>
              </a:extLst>
            </p:cNvPr>
            <p:cNvSpPr/>
            <p:nvPr/>
          </p:nvSpPr>
          <p:spPr>
            <a:xfrm>
              <a:off x="3098558" y="1924243"/>
              <a:ext cx="1480376" cy="265589"/>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4" name="角丸四角形 7">
              <a:extLst>
                <a:ext uri="{FF2B5EF4-FFF2-40B4-BE49-F238E27FC236}">
                  <a16:creationId xmlns:a16="http://schemas.microsoft.com/office/drawing/2014/main" id="{6779AA51-799D-E5BB-2DF2-B47EBA00BE2A}"/>
                </a:ext>
              </a:extLst>
            </p:cNvPr>
            <p:cNvSpPr/>
            <p:nvPr/>
          </p:nvSpPr>
          <p:spPr>
            <a:xfrm>
              <a:off x="3098558" y="2563206"/>
              <a:ext cx="1480376" cy="264242"/>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B5651157-7985-3E0F-3262-F734DDDCEA46}"/>
                </a:ext>
              </a:extLst>
            </p:cNvPr>
            <p:cNvSpPr txBox="1"/>
            <p:nvPr/>
          </p:nvSpPr>
          <p:spPr>
            <a:xfrm>
              <a:off x="4613754" y="2509049"/>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②</a:t>
              </a:r>
              <a:endParaRPr kumimoji="1" lang="ja-JP" altLang="en-US" b="1" dirty="0"/>
            </a:p>
          </p:txBody>
        </p:sp>
        <p:sp>
          <p:nvSpPr>
            <p:cNvPr id="48" name="テキスト ボックス 47">
              <a:extLst>
                <a:ext uri="{FF2B5EF4-FFF2-40B4-BE49-F238E27FC236}">
                  <a16:creationId xmlns:a16="http://schemas.microsoft.com/office/drawing/2014/main" id="{79AA7849-3F7C-ABCD-4C8E-302EAF8C0DE6}"/>
                </a:ext>
              </a:extLst>
            </p:cNvPr>
            <p:cNvSpPr txBox="1"/>
            <p:nvPr/>
          </p:nvSpPr>
          <p:spPr>
            <a:xfrm>
              <a:off x="4618922" y="1843810"/>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①</a:t>
              </a:r>
              <a:endParaRPr kumimoji="1" lang="ja-JP" altLang="en-US" b="1" dirty="0"/>
            </a:p>
          </p:txBody>
        </p:sp>
        <p:pic>
          <p:nvPicPr>
            <p:cNvPr id="22" name="図 21">
              <a:extLst>
                <a:ext uri="{FF2B5EF4-FFF2-40B4-BE49-F238E27FC236}">
                  <a16:creationId xmlns:a16="http://schemas.microsoft.com/office/drawing/2014/main" id="{A53B888D-4C93-9100-EBE4-1603CF592E51}"/>
                </a:ext>
              </a:extLst>
            </p:cNvPr>
            <p:cNvPicPr>
              <a:picLocks noChangeAspect="1"/>
            </p:cNvPicPr>
            <p:nvPr/>
          </p:nvPicPr>
          <p:blipFill>
            <a:blip r:embed="rId8"/>
            <a:stretch>
              <a:fillRect/>
            </a:stretch>
          </p:blipFill>
          <p:spPr>
            <a:xfrm>
              <a:off x="3077123" y="4527803"/>
              <a:ext cx="2636038" cy="2170524"/>
            </a:xfrm>
            <a:prstGeom prst="rect">
              <a:avLst/>
            </a:prstGeom>
          </p:spPr>
        </p:pic>
        <p:sp>
          <p:nvSpPr>
            <p:cNvPr id="8" name="フレーム 7">
              <a:extLst>
                <a:ext uri="{FF2B5EF4-FFF2-40B4-BE49-F238E27FC236}">
                  <a16:creationId xmlns:a16="http://schemas.microsoft.com/office/drawing/2014/main" id="{A52B8208-EE3B-F2E4-A50A-895D673DDC42}"/>
                </a:ext>
              </a:extLst>
            </p:cNvPr>
            <p:cNvSpPr/>
            <p:nvPr/>
          </p:nvSpPr>
          <p:spPr>
            <a:xfrm>
              <a:off x="3009804" y="1268797"/>
              <a:ext cx="2984489" cy="5429530"/>
            </a:xfrm>
            <a:prstGeom prst="frame">
              <a:avLst>
                <a:gd name="adj1" fmla="val 5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0" name="角丸四角形 7">
              <a:extLst>
                <a:ext uri="{FF2B5EF4-FFF2-40B4-BE49-F238E27FC236}">
                  <a16:creationId xmlns:a16="http://schemas.microsoft.com/office/drawing/2014/main" id="{E829E6FF-C6D7-AB55-4841-EA6830820D53}"/>
                </a:ext>
              </a:extLst>
            </p:cNvPr>
            <p:cNvSpPr/>
            <p:nvPr/>
          </p:nvSpPr>
          <p:spPr>
            <a:xfrm>
              <a:off x="3133378" y="5417529"/>
              <a:ext cx="2553170" cy="271566"/>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E1E44260-2ABD-ECB2-C92D-F0844E0608C7}"/>
                </a:ext>
              </a:extLst>
            </p:cNvPr>
            <p:cNvSpPr txBox="1"/>
            <p:nvPr/>
          </p:nvSpPr>
          <p:spPr>
            <a:xfrm>
              <a:off x="4613754" y="5103525"/>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③</a:t>
              </a:r>
              <a:endParaRPr kumimoji="1" lang="ja-JP" altLang="en-US" b="1" dirty="0"/>
            </a:p>
          </p:txBody>
        </p:sp>
        <p:sp>
          <p:nvSpPr>
            <p:cNvPr id="24" name="角丸四角形 7">
              <a:extLst>
                <a:ext uri="{FF2B5EF4-FFF2-40B4-BE49-F238E27FC236}">
                  <a16:creationId xmlns:a16="http://schemas.microsoft.com/office/drawing/2014/main" id="{24B8E76F-AAA7-C96D-D369-1109457EA3F6}"/>
                </a:ext>
              </a:extLst>
            </p:cNvPr>
            <p:cNvSpPr/>
            <p:nvPr/>
          </p:nvSpPr>
          <p:spPr>
            <a:xfrm>
              <a:off x="3096213" y="5929469"/>
              <a:ext cx="1480376" cy="264242"/>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3A4D1181-2C19-8511-FFA4-09BADEE63625}"/>
                </a:ext>
              </a:extLst>
            </p:cNvPr>
            <p:cNvSpPr txBox="1"/>
            <p:nvPr/>
          </p:nvSpPr>
          <p:spPr>
            <a:xfrm>
              <a:off x="4618922" y="5884636"/>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④</a:t>
              </a:r>
              <a:endParaRPr kumimoji="1" lang="ja-JP" altLang="en-US" b="1" dirty="0"/>
            </a:p>
          </p:txBody>
        </p:sp>
      </p:grpSp>
      <p:pic>
        <p:nvPicPr>
          <p:cNvPr id="28" name="図 27">
            <a:extLst>
              <a:ext uri="{FF2B5EF4-FFF2-40B4-BE49-F238E27FC236}">
                <a16:creationId xmlns:a16="http://schemas.microsoft.com/office/drawing/2014/main" id="{66E7FF49-C4E0-9732-6754-41817D712D37}"/>
              </a:ext>
            </a:extLst>
          </p:cNvPr>
          <p:cNvPicPr>
            <a:picLocks noChangeAspect="1"/>
          </p:cNvPicPr>
          <p:nvPr/>
        </p:nvPicPr>
        <p:blipFill>
          <a:blip r:embed="rId9"/>
          <a:stretch>
            <a:fillRect/>
          </a:stretch>
        </p:blipFill>
        <p:spPr>
          <a:xfrm>
            <a:off x="8023364" y="3573669"/>
            <a:ext cx="266700" cy="257175"/>
          </a:xfrm>
          <a:prstGeom prst="rect">
            <a:avLst/>
          </a:prstGeom>
        </p:spPr>
      </p:pic>
      <p:pic>
        <p:nvPicPr>
          <p:cNvPr id="31" name="図 30">
            <a:extLst>
              <a:ext uri="{FF2B5EF4-FFF2-40B4-BE49-F238E27FC236}">
                <a16:creationId xmlns:a16="http://schemas.microsoft.com/office/drawing/2014/main" id="{ABE0C418-F4E5-273D-A62C-102B0E1D991E}"/>
              </a:ext>
            </a:extLst>
          </p:cNvPr>
          <p:cNvPicPr>
            <a:picLocks noChangeAspect="1"/>
          </p:cNvPicPr>
          <p:nvPr/>
        </p:nvPicPr>
        <p:blipFill>
          <a:blip r:embed="rId9"/>
          <a:stretch>
            <a:fillRect/>
          </a:stretch>
        </p:blipFill>
        <p:spPr>
          <a:xfrm>
            <a:off x="8023364" y="5894492"/>
            <a:ext cx="266700" cy="257175"/>
          </a:xfrm>
          <a:prstGeom prst="rect">
            <a:avLst/>
          </a:prstGeom>
        </p:spPr>
      </p:pic>
      <p:sp>
        <p:nvSpPr>
          <p:cNvPr id="17" name="テキスト プレースホルダ 38">
            <a:extLst>
              <a:ext uri="{FF2B5EF4-FFF2-40B4-BE49-F238E27FC236}">
                <a16:creationId xmlns:a16="http://schemas.microsoft.com/office/drawing/2014/main" id="{69C7448B-70FF-6373-9BD0-7BC691015C4D}"/>
              </a:ext>
            </a:extLst>
          </p:cNvPr>
          <p:cNvSpPr txBox="1">
            <a:spLocks/>
          </p:cNvSpPr>
          <p:nvPr/>
        </p:nvSpPr>
        <p:spPr>
          <a:xfrm>
            <a:off x="180815" y="726049"/>
            <a:ext cx="5659198" cy="418164"/>
          </a:xfrm>
          <a:prstGeom prst="rect">
            <a:avLst/>
          </a:prstGeom>
          <a:solidFill>
            <a:schemeClr val="accent1">
              <a:lumMod val="20000"/>
              <a:lumOff val="80000"/>
            </a:schemeClr>
          </a:solidFill>
          <a:ln>
            <a:noFill/>
          </a:ln>
        </p:spPr>
        <p:txBody>
          <a:bodyPr vert="horz" wrap="square" lIns="216000" tIns="108000" rIns="3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300" b="1">
                <a:cs typeface="メイリオ" panose="020B0604030504040204" pitchFamily="50" charset="-128"/>
              </a:rPr>
              <a:t>賃金引上げ枠・賃上げ加点に係る実績報告（様式第</a:t>
            </a:r>
            <a:r>
              <a:rPr lang="en-US" altLang="ja-JP" sz="1300" b="1">
                <a:cs typeface="メイリオ" panose="020B0604030504040204" pitchFamily="50" charset="-128"/>
              </a:rPr>
              <a:t>8</a:t>
            </a:r>
            <a:r>
              <a:rPr lang="ja-JP" altLang="en-US" sz="1300" b="1">
                <a:cs typeface="メイリオ" panose="020B0604030504040204" pitchFamily="50" charset="-128"/>
              </a:rPr>
              <a:t>別紙</a:t>
            </a:r>
            <a:r>
              <a:rPr lang="en-US" altLang="ja-JP" sz="1300" b="1">
                <a:cs typeface="メイリオ" panose="020B0604030504040204" pitchFamily="50" charset="-128"/>
              </a:rPr>
              <a:t>5</a:t>
            </a:r>
            <a:r>
              <a:rPr lang="ja-JP" altLang="en-US" sz="1300" b="1">
                <a:cs typeface="メイリオ" panose="020B0604030504040204" pitchFamily="50" charset="-128"/>
              </a:rPr>
              <a:t>）（</a:t>
            </a:r>
            <a:r>
              <a:rPr lang="en-US" altLang="ja-JP" sz="1300" b="1">
                <a:cs typeface="メイリオ" panose="020B0604030504040204" pitchFamily="50" charset="-128"/>
              </a:rPr>
              <a:t>3/5</a:t>
            </a:r>
            <a:r>
              <a:rPr lang="ja-JP" altLang="en-US" sz="1300" b="1">
                <a:cs typeface="メイリオ" panose="020B0604030504040204" pitchFamily="50" charset="-128"/>
              </a:rPr>
              <a:t>）</a:t>
            </a:r>
            <a:endParaRPr lang="en-US" altLang="ja-JP" sz="1300" b="1" dirty="0">
              <a:cs typeface="メイリオ" panose="020B0604030504040204" pitchFamily="50" charset="-128"/>
            </a:endParaRPr>
          </a:p>
        </p:txBody>
      </p:sp>
      <p:grpSp>
        <p:nvGrpSpPr>
          <p:cNvPr id="21" name="グループ化 20">
            <a:extLst>
              <a:ext uri="{FF2B5EF4-FFF2-40B4-BE49-F238E27FC236}">
                <a16:creationId xmlns:a16="http://schemas.microsoft.com/office/drawing/2014/main" id="{93663B24-FA0D-DEDB-49D4-8F4237C6024B}"/>
              </a:ext>
            </a:extLst>
          </p:cNvPr>
          <p:cNvGrpSpPr/>
          <p:nvPr/>
        </p:nvGrpSpPr>
        <p:grpSpPr>
          <a:xfrm>
            <a:off x="5840012" y="151309"/>
            <a:ext cx="5272995" cy="394146"/>
            <a:chOff x="4895088" y="151309"/>
            <a:chExt cx="6217920" cy="394146"/>
          </a:xfrm>
        </p:grpSpPr>
        <p:sp>
          <p:nvSpPr>
            <p:cNvPr id="23" name="矢印: 五方向 22">
              <a:extLst>
                <a:ext uri="{FF2B5EF4-FFF2-40B4-BE49-F238E27FC236}">
                  <a16:creationId xmlns:a16="http://schemas.microsoft.com/office/drawing/2014/main" id="{D35E763E-0E32-DF35-0206-EB3725DD498B}"/>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2BCFBAF6-E260-74F1-F719-4D03781AC680}"/>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9" name="矢印: 五方向 28">
              <a:extLst>
                <a:ext uri="{FF2B5EF4-FFF2-40B4-BE49-F238E27FC236}">
                  <a16:creationId xmlns:a16="http://schemas.microsoft.com/office/drawing/2014/main" id="{64736750-0A6C-DF93-F1F5-810B937464BF}"/>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3C10EFAC-87B1-C417-759B-12DE298E0214}"/>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3" name="矢印: 五方向 32">
              <a:extLst>
                <a:ext uri="{FF2B5EF4-FFF2-40B4-BE49-F238E27FC236}">
                  <a16:creationId xmlns:a16="http://schemas.microsoft.com/office/drawing/2014/main" id="{34F8CC51-99D3-147B-9C79-740E9206106C}"/>
                </a:ext>
              </a:extLst>
            </p:cNvPr>
            <p:cNvSpPr/>
            <p:nvPr/>
          </p:nvSpPr>
          <p:spPr bwMode="auto">
            <a:xfrm>
              <a:off x="800404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5" name="矢印: 五方向 34">
              <a:extLst>
                <a:ext uri="{FF2B5EF4-FFF2-40B4-BE49-F238E27FC236}">
                  <a16:creationId xmlns:a16="http://schemas.microsoft.com/office/drawing/2014/main" id="{5FC06F0B-7F3A-58DD-6824-0DCE6470E81E}"/>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6" name="矢印: 五方向 35">
              <a:extLst>
                <a:ext uri="{FF2B5EF4-FFF2-40B4-BE49-F238E27FC236}">
                  <a16:creationId xmlns:a16="http://schemas.microsoft.com/office/drawing/2014/main" id="{D798619F-75C4-AE31-B823-F5D8E6464945}"/>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7" name="矢印: 五方向 36">
              <a:extLst>
                <a:ext uri="{FF2B5EF4-FFF2-40B4-BE49-F238E27FC236}">
                  <a16:creationId xmlns:a16="http://schemas.microsoft.com/office/drawing/2014/main" id="{49985D76-31C3-E76F-1DA6-263ABC5583FC}"/>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286723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238B86D-DEA8-3B99-2A66-C520A266707F}"/>
              </a:ext>
            </a:extLst>
          </p:cNvPr>
          <p:cNvPicPr>
            <a:picLocks noChangeAspect="1"/>
          </p:cNvPicPr>
          <p:nvPr/>
        </p:nvPicPr>
        <p:blipFill>
          <a:blip r:embed="rId3"/>
          <a:stretch>
            <a:fillRect/>
          </a:stretch>
        </p:blipFill>
        <p:spPr>
          <a:xfrm>
            <a:off x="1575956" y="1611603"/>
            <a:ext cx="2971227" cy="4892661"/>
          </a:xfrm>
          <a:prstGeom prst="rect">
            <a:avLst/>
          </a:prstGeom>
        </p:spPr>
      </p:pic>
      <p:sp>
        <p:nvSpPr>
          <p:cNvPr id="11" name="テキスト ボックス 10">
            <a:extLst>
              <a:ext uri="{FF2B5EF4-FFF2-40B4-BE49-F238E27FC236}">
                <a16:creationId xmlns:a16="http://schemas.microsoft.com/office/drawing/2014/main" id="{7DB2A5B1-586F-55D9-EA0B-7EE5ED991557}"/>
              </a:ext>
            </a:extLst>
          </p:cNvPr>
          <p:cNvSpPr txBox="1"/>
          <p:nvPr/>
        </p:nvSpPr>
        <p:spPr>
          <a:xfrm>
            <a:off x="6351989" y="1409344"/>
            <a:ext cx="5396753" cy="2862322"/>
          </a:xfrm>
          <a:prstGeom prst="rect">
            <a:avLst/>
          </a:prstGeom>
          <a:noFill/>
        </p:spPr>
        <p:txBody>
          <a:bodyPr wrap="square" rtlCol="0">
            <a:spAutoFit/>
          </a:bodyPr>
          <a:lstStyle/>
          <a:p>
            <a:endParaRPr lang="en-US" altLang="ja-JP" sz="1400" dirty="0">
              <a:latin typeface="Meiryo UI" panose="020B0604030504040204" pitchFamily="50" charset="-128"/>
              <a:ea typeface="Meiryo UI" panose="020B0604030504040204" pitchFamily="50" charset="-128"/>
            </a:endParaRPr>
          </a:p>
          <a:p>
            <a:r>
              <a:rPr lang="en-US" altLang="ja-JP" sz="1400"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日給制</a:t>
            </a:r>
            <a:r>
              <a:rPr lang="ja-JP" altLang="en-US" sz="1400" dirty="0">
                <a:latin typeface="Meiryo UI" panose="020B0604030504040204" pitchFamily="50" charset="-128"/>
                <a:ea typeface="Meiryo UI" panose="020B0604030504040204" pitchFamily="50" charset="-128"/>
              </a:rPr>
              <a:t>の場合</a:t>
            </a:r>
            <a:r>
              <a:rPr lang="en-US" altLang="ja-JP" sz="1400" dirty="0">
                <a:latin typeface="Meiryo UI" panose="020B0604030504040204" pitchFamily="50" charset="-128"/>
                <a:ea typeface="Meiryo UI" panose="020B0604030504040204" pitchFamily="50" charset="-128"/>
              </a:rPr>
              <a:t>】</a:t>
            </a:r>
          </a:p>
          <a:p>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「直</a:t>
            </a:r>
            <a:r>
              <a:rPr lang="ja-JP" altLang="en-US" sz="1400" b="1" dirty="0">
                <a:latin typeface="Meiryo UI" panose="020B0604030504040204" pitchFamily="50" charset="-128"/>
                <a:ea typeface="Meiryo UI" panose="020B0604030504040204" pitchFamily="50" charset="-128"/>
              </a:rPr>
              <a:t>近一か月の賃金台帳に記載された一日の</a:t>
            </a:r>
            <a:r>
              <a:rPr lang="ja-JP" altLang="en-US" sz="1400" b="1">
                <a:latin typeface="Meiryo UI" panose="020B0604030504040204" pitchFamily="50" charset="-128"/>
                <a:ea typeface="Meiryo UI" panose="020B0604030504040204" pitchFamily="50" charset="-128"/>
              </a:rPr>
              <a:t>賃金額」</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1</a:t>
            </a:r>
            <a:r>
              <a:rPr lang="ja-JP" altLang="en-US" sz="1400" b="1" dirty="0">
                <a:latin typeface="Meiryo UI" panose="020B0604030504040204" pitchFamily="50" charset="-128"/>
                <a:ea typeface="Meiryo UI" panose="020B0604030504040204" pitchFamily="50" charset="-128"/>
              </a:rPr>
              <a:t>日の所定</a:t>
            </a:r>
            <a:r>
              <a:rPr lang="ja-JP" altLang="en-US" sz="1400" b="1">
                <a:latin typeface="Meiryo UI" panose="020B0604030504040204" pitchFamily="50" charset="-128"/>
                <a:ea typeface="Meiryo UI" panose="020B0604030504040204" pitchFamily="50" charset="-128"/>
              </a:rPr>
              <a:t>労働時間数」</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カレンダーマーク（　　　）を押下</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し、</a:t>
            </a: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賃金引上げ年月日」</a:t>
            </a:r>
            <a:r>
              <a:rPr kumimoji="1" lang="ja-JP" altLang="en-US" sz="1400">
                <a:latin typeface="Meiryo UI" panose="020B0604030504040204" pitchFamily="50" charset="-128"/>
                <a:ea typeface="Meiryo UI" panose="020B0604030504040204" pitchFamily="50" charset="-128"/>
              </a:rPr>
              <a:t>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a:t>
            </a:r>
            <a:r>
              <a:rPr kumimoji="1" lang="ja-JP" altLang="en-US" sz="1400" b="1">
                <a:latin typeface="Meiryo UI" panose="020B0604030504040204" pitchFamily="50" charset="-128"/>
                <a:ea typeface="Meiryo UI" panose="020B0604030504040204" pitchFamily="50" charset="-128"/>
              </a:rPr>
              <a:t>都道府県名」</a:t>
            </a:r>
            <a:r>
              <a:rPr kumimoji="1" lang="ja-JP" altLang="en-US" sz="1400">
                <a:latin typeface="Meiryo UI" panose="020B0604030504040204" pitchFamily="50" charset="-128"/>
                <a:ea typeface="Meiryo UI" panose="020B0604030504040204" pitchFamily="50" charset="-128"/>
              </a:rPr>
              <a:t>をプルダウンから選択してください。</a:t>
            </a:r>
          </a:p>
          <a:p>
            <a:endParaRPr lang="en-US" altLang="ja-JP" sz="120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2C9CC65-3243-7001-FAB4-2C401AC11E9B}"/>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12/18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5" name="正方形/長方形 4">
            <a:extLst>
              <a:ext uri="{FF2B5EF4-FFF2-40B4-BE49-F238E27FC236}">
                <a16:creationId xmlns:a16="http://schemas.microsoft.com/office/drawing/2014/main" id="{AA8F7E6B-9972-12FD-934A-E16147DCFE88}"/>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時給（時間換算額）を算出するための画面です。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C50F01A-7550-7E4B-5F70-3635BE88A37C}"/>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7" name="図 6" descr="図形&#10;&#10;低い精度で自動的に生成された説明">
            <a:extLst>
              <a:ext uri="{FF2B5EF4-FFF2-40B4-BE49-F238E27FC236}">
                <a16:creationId xmlns:a16="http://schemas.microsoft.com/office/drawing/2014/main" id="{19FEECE1-F0F8-2310-5C01-37E1D5D2DAF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0" name="角丸四角形 7">
            <a:extLst>
              <a:ext uri="{FF2B5EF4-FFF2-40B4-BE49-F238E27FC236}">
                <a16:creationId xmlns:a16="http://schemas.microsoft.com/office/drawing/2014/main" id="{450249F8-36C3-DCED-A9F8-297F8EE32B89}"/>
              </a:ext>
            </a:extLst>
          </p:cNvPr>
          <p:cNvSpPr/>
          <p:nvPr/>
        </p:nvSpPr>
        <p:spPr>
          <a:xfrm>
            <a:off x="1657801" y="2682310"/>
            <a:ext cx="1388448" cy="301651"/>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1" name="角丸四角形 7">
            <a:extLst>
              <a:ext uri="{FF2B5EF4-FFF2-40B4-BE49-F238E27FC236}">
                <a16:creationId xmlns:a16="http://schemas.microsoft.com/office/drawing/2014/main" id="{5F7B9937-A548-0551-9F8F-F433CCD70597}"/>
              </a:ext>
            </a:extLst>
          </p:cNvPr>
          <p:cNvSpPr/>
          <p:nvPr/>
        </p:nvSpPr>
        <p:spPr>
          <a:xfrm>
            <a:off x="1664540" y="2088090"/>
            <a:ext cx="1381709" cy="294665"/>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44EFE134-CFDE-A152-EEFE-52C0EFA65C1F}"/>
              </a:ext>
            </a:extLst>
          </p:cNvPr>
          <p:cNvSpPr txBox="1"/>
          <p:nvPr/>
        </p:nvSpPr>
        <p:spPr>
          <a:xfrm>
            <a:off x="1575956" y="1360410"/>
            <a:ext cx="1525635" cy="307777"/>
          </a:xfrm>
          <a:prstGeom prst="rect">
            <a:avLst/>
          </a:prstGeom>
          <a:noFill/>
        </p:spPr>
        <p:txBody>
          <a:bodyPr wrap="square" rtlCol="0">
            <a:spAutoFit/>
          </a:bodyPr>
          <a:lstStyle>
            <a:defPPr>
              <a:defRPr lang="ja-JP"/>
            </a:defPPr>
            <a:lvl1pPr>
              <a:defRPr sz="1200">
                <a:solidFill>
                  <a:srgbClr val="FF0000"/>
                </a:solidFill>
                <a:latin typeface="Meiryo UI" panose="020B0604030504040204" pitchFamily="50" charset="-128"/>
                <a:ea typeface="Meiryo UI" panose="020B0604030504040204" pitchFamily="50" charset="-128"/>
              </a:defRPr>
            </a:lvl1pPr>
          </a:lstStyle>
          <a:p>
            <a:r>
              <a:rPr lang="en-US" altLang="ja-JP" sz="1400" dirty="0">
                <a:solidFill>
                  <a:schemeClr val="tx1"/>
                </a:solidFill>
              </a:rPr>
              <a:t>【</a:t>
            </a:r>
            <a:r>
              <a:rPr lang="ja-JP" altLang="en-US" sz="1400" b="1" dirty="0">
                <a:solidFill>
                  <a:schemeClr val="tx1"/>
                </a:solidFill>
              </a:rPr>
              <a:t>日給制</a:t>
            </a:r>
            <a:r>
              <a:rPr lang="ja-JP" altLang="en-US" sz="1400" dirty="0">
                <a:solidFill>
                  <a:schemeClr val="tx1"/>
                </a:solidFill>
              </a:rPr>
              <a:t>の場合</a:t>
            </a:r>
            <a:r>
              <a:rPr lang="en-US" altLang="ja-JP" sz="1400" dirty="0">
                <a:solidFill>
                  <a:schemeClr val="tx1"/>
                </a:solidFill>
              </a:rPr>
              <a:t>】</a:t>
            </a:r>
            <a:endParaRPr lang="en-US" altLang="ja-JP" dirty="0">
              <a:solidFill>
                <a:schemeClr val="tx1"/>
              </a:solidFill>
            </a:endParaRPr>
          </a:p>
        </p:txBody>
      </p:sp>
      <p:sp>
        <p:nvSpPr>
          <p:cNvPr id="23" name="テキスト ボックス 22">
            <a:extLst>
              <a:ext uri="{FF2B5EF4-FFF2-40B4-BE49-F238E27FC236}">
                <a16:creationId xmlns:a16="http://schemas.microsoft.com/office/drawing/2014/main" id="{2A2C31C0-C8B2-5F41-5B63-3F4DD0302ED0}"/>
              </a:ext>
            </a:extLst>
          </p:cNvPr>
          <p:cNvSpPr txBox="1"/>
          <p:nvPr/>
        </p:nvSpPr>
        <p:spPr>
          <a:xfrm>
            <a:off x="3046249" y="2648469"/>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②</a:t>
            </a:r>
            <a:endParaRPr kumimoji="1" lang="ja-JP" altLang="en-US" b="1" dirty="0"/>
          </a:p>
        </p:txBody>
      </p:sp>
      <p:sp>
        <p:nvSpPr>
          <p:cNvPr id="26" name="テキスト ボックス 25">
            <a:extLst>
              <a:ext uri="{FF2B5EF4-FFF2-40B4-BE49-F238E27FC236}">
                <a16:creationId xmlns:a16="http://schemas.microsoft.com/office/drawing/2014/main" id="{9F3FAA97-28A9-6C06-3AF8-2C0155619544}"/>
              </a:ext>
            </a:extLst>
          </p:cNvPr>
          <p:cNvSpPr txBox="1"/>
          <p:nvPr/>
        </p:nvSpPr>
        <p:spPr>
          <a:xfrm>
            <a:off x="3046249" y="2043900"/>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①</a:t>
            </a:r>
            <a:endParaRPr kumimoji="1" lang="ja-JP" altLang="en-US" b="1" dirty="0"/>
          </a:p>
        </p:txBody>
      </p:sp>
      <p:sp>
        <p:nvSpPr>
          <p:cNvPr id="27" name="フレーム 26">
            <a:extLst>
              <a:ext uri="{FF2B5EF4-FFF2-40B4-BE49-F238E27FC236}">
                <a16:creationId xmlns:a16="http://schemas.microsoft.com/office/drawing/2014/main" id="{ED6DCF33-4FE8-39DD-A14F-BFA5AFC64AF7}"/>
              </a:ext>
            </a:extLst>
          </p:cNvPr>
          <p:cNvSpPr/>
          <p:nvPr/>
        </p:nvSpPr>
        <p:spPr>
          <a:xfrm>
            <a:off x="1533445" y="1326166"/>
            <a:ext cx="3184525" cy="5227034"/>
          </a:xfrm>
          <a:prstGeom prst="frame">
            <a:avLst>
              <a:gd name="adj1" fmla="val 5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30" name="角丸四角形 7">
            <a:extLst>
              <a:ext uri="{FF2B5EF4-FFF2-40B4-BE49-F238E27FC236}">
                <a16:creationId xmlns:a16="http://schemas.microsoft.com/office/drawing/2014/main" id="{7DEC696F-4229-A4D0-6125-FFDED9D6382E}"/>
              </a:ext>
            </a:extLst>
          </p:cNvPr>
          <p:cNvSpPr/>
          <p:nvPr/>
        </p:nvSpPr>
        <p:spPr>
          <a:xfrm>
            <a:off x="1657801" y="5699649"/>
            <a:ext cx="1388448" cy="301651"/>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364976DC-C635-B0B6-ED27-BC8AD945FA89}"/>
              </a:ext>
            </a:extLst>
          </p:cNvPr>
          <p:cNvSpPr txBox="1"/>
          <p:nvPr/>
        </p:nvSpPr>
        <p:spPr>
          <a:xfrm>
            <a:off x="3044170" y="4808907"/>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③</a:t>
            </a:r>
            <a:endParaRPr kumimoji="1" lang="ja-JP" altLang="en-US" b="1" dirty="0"/>
          </a:p>
        </p:txBody>
      </p:sp>
      <p:sp>
        <p:nvSpPr>
          <p:cNvPr id="9" name="角丸四角形 7">
            <a:extLst>
              <a:ext uri="{FF2B5EF4-FFF2-40B4-BE49-F238E27FC236}">
                <a16:creationId xmlns:a16="http://schemas.microsoft.com/office/drawing/2014/main" id="{98346384-B62D-E722-46EC-F937A836C821}"/>
              </a:ext>
            </a:extLst>
          </p:cNvPr>
          <p:cNvSpPr/>
          <p:nvPr/>
        </p:nvSpPr>
        <p:spPr>
          <a:xfrm>
            <a:off x="1657801" y="5119169"/>
            <a:ext cx="2814808" cy="301651"/>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505BE38D-EE7E-3C07-3365-D571A62CEABA}"/>
              </a:ext>
            </a:extLst>
          </p:cNvPr>
          <p:cNvSpPr txBox="1"/>
          <p:nvPr/>
        </p:nvSpPr>
        <p:spPr>
          <a:xfrm>
            <a:off x="3044170" y="5631968"/>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④</a:t>
            </a:r>
            <a:endParaRPr kumimoji="1" lang="ja-JP" altLang="en-US" b="1" dirty="0"/>
          </a:p>
        </p:txBody>
      </p:sp>
      <p:pic>
        <p:nvPicPr>
          <p:cNvPr id="14" name="図 13">
            <a:extLst>
              <a:ext uri="{FF2B5EF4-FFF2-40B4-BE49-F238E27FC236}">
                <a16:creationId xmlns:a16="http://schemas.microsoft.com/office/drawing/2014/main" id="{F5FC4628-A632-0418-DD01-916FC04C0639}"/>
              </a:ext>
            </a:extLst>
          </p:cNvPr>
          <p:cNvPicPr>
            <a:picLocks noChangeAspect="1"/>
          </p:cNvPicPr>
          <p:nvPr/>
        </p:nvPicPr>
        <p:blipFill>
          <a:blip r:embed="rId5"/>
          <a:stretch>
            <a:fillRect/>
          </a:stretch>
        </p:blipFill>
        <p:spPr>
          <a:xfrm>
            <a:off x="8074263" y="3136382"/>
            <a:ext cx="266700" cy="257175"/>
          </a:xfrm>
          <a:prstGeom prst="rect">
            <a:avLst/>
          </a:prstGeom>
        </p:spPr>
      </p:pic>
      <p:sp>
        <p:nvSpPr>
          <p:cNvPr id="12" name="テキスト プレースホルダ 38">
            <a:extLst>
              <a:ext uri="{FF2B5EF4-FFF2-40B4-BE49-F238E27FC236}">
                <a16:creationId xmlns:a16="http://schemas.microsoft.com/office/drawing/2014/main" id="{71DB7111-0078-709D-4487-B03260AE0547}"/>
              </a:ext>
            </a:extLst>
          </p:cNvPr>
          <p:cNvSpPr txBox="1">
            <a:spLocks/>
          </p:cNvSpPr>
          <p:nvPr/>
        </p:nvSpPr>
        <p:spPr>
          <a:xfrm>
            <a:off x="180815" y="726049"/>
            <a:ext cx="5659198" cy="418164"/>
          </a:xfrm>
          <a:prstGeom prst="rect">
            <a:avLst/>
          </a:prstGeom>
          <a:solidFill>
            <a:schemeClr val="accent1">
              <a:lumMod val="20000"/>
              <a:lumOff val="80000"/>
            </a:schemeClr>
          </a:solidFill>
          <a:ln>
            <a:noFill/>
          </a:ln>
        </p:spPr>
        <p:txBody>
          <a:bodyPr vert="horz" wrap="square" lIns="216000" tIns="108000" rIns="3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300" b="1">
                <a:cs typeface="メイリオ" panose="020B0604030504040204" pitchFamily="50" charset="-128"/>
              </a:rPr>
              <a:t>賃金引上げ枠・賃上げ加点に係る実績報告（様式第</a:t>
            </a:r>
            <a:r>
              <a:rPr lang="en-US" altLang="ja-JP" sz="1300" b="1">
                <a:cs typeface="メイリオ" panose="020B0604030504040204" pitchFamily="50" charset="-128"/>
              </a:rPr>
              <a:t>8</a:t>
            </a:r>
            <a:r>
              <a:rPr lang="ja-JP" altLang="en-US" sz="1300" b="1">
                <a:cs typeface="メイリオ" panose="020B0604030504040204" pitchFamily="50" charset="-128"/>
              </a:rPr>
              <a:t>別紙</a:t>
            </a:r>
            <a:r>
              <a:rPr lang="en-US" altLang="ja-JP" sz="1300" b="1">
                <a:cs typeface="メイリオ" panose="020B0604030504040204" pitchFamily="50" charset="-128"/>
              </a:rPr>
              <a:t>5</a:t>
            </a:r>
            <a:r>
              <a:rPr lang="ja-JP" altLang="en-US" sz="1300" b="1">
                <a:cs typeface="メイリオ" panose="020B0604030504040204" pitchFamily="50" charset="-128"/>
              </a:rPr>
              <a:t>）（</a:t>
            </a:r>
            <a:r>
              <a:rPr lang="en-US" altLang="ja-JP" sz="1300" b="1">
                <a:cs typeface="メイリオ" panose="020B0604030504040204" pitchFamily="50" charset="-128"/>
              </a:rPr>
              <a:t>4/5</a:t>
            </a:r>
            <a:r>
              <a:rPr lang="ja-JP" altLang="en-US" sz="1300" b="1">
                <a:cs typeface="メイリオ" panose="020B0604030504040204" pitchFamily="50" charset="-128"/>
              </a:rPr>
              <a:t>）</a:t>
            </a:r>
            <a:endParaRPr lang="en-US" altLang="ja-JP" sz="1300" b="1" dirty="0">
              <a:cs typeface="メイリオ" panose="020B0604030504040204" pitchFamily="50" charset="-128"/>
            </a:endParaRPr>
          </a:p>
        </p:txBody>
      </p:sp>
      <p:grpSp>
        <p:nvGrpSpPr>
          <p:cNvPr id="13" name="グループ化 12">
            <a:extLst>
              <a:ext uri="{FF2B5EF4-FFF2-40B4-BE49-F238E27FC236}">
                <a16:creationId xmlns:a16="http://schemas.microsoft.com/office/drawing/2014/main" id="{D45A1F25-91F8-1FBA-2C05-E597998AD3C6}"/>
              </a:ext>
            </a:extLst>
          </p:cNvPr>
          <p:cNvGrpSpPr/>
          <p:nvPr/>
        </p:nvGrpSpPr>
        <p:grpSpPr>
          <a:xfrm>
            <a:off x="5840012" y="151309"/>
            <a:ext cx="5272995" cy="394146"/>
            <a:chOff x="4895088" y="151309"/>
            <a:chExt cx="6217920" cy="394146"/>
          </a:xfrm>
        </p:grpSpPr>
        <p:sp>
          <p:nvSpPr>
            <p:cNvPr id="15" name="矢印: 五方向 14">
              <a:extLst>
                <a:ext uri="{FF2B5EF4-FFF2-40B4-BE49-F238E27FC236}">
                  <a16:creationId xmlns:a16="http://schemas.microsoft.com/office/drawing/2014/main" id="{41E1DB42-410E-D2AA-6266-4F55710A88BC}"/>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4B7A208F-52DE-557B-B27B-914028796C5F}"/>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7" name="矢印: 五方向 16">
              <a:extLst>
                <a:ext uri="{FF2B5EF4-FFF2-40B4-BE49-F238E27FC236}">
                  <a16:creationId xmlns:a16="http://schemas.microsoft.com/office/drawing/2014/main" id="{37731E67-0FB8-3E23-B26D-3DD3B33940C5}"/>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E486CCFC-517C-8662-A5C3-22D9AEB86225}"/>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BF775E6D-DAA1-F5F9-27D2-52F9ECAC5589}"/>
                </a:ext>
              </a:extLst>
            </p:cNvPr>
            <p:cNvSpPr/>
            <p:nvPr/>
          </p:nvSpPr>
          <p:spPr bwMode="auto">
            <a:xfrm>
              <a:off x="800404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4" name="矢印: 五方向 23">
              <a:extLst>
                <a:ext uri="{FF2B5EF4-FFF2-40B4-BE49-F238E27FC236}">
                  <a16:creationId xmlns:a16="http://schemas.microsoft.com/office/drawing/2014/main" id="{7D400E12-CF68-F0EF-CDF6-BF7D6B921E39}"/>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8EEBCD4F-14C0-F035-5E37-4E68E13F4960}"/>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8" name="矢印: 五方向 27">
              <a:extLst>
                <a:ext uri="{FF2B5EF4-FFF2-40B4-BE49-F238E27FC236}">
                  <a16:creationId xmlns:a16="http://schemas.microsoft.com/office/drawing/2014/main" id="{9BCD60AD-00E3-36A1-BC7C-E261EA11D024}"/>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029133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A0164679-E5FA-0288-1061-1E7C6347D6E0}"/>
              </a:ext>
            </a:extLst>
          </p:cNvPr>
          <p:cNvPicPr>
            <a:picLocks noChangeAspect="1"/>
          </p:cNvPicPr>
          <p:nvPr/>
        </p:nvPicPr>
        <p:blipFill rotWithShape="1">
          <a:blip r:embed="rId3"/>
          <a:srcRect l="5620" t="52643" r="6181" b="8049"/>
          <a:stretch/>
        </p:blipFill>
        <p:spPr>
          <a:xfrm>
            <a:off x="0" y="1679426"/>
            <a:ext cx="6023055" cy="3654707"/>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13/18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6039" y="1409344"/>
            <a:ext cx="5825146" cy="2677656"/>
          </a:xfrm>
          <a:prstGeom prst="rect">
            <a:avLst/>
          </a:prstGeom>
          <a:noFill/>
        </p:spPr>
        <p:txBody>
          <a:bodyPr wrap="square" lIns="91440" tIns="45720" rIns="91440" bIns="45720" rtlCol="0" anchor="t">
            <a:spAutoFit/>
          </a:bodyPr>
          <a:lstStyle/>
          <a:p>
            <a:pPr>
              <a:buClr>
                <a:srgbClr val="FF0000"/>
              </a:buClr>
            </a:pPr>
            <a:endParaRPr lang="en-US" altLang="ja-JP" sz="1400">
              <a:latin typeface="Meiryo UI"/>
              <a:ea typeface="Meiryo UI"/>
            </a:endParaRPr>
          </a:p>
          <a:p>
            <a:pPr marL="342900" indent="-342900">
              <a:buClr>
                <a:srgbClr val="FF0000"/>
              </a:buClr>
              <a:buFont typeface="+mj-ea"/>
              <a:buAutoNum type="circleNumDbPlain"/>
            </a:pPr>
            <a:r>
              <a:rPr lang="ja-JP" altLang="en-US" sz="1400" b="1">
                <a:latin typeface="Meiryo UI"/>
                <a:ea typeface="Meiryo UI"/>
              </a:rPr>
              <a:t>「役員</a:t>
            </a:r>
            <a:r>
              <a:rPr lang="ja-JP" altLang="en-US" sz="1400" b="1" dirty="0">
                <a:latin typeface="Meiryo UI"/>
                <a:ea typeface="Meiryo UI"/>
              </a:rPr>
              <a:t>、専従者従業員を除く全従業員の労働基準法に基づく、直近１か月分の賃金台帳</a:t>
            </a:r>
            <a:r>
              <a:rPr lang="ja-JP" altLang="en-US" sz="1400" b="1">
                <a:latin typeface="Meiryo UI"/>
                <a:ea typeface="Meiryo UI"/>
              </a:rPr>
              <a:t>の写し」</a:t>
            </a:r>
            <a:r>
              <a:rPr lang="ja-JP" altLang="en-US" sz="1400">
                <a:latin typeface="Meiryo UI"/>
                <a:ea typeface="Meiryo UI"/>
              </a:rPr>
              <a:t>を</a:t>
            </a:r>
            <a:r>
              <a:rPr lang="ja-JP" altLang="en-US" sz="1400" dirty="0">
                <a:latin typeface="Meiryo UI"/>
                <a:ea typeface="Meiryo UI"/>
              </a:rPr>
              <a:t>添付してください。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a:ea typeface="Meiryo UI"/>
            </a:endParaRPr>
          </a:p>
          <a:p>
            <a:pPr marL="342900" indent="-342900">
              <a:buClr>
                <a:srgbClr val="FF0000"/>
              </a:buClr>
              <a:buFont typeface="+mj-ea"/>
              <a:buAutoNum type="circleNumDbPlain"/>
            </a:pPr>
            <a:r>
              <a:rPr lang="ja-JP" altLang="en-US" sz="1400" b="1">
                <a:latin typeface="Meiryo UI"/>
                <a:ea typeface="Meiryo UI"/>
              </a:rPr>
              <a:t>「役員</a:t>
            </a:r>
            <a:r>
              <a:rPr lang="ja-JP" altLang="en-US" sz="1400" b="1" dirty="0">
                <a:latin typeface="Meiryo UI"/>
                <a:ea typeface="Meiryo UI"/>
              </a:rPr>
              <a:t>、専従者従業員を除く全従業員の雇用条件（１日の所定労働時間、年間休日）が記載された書類</a:t>
            </a:r>
            <a:r>
              <a:rPr lang="ja-JP" altLang="en-US" sz="1400" b="1">
                <a:latin typeface="Meiryo UI"/>
                <a:ea typeface="Meiryo UI"/>
              </a:rPr>
              <a:t>の写し」</a:t>
            </a:r>
            <a:r>
              <a:rPr lang="ja-JP" altLang="en-US" sz="1400">
                <a:latin typeface="Meiryo UI"/>
                <a:ea typeface="Meiryo UI"/>
              </a:rPr>
              <a:t>を添付して</a:t>
            </a:r>
            <a:r>
              <a:rPr lang="ja-JP" altLang="en-US" sz="1400" dirty="0">
                <a:latin typeface="Meiryo UI"/>
                <a:ea typeface="Meiryo UI"/>
              </a:rPr>
              <a:t>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a:ea typeface="Meiryo UI"/>
            </a:endParaRPr>
          </a:p>
          <a:p>
            <a:pPr marL="342900" indent="-342900">
              <a:buClr>
                <a:srgbClr val="FF0000"/>
              </a:buClr>
              <a:buFont typeface="+mj-ea"/>
              <a:buAutoNum type="circleNumDbPlain"/>
            </a:pPr>
            <a:r>
              <a:rPr lang="ja-JP" altLang="en-US" sz="1400" dirty="0">
                <a:latin typeface="Meiryo UI"/>
                <a:ea typeface="Meiryo UI"/>
              </a:rPr>
              <a:t>（</a:t>
            </a:r>
            <a:r>
              <a:rPr lang="ja-JP" altLang="en-US" sz="1400">
                <a:latin typeface="Meiryo UI"/>
                <a:ea typeface="Meiryo UI"/>
              </a:rPr>
              <a:t>任意）</a:t>
            </a:r>
            <a:r>
              <a:rPr lang="ja-JP" altLang="en-US" sz="1400" b="1">
                <a:latin typeface="Meiryo UI"/>
                <a:ea typeface="Meiryo UI"/>
              </a:rPr>
              <a:t>「役員</a:t>
            </a:r>
            <a:r>
              <a:rPr lang="ja-JP" altLang="en-US" sz="1400" b="1" dirty="0">
                <a:latin typeface="Meiryo UI"/>
                <a:ea typeface="Meiryo UI"/>
              </a:rPr>
              <a:t>、専従者従業員を除く全従業員</a:t>
            </a:r>
            <a:r>
              <a:rPr lang="ja-JP" altLang="en-US" sz="1400" b="1">
                <a:latin typeface="Meiryo UI"/>
                <a:ea typeface="Meiryo UI"/>
              </a:rPr>
              <a:t>の一覧」</a:t>
            </a:r>
            <a:r>
              <a:rPr lang="ja-JP" altLang="en-US" sz="1400">
                <a:latin typeface="Meiryo UI"/>
                <a:ea typeface="Meiryo UI"/>
              </a:rPr>
              <a:t>を</a:t>
            </a:r>
            <a:r>
              <a:rPr lang="ja-JP" altLang="en-US" sz="1400" dirty="0">
                <a:latin typeface="Meiryo UI"/>
                <a:ea typeface="Meiryo UI"/>
              </a:rPr>
              <a:t>添付してください。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a:ea typeface="Meiryo UI"/>
            </a:endParaRPr>
          </a:p>
          <a:p>
            <a:pPr marL="342900" indent="-342900">
              <a:buClr>
                <a:srgbClr val="FF0000"/>
              </a:buClr>
              <a:buFont typeface="+mj-ea"/>
              <a:buAutoNum type="circleNumDbPlain"/>
            </a:pPr>
            <a:r>
              <a:rPr lang="ja-JP" altLang="en-US" sz="1400" b="1" dirty="0">
                <a:latin typeface="Meiryo UI"/>
                <a:ea typeface="Meiryo UI"/>
              </a:rPr>
              <a:t>「次へ」</a:t>
            </a:r>
            <a:r>
              <a:rPr lang="ja-JP" altLang="en-US" sz="1400" dirty="0">
                <a:latin typeface="Meiryo UI"/>
                <a:ea typeface="Meiryo UI"/>
              </a:rPr>
              <a:t>ボタンを押下してください。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p:txBody>
      </p:sp>
      <p:sp>
        <p:nvSpPr>
          <p:cNvPr id="48" name="テキスト ボックス 47">
            <a:extLst>
              <a:ext uri="{FF2B5EF4-FFF2-40B4-BE49-F238E27FC236}">
                <a16:creationId xmlns:a16="http://schemas.microsoft.com/office/drawing/2014/main" id="{96AC7909-764F-00CE-5BA0-DFEE2A4FDD81}"/>
              </a:ext>
            </a:extLst>
          </p:cNvPr>
          <p:cNvSpPr txBox="1"/>
          <p:nvPr/>
        </p:nvSpPr>
        <p:spPr>
          <a:xfrm>
            <a:off x="5176843" y="3780185"/>
            <a:ext cx="663170" cy="369332"/>
          </a:xfrm>
          <a:prstGeom prst="rect">
            <a:avLst/>
          </a:prstGeom>
          <a:noFill/>
        </p:spPr>
        <p:txBody>
          <a:bodyPr wrap="square" rtlCol="0">
            <a:spAutoFit/>
          </a:bodyPr>
          <a:lstStyle/>
          <a:p>
            <a:r>
              <a:rPr lang="ja-JP" altLang="en-US" b="1">
                <a:solidFill>
                  <a:srgbClr val="FF0000"/>
                </a:solidFill>
                <a:latin typeface="Meiryo UI"/>
                <a:ea typeface="Meiryo UI"/>
              </a:rPr>
              <a:t>③</a:t>
            </a:r>
            <a:endParaRPr kumimoji="1" lang="ja-JP" altLang="en-US" b="1" dirty="0"/>
          </a:p>
        </p:txBody>
      </p:sp>
      <p:sp>
        <p:nvSpPr>
          <p:cNvPr id="4" name="正方形/長方形 3">
            <a:extLst>
              <a:ext uri="{FF2B5EF4-FFF2-40B4-BE49-F238E27FC236}">
                <a16:creationId xmlns:a16="http://schemas.microsoft.com/office/drawing/2014/main" id="{975BE708-1CD0-2F43-E4D7-F4503E8A2F82}"/>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賃金引上げ枠・賃上げ加点に係る必要書類を添付します。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BA3F7812-10C2-18E6-A4CA-90356C6AB0CB}"/>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A4FCDAF8-1793-9431-FE2C-0422445631C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17" name="角丸四角形 7">
            <a:extLst>
              <a:ext uri="{FF2B5EF4-FFF2-40B4-BE49-F238E27FC236}">
                <a16:creationId xmlns:a16="http://schemas.microsoft.com/office/drawing/2014/main" id="{F8B8E4AA-1E90-2CAB-85F9-87797B39D17C}"/>
              </a:ext>
            </a:extLst>
          </p:cNvPr>
          <p:cNvSpPr/>
          <p:nvPr/>
        </p:nvSpPr>
        <p:spPr>
          <a:xfrm flipV="1">
            <a:off x="70814" y="3818198"/>
            <a:ext cx="5931957" cy="107790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8" name="角丸四角形 7">
            <a:extLst>
              <a:ext uri="{FF2B5EF4-FFF2-40B4-BE49-F238E27FC236}">
                <a16:creationId xmlns:a16="http://schemas.microsoft.com/office/drawing/2014/main" id="{EDB67388-7AF7-02C5-DA48-95C6409AB8F4}"/>
              </a:ext>
            </a:extLst>
          </p:cNvPr>
          <p:cNvSpPr/>
          <p:nvPr/>
        </p:nvSpPr>
        <p:spPr>
          <a:xfrm flipV="1">
            <a:off x="70814" y="2998624"/>
            <a:ext cx="5931957" cy="81957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9" name="角丸四角形 7">
            <a:extLst>
              <a:ext uri="{FF2B5EF4-FFF2-40B4-BE49-F238E27FC236}">
                <a16:creationId xmlns:a16="http://schemas.microsoft.com/office/drawing/2014/main" id="{A8B86CBB-B55F-7FC1-9673-6A6CB70C8483}"/>
              </a:ext>
            </a:extLst>
          </p:cNvPr>
          <p:cNvSpPr/>
          <p:nvPr/>
        </p:nvSpPr>
        <p:spPr>
          <a:xfrm flipV="1">
            <a:off x="70814" y="2135890"/>
            <a:ext cx="5931957" cy="86273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66F5486C-B3C7-0AAE-689A-1CD8941C8761}"/>
              </a:ext>
            </a:extLst>
          </p:cNvPr>
          <p:cNvSpPr txBox="1"/>
          <p:nvPr/>
        </p:nvSpPr>
        <p:spPr>
          <a:xfrm>
            <a:off x="5176843" y="2955194"/>
            <a:ext cx="663170"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21" name="テキスト ボックス 20">
            <a:extLst>
              <a:ext uri="{FF2B5EF4-FFF2-40B4-BE49-F238E27FC236}">
                <a16:creationId xmlns:a16="http://schemas.microsoft.com/office/drawing/2014/main" id="{477764E7-ABA9-CAA3-7501-1EAC7857A8C4}"/>
              </a:ext>
            </a:extLst>
          </p:cNvPr>
          <p:cNvSpPr txBox="1"/>
          <p:nvPr/>
        </p:nvSpPr>
        <p:spPr>
          <a:xfrm>
            <a:off x="5176843" y="2109469"/>
            <a:ext cx="663170" cy="369332"/>
          </a:xfrm>
          <a:prstGeom prst="rect">
            <a:avLst/>
          </a:prstGeom>
          <a:noFill/>
        </p:spPr>
        <p:txBody>
          <a:bodyPr wrap="square" rtlCol="0">
            <a:spAutoFit/>
          </a:bodyPr>
          <a:lstStyle/>
          <a:p>
            <a:r>
              <a:rPr lang="ja-JP" altLang="en-US" b="1" dirty="0">
                <a:solidFill>
                  <a:srgbClr val="FF0000"/>
                </a:solidFill>
                <a:latin typeface="Meiryo UI"/>
                <a:ea typeface="Meiryo UI"/>
              </a:rPr>
              <a:t>①</a:t>
            </a:r>
            <a:endParaRPr kumimoji="1" lang="ja-JP" altLang="en-US" b="1" dirty="0"/>
          </a:p>
        </p:txBody>
      </p:sp>
      <p:sp>
        <p:nvSpPr>
          <p:cNvPr id="30" name="角丸四角形 7">
            <a:extLst>
              <a:ext uri="{FF2B5EF4-FFF2-40B4-BE49-F238E27FC236}">
                <a16:creationId xmlns:a16="http://schemas.microsoft.com/office/drawing/2014/main" id="{17F7AA21-3A7C-645D-8F23-DA28FCE1242B}"/>
              </a:ext>
            </a:extLst>
          </p:cNvPr>
          <p:cNvSpPr/>
          <p:nvPr/>
        </p:nvSpPr>
        <p:spPr>
          <a:xfrm flipV="1">
            <a:off x="5569123" y="4896103"/>
            <a:ext cx="443790" cy="282471"/>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5898294D-B8F3-DFC9-F840-9F3DC820DB12}"/>
              </a:ext>
            </a:extLst>
          </p:cNvPr>
          <p:cNvSpPr txBox="1"/>
          <p:nvPr/>
        </p:nvSpPr>
        <p:spPr>
          <a:xfrm>
            <a:off x="5176843" y="4896103"/>
            <a:ext cx="663170"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
        <p:nvSpPr>
          <p:cNvPr id="5" name="テキスト プレースホルダ 38">
            <a:extLst>
              <a:ext uri="{FF2B5EF4-FFF2-40B4-BE49-F238E27FC236}">
                <a16:creationId xmlns:a16="http://schemas.microsoft.com/office/drawing/2014/main" id="{6F411986-FF98-CC27-D4C4-61CA15B5D9D8}"/>
              </a:ext>
            </a:extLst>
          </p:cNvPr>
          <p:cNvSpPr txBox="1">
            <a:spLocks/>
          </p:cNvSpPr>
          <p:nvPr/>
        </p:nvSpPr>
        <p:spPr>
          <a:xfrm>
            <a:off x="180815" y="726049"/>
            <a:ext cx="5659198" cy="418164"/>
          </a:xfrm>
          <a:prstGeom prst="rect">
            <a:avLst/>
          </a:prstGeom>
          <a:solidFill>
            <a:schemeClr val="accent1">
              <a:lumMod val="20000"/>
              <a:lumOff val="80000"/>
            </a:schemeClr>
          </a:solidFill>
          <a:ln>
            <a:noFill/>
          </a:ln>
        </p:spPr>
        <p:txBody>
          <a:bodyPr vert="horz" wrap="square" lIns="216000" tIns="108000" rIns="3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300" b="1">
                <a:cs typeface="メイリオ" panose="020B0604030504040204" pitchFamily="50" charset="-128"/>
              </a:rPr>
              <a:t>賃金引上げ枠・賃上げ加点に係る実績報告（様式第</a:t>
            </a:r>
            <a:r>
              <a:rPr lang="en-US" altLang="ja-JP" sz="1300" b="1">
                <a:cs typeface="メイリオ" panose="020B0604030504040204" pitchFamily="50" charset="-128"/>
              </a:rPr>
              <a:t>8</a:t>
            </a:r>
            <a:r>
              <a:rPr lang="ja-JP" altLang="en-US" sz="1300" b="1">
                <a:cs typeface="メイリオ" panose="020B0604030504040204" pitchFamily="50" charset="-128"/>
              </a:rPr>
              <a:t>別紙</a:t>
            </a:r>
            <a:r>
              <a:rPr lang="en-US" altLang="ja-JP" sz="1300" b="1">
                <a:cs typeface="メイリオ" panose="020B0604030504040204" pitchFamily="50" charset="-128"/>
              </a:rPr>
              <a:t>5</a:t>
            </a:r>
            <a:r>
              <a:rPr lang="ja-JP" altLang="en-US" sz="1300" b="1">
                <a:cs typeface="メイリオ" panose="020B0604030504040204" pitchFamily="50" charset="-128"/>
              </a:rPr>
              <a:t>）（</a:t>
            </a:r>
            <a:r>
              <a:rPr lang="en-US" altLang="ja-JP" sz="1300" b="1">
                <a:cs typeface="メイリオ" panose="020B0604030504040204" pitchFamily="50" charset="-128"/>
              </a:rPr>
              <a:t>5/5</a:t>
            </a:r>
            <a:r>
              <a:rPr lang="ja-JP" altLang="en-US" sz="1300" b="1">
                <a:cs typeface="メイリオ" panose="020B0604030504040204" pitchFamily="50" charset="-128"/>
              </a:rPr>
              <a:t>）</a:t>
            </a:r>
            <a:endParaRPr lang="en-US" altLang="ja-JP" sz="1300" b="1" dirty="0">
              <a:cs typeface="メイリオ" panose="020B0604030504040204" pitchFamily="50" charset="-128"/>
            </a:endParaRPr>
          </a:p>
        </p:txBody>
      </p:sp>
      <p:grpSp>
        <p:nvGrpSpPr>
          <p:cNvPr id="6" name="グループ化 5">
            <a:extLst>
              <a:ext uri="{FF2B5EF4-FFF2-40B4-BE49-F238E27FC236}">
                <a16:creationId xmlns:a16="http://schemas.microsoft.com/office/drawing/2014/main" id="{5B8DCB70-A6F6-A363-9C9D-153FD60CF6E6}"/>
              </a:ext>
            </a:extLst>
          </p:cNvPr>
          <p:cNvGrpSpPr/>
          <p:nvPr/>
        </p:nvGrpSpPr>
        <p:grpSpPr>
          <a:xfrm>
            <a:off x="5840012" y="151309"/>
            <a:ext cx="5272995" cy="394146"/>
            <a:chOff x="4895088" y="151309"/>
            <a:chExt cx="6217920" cy="394146"/>
          </a:xfrm>
        </p:grpSpPr>
        <p:sp>
          <p:nvSpPr>
            <p:cNvPr id="9" name="矢印: 五方向 8">
              <a:extLst>
                <a:ext uri="{FF2B5EF4-FFF2-40B4-BE49-F238E27FC236}">
                  <a16:creationId xmlns:a16="http://schemas.microsoft.com/office/drawing/2014/main" id="{6EF07D3D-1CBF-26DE-FA45-522B57AC5542}"/>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3F9EC42F-ACE2-55E9-8499-7F3ED634E5F6}"/>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47CC3E08-1EA7-AA5C-4696-7D183AB0CC9A}"/>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D608DD4C-423C-5475-DD85-465B52C79FE4}"/>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3DD415B6-832B-D454-C37F-625A32EB1DED}"/>
                </a:ext>
              </a:extLst>
            </p:cNvPr>
            <p:cNvSpPr/>
            <p:nvPr/>
          </p:nvSpPr>
          <p:spPr bwMode="auto">
            <a:xfrm>
              <a:off x="800404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5" name="矢印: 五方向 14">
              <a:extLst>
                <a:ext uri="{FF2B5EF4-FFF2-40B4-BE49-F238E27FC236}">
                  <a16:creationId xmlns:a16="http://schemas.microsoft.com/office/drawing/2014/main" id="{8A535A11-0D81-682C-B21C-21C63EDF7FD4}"/>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E2DC1C43-8645-2E1B-DE83-56422B33B313}"/>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2" name="矢印: 五方向 21">
              <a:extLst>
                <a:ext uri="{FF2B5EF4-FFF2-40B4-BE49-F238E27FC236}">
                  <a16:creationId xmlns:a16="http://schemas.microsoft.com/office/drawing/2014/main" id="{C97C0573-72A4-6E41-6EE5-0FF0969B1698}"/>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319439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9A4F15B-E152-8270-1517-BCA701825AA4}"/>
              </a:ext>
            </a:extLst>
          </p:cNvPr>
          <p:cNvPicPr>
            <a:picLocks noChangeAspect="1"/>
          </p:cNvPicPr>
          <p:nvPr/>
        </p:nvPicPr>
        <p:blipFill rotWithShape="1">
          <a:blip r:embed="rId2"/>
          <a:srcRect l="26644" r="27017" b="13104"/>
          <a:stretch/>
        </p:blipFill>
        <p:spPr>
          <a:xfrm>
            <a:off x="233679" y="1409344"/>
            <a:ext cx="5649634" cy="5026827"/>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取得財産一覧（</a:t>
            </a:r>
            <a:r>
              <a:rPr lang="en-US" altLang="ja-JP" sz="1400" b="1">
                <a:cs typeface="メイリオ" panose="020B0604030504040204" pitchFamily="50" charset="-128"/>
              </a:rPr>
              <a:t>1/3</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101240" y="4212234"/>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14/18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424552" y="4282371"/>
            <a:ext cx="612397" cy="23306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09C99FD-4222-6219-B010-830BC3BB5096}"/>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取得財産の登録</a:t>
            </a:r>
            <a:r>
              <a:rPr lang="ja-JP" altLang="en-US" sz="1400" dirty="0">
                <a:solidFill>
                  <a:schemeClr val="tx1"/>
                </a:solidFill>
                <a:latin typeface="Meiryo UI" panose="020B0604030504040204" pitchFamily="50" charset="-128"/>
                <a:ea typeface="Meiryo UI" panose="020B0604030504040204" pitchFamily="50" charset="-128"/>
              </a:rPr>
              <a:t>・確認</a:t>
            </a:r>
            <a:r>
              <a:rPr lang="ja-JP" altLang="en-US" sz="1400">
                <a:solidFill>
                  <a:schemeClr val="tx1"/>
                </a:solidFill>
                <a:latin typeface="Meiryo UI" panose="020B0604030504040204" pitchFamily="50" charset="-128"/>
                <a:ea typeface="Meiryo UI" panose="020B0604030504040204" pitchFamily="50" charset="-128"/>
              </a:rPr>
              <a:t>を行う画面に遷移します。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3935E939-F437-92C7-9221-D9EFE56E40F0}"/>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7" name="図 6" descr="図形&#10;&#10;低い精度で自動的に生成された説明">
            <a:extLst>
              <a:ext uri="{FF2B5EF4-FFF2-40B4-BE49-F238E27FC236}">
                <a16:creationId xmlns:a16="http://schemas.microsoft.com/office/drawing/2014/main" id="{697205CE-C16E-49B0-E58F-36386C6081F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8" name="テキスト ボックス 1">
            <a:extLst>
              <a:ext uri="{FF2B5EF4-FFF2-40B4-BE49-F238E27FC236}">
                <a16:creationId xmlns:a16="http://schemas.microsoft.com/office/drawing/2014/main" id="{9F99D369-AD57-D735-CA08-CB5AD1F82084}"/>
              </a:ext>
            </a:extLst>
          </p:cNvPr>
          <p:cNvSpPr txBox="1"/>
          <p:nvPr/>
        </p:nvSpPr>
        <p:spPr>
          <a:xfrm>
            <a:off x="6296039" y="1409344"/>
            <a:ext cx="5825146" cy="954107"/>
          </a:xfrm>
          <a:prstGeom prst="rect">
            <a:avLst/>
          </a:prstGeom>
          <a:noFill/>
        </p:spPr>
        <p:txBody>
          <a:bodyPr wrap="square" lIns="91440" tIns="45720" rIns="91440" bIns="45720" rtlCol="0" anchor="t">
            <a:spAutoFit/>
          </a:bodyPr>
          <a:lstStyle/>
          <a:p>
            <a:pPr>
              <a:buClr>
                <a:srgbClr val="FF0000"/>
              </a:buClr>
            </a:pPr>
            <a:endParaRPr lang="en-US" altLang="ja-JP" sz="1400" dirty="0">
              <a:latin typeface="Meiryo UI"/>
              <a:ea typeface="Meiryo UI"/>
            </a:endParaRPr>
          </a:p>
          <a:p>
            <a:pPr>
              <a:buClr>
                <a:srgbClr val="FF0000"/>
              </a:buClr>
            </a:pPr>
            <a:r>
              <a:rPr lang="ja-JP" altLang="en-US" sz="1400">
                <a:latin typeface="Meiryo UI"/>
                <a:ea typeface="Meiryo UI"/>
              </a:rPr>
              <a:t> </a:t>
            </a:r>
            <a:endParaRPr lang="en-US" altLang="ja-JP" sz="1400">
              <a:latin typeface="Meiryo UI"/>
              <a:ea typeface="Meiryo UI"/>
            </a:endParaRPr>
          </a:p>
          <a:p>
            <a:pPr marL="342900" indent="-342900">
              <a:buClr>
                <a:srgbClr val="FF0000"/>
              </a:buClr>
              <a:buFont typeface="+mj-ea"/>
              <a:buAutoNum type="circleNumDbPlain"/>
            </a:pPr>
            <a:r>
              <a:rPr lang="ja-JP" altLang="en-US" sz="1400" b="1">
                <a:latin typeface="Meiryo UI"/>
                <a:ea typeface="Meiryo UI"/>
              </a:rPr>
              <a:t>「</a:t>
            </a:r>
            <a:r>
              <a:rPr lang="ja-JP" altLang="en-US" sz="1400" b="1" dirty="0">
                <a:latin typeface="Meiryo UI"/>
                <a:ea typeface="Meiryo UI"/>
              </a:rPr>
              <a:t>取得財産追加」</a:t>
            </a:r>
            <a:r>
              <a:rPr lang="ja-JP" altLang="en-US" sz="1400" dirty="0">
                <a:latin typeface="Meiryo UI"/>
                <a:ea typeface="Meiryo UI"/>
              </a:rPr>
              <a:t>を押下してください。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a:ea typeface="Meiryo UI"/>
            </a:endParaRPr>
          </a:p>
        </p:txBody>
      </p:sp>
      <p:grpSp>
        <p:nvGrpSpPr>
          <p:cNvPr id="30" name="グループ化 29">
            <a:extLst>
              <a:ext uri="{FF2B5EF4-FFF2-40B4-BE49-F238E27FC236}">
                <a16:creationId xmlns:a16="http://schemas.microsoft.com/office/drawing/2014/main" id="{579B341A-D60B-4F23-6F10-8114D656898B}"/>
              </a:ext>
            </a:extLst>
          </p:cNvPr>
          <p:cNvGrpSpPr/>
          <p:nvPr/>
        </p:nvGrpSpPr>
        <p:grpSpPr>
          <a:xfrm>
            <a:off x="5840012" y="151309"/>
            <a:ext cx="5272995" cy="394146"/>
            <a:chOff x="4895088" y="151309"/>
            <a:chExt cx="6217920" cy="394146"/>
          </a:xfrm>
        </p:grpSpPr>
        <p:sp>
          <p:nvSpPr>
            <p:cNvPr id="39" name="矢印: 五方向 38">
              <a:extLst>
                <a:ext uri="{FF2B5EF4-FFF2-40B4-BE49-F238E27FC236}">
                  <a16:creationId xmlns:a16="http://schemas.microsoft.com/office/drawing/2014/main" id="{155939B1-84AF-DEF4-D193-8CFFD6B3D583}"/>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0" name="矢印: 五方向 39">
              <a:extLst>
                <a:ext uri="{FF2B5EF4-FFF2-40B4-BE49-F238E27FC236}">
                  <a16:creationId xmlns:a16="http://schemas.microsoft.com/office/drawing/2014/main" id="{FDD477D5-F473-9052-1E61-F5ADAA80B1DB}"/>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1" name="矢印: 五方向 40">
              <a:extLst>
                <a:ext uri="{FF2B5EF4-FFF2-40B4-BE49-F238E27FC236}">
                  <a16:creationId xmlns:a16="http://schemas.microsoft.com/office/drawing/2014/main" id="{6F9932E5-56E1-65DE-3586-759592C232F0}"/>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2" name="矢印: 五方向 41">
              <a:extLst>
                <a:ext uri="{FF2B5EF4-FFF2-40B4-BE49-F238E27FC236}">
                  <a16:creationId xmlns:a16="http://schemas.microsoft.com/office/drawing/2014/main" id="{FD596304-84D5-D43C-EB37-3754B55B7B0C}"/>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3" name="矢印: 五方向 42">
              <a:extLst>
                <a:ext uri="{FF2B5EF4-FFF2-40B4-BE49-F238E27FC236}">
                  <a16:creationId xmlns:a16="http://schemas.microsoft.com/office/drawing/2014/main" id="{BD4A52C1-3932-EC2A-78AB-CD37995ACA68}"/>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4" name="矢印: 五方向 43">
              <a:extLst>
                <a:ext uri="{FF2B5EF4-FFF2-40B4-BE49-F238E27FC236}">
                  <a16:creationId xmlns:a16="http://schemas.microsoft.com/office/drawing/2014/main" id="{1342880C-9A6A-E49C-D9A6-018F5C1F28CA}"/>
                </a:ext>
              </a:extLst>
            </p:cNvPr>
            <p:cNvSpPr/>
            <p:nvPr/>
          </p:nvSpPr>
          <p:spPr bwMode="auto">
            <a:xfrm>
              <a:off x="878128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5" name="矢印: 五方向 44">
              <a:extLst>
                <a:ext uri="{FF2B5EF4-FFF2-40B4-BE49-F238E27FC236}">
                  <a16:creationId xmlns:a16="http://schemas.microsoft.com/office/drawing/2014/main" id="{EC02448E-7CFE-C3B9-DD18-F6C2AFC3A535}"/>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46" name="矢印: 五方向 45">
              <a:extLst>
                <a:ext uri="{FF2B5EF4-FFF2-40B4-BE49-F238E27FC236}">
                  <a16:creationId xmlns:a16="http://schemas.microsoft.com/office/drawing/2014/main" id="{B93789FA-7065-3022-927C-D7A069C6B0CE}"/>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679892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E123E7A9-D710-4AC0-8992-601D55309E57}"/>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改訂履歴</a:t>
            </a:r>
            <a:endParaRPr kumimoji="1" lang="ja-JP" altLang="en-US" sz="2200" b="1">
              <a:solidFill>
                <a:srgbClr val="0070C0"/>
              </a:solidFill>
              <a:latin typeface="Meiryo UI" panose="020B0604030504040204" pitchFamily="50" charset="-128"/>
              <a:ea typeface="Meiryo UI" panose="020B0604030504040204" pitchFamily="50" charset="-128"/>
            </a:endParaRPr>
          </a:p>
        </p:txBody>
      </p:sp>
      <p:graphicFrame>
        <p:nvGraphicFramePr>
          <p:cNvPr id="2" name="表 7">
            <a:extLst>
              <a:ext uri="{FF2B5EF4-FFF2-40B4-BE49-F238E27FC236}">
                <a16:creationId xmlns:a16="http://schemas.microsoft.com/office/drawing/2014/main" id="{70366672-51A8-A1DF-42E2-C6FDD6AA4F61}"/>
              </a:ext>
            </a:extLst>
          </p:cNvPr>
          <p:cNvGraphicFramePr>
            <a:graphicFrameLocks noGrp="1"/>
          </p:cNvGraphicFramePr>
          <p:nvPr>
            <p:extLst>
              <p:ext uri="{D42A27DB-BD31-4B8C-83A1-F6EECF244321}">
                <p14:modId xmlns:p14="http://schemas.microsoft.com/office/powerpoint/2010/main" val="2626002987"/>
              </p:ext>
            </p:extLst>
          </p:nvPr>
        </p:nvGraphicFramePr>
        <p:xfrm>
          <a:off x="444708" y="902825"/>
          <a:ext cx="11302584" cy="1217282"/>
        </p:xfrm>
        <a:graphic>
          <a:graphicData uri="http://schemas.openxmlformats.org/drawingml/2006/table">
            <a:tbl>
              <a:tblPr firstRow="1" bandRow="1"/>
              <a:tblGrid>
                <a:gridCol w="1809588">
                  <a:extLst>
                    <a:ext uri="{9D8B030D-6E8A-4147-A177-3AD203B41FA5}">
                      <a16:colId xmlns:a16="http://schemas.microsoft.com/office/drawing/2014/main" val="1783086017"/>
                    </a:ext>
                  </a:extLst>
                </a:gridCol>
                <a:gridCol w="1809588">
                  <a:extLst>
                    <a:ext uri="{9D8B030D-6E8A-4147-A177-3AD203B41FA5}">
                      <a16:colId xmlns:a16="http://schemas.microsoft.com/office/drawing/2014/main" val="2806957517"/>
                    </a:ext>
                  </a:extLst>
                </a:gridCol>
                <a:gridCol w="1110000">
                  <a:extLst>
                    <a:ext uri="{9D8B030D-6E8A-4147-A177-3AD203B41FA5}">
                      <a16:colId xmlns:a16="http://schemas.microsoft.com/office/drawing/2014/main" val="1669655913"/>
                    </a:ext>
                  </a:extLst>
                </a:gridCol>
                <a:gridCol w="6573408">
                  <a:extLst>
                    <a:ext uri="{9D8B030D-6E8A-4147-A177-3AD203B41FA5}">
                      <a16:colId xmlns:a16="http://schemas.microsoft.com/office/drawing/2014/main" val="1722111267"/>
                    </a:ext>
                  </a:extLst>
                </a:gridCol>
              </a:tblGrid>
              <a:tr h="695105">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600" b="1" dirty="0">
                          <a:solidFill>
                            <a:schemeClr val="bg1"/>
                          </a:solidFill>
                          <a:latin typeface="Meiryo UI" panose="020B0604030504040204" pitchFamily="50" charset="-128"/>
                          <a:ea typeface="Meiryo UI" panose="020B0604030504040204" pitchFamily="50" charset="-128"/>
                        </a:rPr>
                        <a:t>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更新日付</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該当ページ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改訂内容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846489394"/>
                  </a:ext>
                </a:extLst>
              </a:tr>
              <a:tr h="522177">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1.0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2024/7/3</a:t>
                      </a:r>
                      <a:endParaRPr kumimoji="1" lang="en-US" altLang="ja-JP" sz="12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latin typeface="Meiryo UI" panose="020B0604030504040204" pitchFamily="50" charset="-128"/>
                          <a:ea typeface="Meiryo UI" panose="020B0604030504040204" pitchFamily="50" charset="-128"/>
                        </a:rPr>
                        <a:t>全ページ</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初版作成</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948870"/>
                  </a:ext>
                </a:extLst>
              </a:tr>
            </a:tbl>
          </a:graphicData>
        </a:graphic>
      </p:graphicFrame>
    </p:spTree>
    <p:extLst>
      <p:ext uri="{BB962C8B-B14F-4D97-AF65-F5344CB8AC3E}">
        <p14:creationId xmlns:p14="http://schemas.microsoft.com/office/powerpoint/2010/main" val="2229603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564A4C7-BB58-D7E5-4635-62F3DE3B100E}"/>
              </a:ext>
            </a:extLst>
          </p:cNvPr>
          <p:cNvPicPr>
            <a:picLocks noChangeAspect="1"/>
          </p:cNvPicPr>
          <p:nvPr/>
        </p:nvPicPr>
        <p:blipFill rotWithShape="1">
          <a:blip r:embed="rId2"/>
          <a:srcRect l="5835" t="2105" r="7546" b="6673"/>
          <a:stretch/>
        </p:blipFill>
        <p:spPr>
          <a:xfrm>
            <a:off x="1249008" y="1296922"/>
            <a:ext cx="3209926" cy="5353050"/>
          </a:xfrm>
          <a:prstGeom prst="rect">
            <a:avLst/>
          </a:prstGeom>
          <a:ln w="38100">
            <a:solidFill>
              <a:schemeClr val="tx1"/>
            </a:solidFill>
          </a:ln>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取得財産一覧（</a:t>
            </a:r>
            <a:r>
              <a:rPr lang="en-US" altLang="ja-JP" sz="1400" b="1">
                <a:cs typeface="メイリオ" panose="020B0604030504040204" pitchFamily="50" charset="-128"/>
              </a:rPr>
              <a:t>2/3</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15/18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8" name="正方形/長方形 7">
            <a:extLst>
              <a:ext uri="{FF2B5EF4-FFF2-40B4-BE49-F238E27FC236}">
                <a16:creationId xmlns:a16="http://schemas.microsoft.com/office/drawing/2014/main" id="{BC7E896F-AE6A-620A-65A4-5515EB4643DC}"/>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取得財産の詳細</a:t>
            </a:r>
            <a:r>
              <a:rPr lang="ja-JP" altLang="en-US" sz="1400">
                <a:solidFill>
                  <a:schemeClr val="tx1"/>
                </a:solidFill>
                <a:latin typeface="Meiryo UI" panose="020B0604030504040204" pitchFamily="50" charset="-128"/>
                <a:ea typeface="Meiryo UI" panose="020B0604030504040204" pitchFamily="50" charset="-128"/>
              </a:rPr>
              <a:t>を入力します。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9EC44603-354B-392F-3ABE-2DE62806C19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38657487-B1DE-ED9A-6C12-30EF0F17FC7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12" name="テキスト ボックス 1">
            <a:extLst>
              <a:ext uri="{FF2B5EF4-FFF2-40B4-BE49-F238E27FC236}">
                <a16:creationId xmlns:a16="http://schemas.microsoft.com/office/drawing/2014/main" id="{BD9482EC-F587-9F94-8860-856655EE66EC}"/>
              </a:ext>
            </a:extLst>
          </p:cNvPr>
          <p:cNvSpPr txBox="1"/>
          <p:nvPr/>
        </p:nvSpPr>
        <p:spPr>
          <a:xfrm>
            <a:off x="6296039" y="1278527"/>
            <a:ext cx="5825146" cy="5447645"/>
          </a:xfrm>
          <a:prstGeom prst="rect">
            <a:avLst/>
          </a:prstGeom>
          <a:noFill/>
        </p:spPr>
        <p:txBody>
          <a:bodyPr wrap="square" lIns="91440" tIns="45720" rIns="91440" bIns="45720" rtlCol="0" anchor="t">
            <a:spAutoFit/>
          </a:bodyPr>
          <a:lstStyle/>
          <a:p>
            <a:pPr>
              <a:buClr>
                <a:srgbClr val="FF0000"/>
              </a:buClr>
            </a:pPr>
            <a:endParaRPr lang="en-US" altLang="ja-JP" sz="1400" dirty="0">
              <a:latin typeface="Meiryo UI"/>
              <a:ea typeface="Meiryo UI"/>
            </a:endParaRPr>
          </a:p>
          <a:p>
            <a:pPr marL="342900" indent="-342900">
              <a:buClr>
                <a:srgbClr val="FF0000"/>
              </a:buClr>
              <a:buFont typeface="+mj-ea"/>
              <a:buAutoNum type="circleNumDbPlain"/>
            </a:pPr>
            <a:r>
              <a:rPr lang="ja-JP" altLang="en-US" sz="1400" b="1">
                <a:latin typeface="Meiryo UI"/>
                <a:ea typeface="Meiryo UI"/>
              </a:rPr>
              <a:t>「財産名」</a:t>
            </a:r>
            <a:r>
              <a:rPr lang="ja-JP" altLang="en-US" sz="1400">
                <a:latin typeface="Meiryo UI"/>
                <a:ea typeface="Meiryo UI"/>
              </a:rPr>
              <a:t>を</a:t>
            </a:r>
            <a:r>
              <a:rPr lang="ja-JP" altLang="en-US" sz="1400" dirty="0">
                <a:latin typeface="Meiryo UI"/>
                <a:ea typeface="Meiryo UI"/>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「規格」</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「数量」</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「単価（税抜）」</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lvl="1">
              <a:buClr>
                <a:srgbClr val="FF0000"/>
              </a:buClr>
            </a:pP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数量を単価を入力すると、金額</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税抜</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が表示されます。</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カレンダーマーク（　　　）を押下</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し、</a:t>
            </a:r>
            <a:r>
              <a:rPr kumimoji="1" lang="ja-JP" altLang="en-US" sz="1400" b="1" kern="1200">
                <a:solidFill>
                  <a:srgbClr val="000000"/>
                </a:solidFill>
                <a:effectLst/>
                <a:latin typeface="Meiryo UI" panose="020B0604030504040204" pitchFamily="50" charset="-128"/>
                <a:ea typeface="Meiryo UI" panose="020B0604030504040204" pitchFamily="50" charset="-128"/>
                <a:cs typeface="+mn-cs"/>
              </a:rPr>
              <a:t>「</a:t>
            </a:r>
            <a:r>
              <a:rPr lang="ja-JP" altLang="en-US" sz="1400" b="1">
                <a:latin typeface="Meiryo UI" panose="020B0604030504040204" pitchFamily="50" charset="-128"/>
                <a:ea typeface="Meiryo UI" panose="020B0604030504040204" pitchFamily="50" charset="-128"/>
              </a:rPr>
              <a:t>取得年月日」</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「保管場所」</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備考として記載すべき内容があれば入力してください。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 </a:t>
            </a:r>
            <a:r>
              <a:rPr lang="ja-JP" altLang="en-US" sz="1400" b="1" dirty="0">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保存」</a:t>
            </a:r>
            <a:r>
              <a:rPr lang="ja-JP" altLang="en-US" sz="1400">
                <a:latin typeface="Meiryo UI" panose="020B0604030504040204" pitchFamily="50" charset="-128"/>
                <a:ea typeface="Meiryo UI" panose="020B0604030504040204" pitchFamily="50" charset="-128"/>
              </a:rPr>
              <a:t>ボタンを</a:t>
            </a:r>
            <a:r>
              <a:rPr lang="ja-JP" altLang="en-US" sz="1400" dirty="0">
                <a:latin typeface="Meiryo UI" panose="020B0604030504040204" pitchFamily="50" charset="-128"/>
                <a:ea typeface="Meiryo UI" panose="020B0604030504040204" pitchFamily="50" charset="-128"/>
              </a:rPr>
              <a:t>押下してください</a:t>
            </a:r>
            <a:endParaRPr lang="en-US" altLang="ja-JP" sz="1400" dirty="0">
              <a:latin typeface="Meiryo UI"/>
              <a:ea typeface="Meiryo UI"/>
            </a:endParaRPr>
          </a:p>
        </p:txBody>
      </p:sp>
      <p:sp>
        <p:nvSpPr>
          <p:cNvPr id="15" name="角丸四角形 7">
            <a:extLst>
              <a:ext uri="{FF2B5EF4-FFF2-40B4-BE49-F238E27FC236}">
                <a16:creationId xmlns:a16="http://schemas.microsoft.com/office/drawing/2014/main" id="{4616EBE3-FADB-3747-A379-C9D74DB5C6C1}"/>
              </a:ext>
            </a:extLst>
          </p:cNvPr>
          <p:cNvSpPr/>
          <p:nvPr/>
        </p:nvSpPr>
        <p:spPr>
          <a:xfrm>
            <a:off x="1364852" y="2076258"/>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A2D7678A-316F-4B09-1C06-D1CD425B3068}"/>
              </a:ext>
            </a:extLst>
          </p:cNvPr>
          <p:cNvSpPr txBox="1"/>
          <p:nvPr/>
        </p:nvSpPr>
        <p:spPr>
          <a:xfrm>
            <a:off x="835539" y="2497071"/>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②</a:t>
            </a:r>
            <a:endParaRPr kumimoji="1" lang="ja-JP" altLang="en-US" b="1" dirty="0"/>
          </a:p>
        </p:txBody>
      </p:sp>
      <p:sp>
        <p:nvSpPr>
          <p:cNvPr id="17" name="テキスト ボックス 16">
            <a:extLst>
              <a:ext uri="{FF2B5EF4-FFF2-40B4-BE49-F238E27FC236}">
                <a16:creationId xmlns:a16="http://schemas.microsoft.com/office/drawing/2014/main" id="{E606D741-A980-51ED-DA40-3FF48BD75228}"/>
              </a:ext>
            </a:extLst>
          </p:cNvPr>
          <p:cNvSpPr txBox="1"/>
          <p:nvPr/>
        </p:nvSpPr>
        <p:spPr>
          <a:xfrm>
            <a:off x="835539" y="2013821"/>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①</a:t>
            </a:r>
            <a:endParaRPr kumimoji="1" lang="ja-JP" altLang="en-US" b="1" dirty="0"/>
          </a:p>
        </p:txBody>
      </p:sp>
      <p:sp>
        <p:nvSpPr>
          <p:cNvPr id="22" name="テキスト ボックス 21">
            <a:extLst>
              <a:ext uri="{FF2B5EF4-FFF2-40B4-BE49-F238E27FC236}">
                <a16:creationId xmlns:a16="http://schemas.microsoft.com/office/drawing/2014/main" id="{7080D794-B50F-281F-F07D-4955523928E4}"/>
              </a:ext>
            </a:extLst>
          </p:cNvPr>
          <p:cNvSpPr txBox="1"/>
          <p:nvPr/>
        </p:nvSpPr>
        <p:spPr>
          <a:xfrm>
            <a:off x="835539" y="4449996"/>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⑤</a:t>
            </a:r>
            <a:endParaRPr kumimoji="1" lang="ja-JP" altLang="en-US" b="1" dirty="0"/>
          </a:p>
        </p:txBody>
      </p:sp>
      <p:sp>
        <p:nvSpPr>
          <p:cNvPr id="23" name="テキスト ボックス 22">
            <a:extLst>
              <a:ext uri="{FF2B5EF4-FFF2-40B4-BE49-F238E27FC236}">
                <a16:creationId xmlns:a16="http://schemas.microsoft.com/office/drawing/2014/main" id="{84D95820-010C-E902-1500-070DA763E6C0}"/>
              </a:ext>
            </a:extLst>
          </p:cNvPr>
          <p:cNvSpPr txBox="1"/>
          <p:nvPr/>
        </p:nvSpPr>
        <p:spPr>
          <a:xfrm>
            <a:off x="835539" y="2991025"/>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③</a:t>
            </a:r>
            <a:endParaRPr kumimoji="1" lang="ja-JP" altLang="en-US" b="1" dirty="0"/>
          </a:p>
        </p:txBody>
      </p:sp>
      <p:sp>
        <p:nvSpPr>
          <p:cNvPr id="24" name="角丸四角形 7">
            <a:extLst>
              <a:ext uri="{FF2B5EF4-FFF2-40B4-BE49-F238E27FC236}">
                <a16:creationId xmlns:a16="http://schemas.microsoft.com/office/drawing/2014/main" id="{0EA27E3C-69F8-A887-11B3-5795034D9966}"/>
              </a:ext>
            </a:extLst>
          </p:cNvPr>
          <p:cNvSpPr/>
          <p:nvPr/>
        </p:nvSpPr>
        <p:spPr>
          <a:xfrm>
            <a:off x="1364852" y="2561938"/>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角丸四角形 7">
            <a:extLst>
              <a:ext uri="{FF2B5EF4-FFF2-40B4-BE49-F238E27FC236}">
                <a16:creationId xmlns:a16="http://schemas.microsoft.com/office/drawing/2014/main" id="{67C01BB1-DD00-E8D3-E055-989706E92447}"/>
              </a:ext>
            </a:extLst>
          </p:cNvPr>
          <p:cNvSpPr/>
          <p:nvPr/>
        </p:nvSpPr>
        <p:spPr>
          <a:xfrm>
            <a:off x="1364852" y="3055892"/>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6" name="角丸四角形 7">
            <a:extLst>
              <a:ext uri="{FF2B5EF4-FFF2-40B4-BE49-F238E27FC236}">
                <a16:creationId xmlns:a16="http://schemas.microsoft.com/office/drawing/2014/main" id="{EC3C8544-339A-629C-522B-211686EB7C65}"/>
              </a:ext>
            </a:extLst>
          </p:cNvPr>
          <p:cNvSpPr/>
          <p:nvPr/>
        </p:nvSpPr>
        <p:spPr>
          <a:xfrm>
            <a:off x="1364852" y="3549846"/>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7" name="角丸四角形 7">
            <a:extLst>
              <a:ext uri="{FF2B5EF4-FFF2-40B4-BE49-F238E27FC236}">
                <a16:creationId xmlns:a16="http://schemas.microsoft.com/office/drawing/2014/main" id="{790FEE98-BE42-2D6C-C0EE-C680DCF5CF3C}"/>
              </a:ext>
            </a:extLst>
          </p:cNvPr>
          <p:cNvSpPr/>
          <p:nvPr/>
        </p:nvSpPr>
        <p:spPr>
          <a:xfrm>
            <a:off x="1364852" y="4516635"/>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B50D9F3F-FF93-8DCD-6874-F2714C025EF7}"/>
              </a:ext>
            </a:extLst>
          </p:cNvPr>
          <p:cNvSpPr txBox="1"/>
          <p:nvPr/>
        </p:nvSpPr>
        <p:spPr>
          <a:xfrm>
            <a:off x="835539" y="4947184"/>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⑥</a:t>
            </a:r>
            <a:endParaRPr kumimoji="1" lang="ja-JP" altLang="en-US" b="1" dirty="0"/>
          </a:p>
        </p:txBody>
      </p:sp>
      <p:sp>
        <p:nvSpPr>
          <p:cNvPr id="29" name="角丸四角形 7">
            <a:extLst>
              <a:ext uri="{FF2B5EF4-FFF2-40B4-BE49-F238E27FC236}">
                <a16:creationId xmlns:a16="http://schemas.microsoft.com/office/drawing/2014/main" id="{C12317C3-6B72-305C-A666-CFB7DBE9F2BD}"/>
              </a:ext>
            </a:extLst>
          </p:cNvPr>
          <p:cNvSpPr/>
          <p:nvPr/>
        </p:nvSpPr>
        <p:spPr>
          <a:xfrm>
            <a:off x="1364852" y="5013823"/>
            <a:ext cx="2954736" cy="23959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E483BF81-E5EE-2591-E976-C3C98CBCE299}"/>
              </a:ext>
            </a:extLst>
          </p:cNvPr>
          <p:cNvSpPr txBox="1"/>
          <p:nvPr/>
        </p:nvSpPr>
        <p:spPr>
          <a:xfrm>
            <a:off x="835539" y="5439154"/>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⑦</a:t>
            </a:r>
            <a:endParaRPr kumimoji="1" lang="ja-JP" altLang="en-US" b="1" dirty="0"/>
          </a:p>
        </p:txBody>
      </p:sp>
      <p:sp>
        <p:nvSpPr>
          <p:cNvPr id="31" name="角丸四角形 7">
            <a:extLst>
              <a:ext uri="{FF2B5EF4-FFF2-40B4-BE49-F238E27FC236}">
                <a16:creationId xmlns:a16="http://schemas.microsoft.com/office/drawing/2014/main" id="{B07E1389-D99A-CD65-0981-8FF36100BB69}"/>
              </a:ext>
            </a:extLst>
          </p:cNvPr>
          <p:cNvSpPr/>
          <p:nvPr/>
        </p:nvSpPr>
        <p:spPr>
          <a:xfrm>
            <a:off x="1364852" y="5505793"/>
            <a:ext cx="2954736" cy="549958"/>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29D8D85A-81DF-4AEC-D7BF-84BAAD2AEA71}"/>
              </a:ext>
            </a:extLst>
          </p:cNvPr>
          <p:cNvSpPr txBox="1"/>
          <p:nvPr/>
        </p:nvSpPr>
        <p:spPr>
          <a:xfrm>
            <a:off x="835539" y="3528123"/>
            <a:ext cx="432000" cy="369332"/>
          </a:xfrm>
          <a:prstGeom prst="rect">
            <a:avLst/>
          </a:prstGeom>
          <a:noFill/>
        </p:spPr>
        <p:txBody>
          <a:bodyPr wrap="square" rtlCol="0">
            <a:spAutoFit/>
          </a:bodyPr>
          <a:lstStyle/>
          <a:p>
            <a:pPr algn="ctr"/>
            <a:r>
              <a:rPr lang="ja-JP" altLang="en-US" b="1" dirty="0">
                <a:solidFill>
                  <a:srgbClr val="FF0000"/>
                </a:solidFill>
                <a:latin typeface="Meiryo UI"/>
                <a:ea typeface="Meiryo UI"/>
              </a:rPr>
              <a:t>④</a:t>
            </a:r>
            <a:endParaRPr kumimoji="1" lang="ja-JP" altLang="en-US" b="1" dirty="0"/>
          </a:p>
        </p:txBody>
      </p:sp>
      <p:pic>
        <p:nvPicPr>
          <p:cNvPr id="33" name="Picture 1">
            <a:extLst>
              <a:ext uri="{FF2B5EF4-FFF2-40B4-BE49-F238E27FC236}">
                <a16:creationId xmlns:a16="http://schemas.microsoft.com/office/drawing/2014/main" id="{FFFC29CC-0217-1ABA-FCD0-52E5F0504A8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770513" y="3545675"/>
            <a:ext cx="2876197" cy="1371600"/>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34" name="図 33">
            <a:extLst>
              <a:ext uri="{FF2B5EF4-FFF2-40B4-BE49-F238E27FC236}">
                <a16:creationId xmlns:a16="http://schemas.microsoft.com/office/drawing/2014/main" id="{F09786E0-7EEA-7B7B-C689-67093C7B37C0}"/>
              </a:ext>
            </a:extLst>
          </p:cNvPr>
          <p:cNvPicPr>
            <a:picLocks noChangeAspect="1"/>
          </p:cNvPicPr>
          <p:nvPr/>
        </p:nvPicPr>
        <p:blipFill>
          <a:blip r:embed="rId5"/>
          <a:stretch>
            <a:fillRect/>
          </a:stretch>
        </p:blipFill>
        <p:spPr>
          <a:xfrm>
            <a:off x="8017800" y="5094280"/>
            <a:ext cx="266700" cy="257175"/>
          </a:xfrm>
          <a:prstGeom prst="rect">
            <a:avLst/>
          </a:prstGeom>
        </p:spPr>
      </p:pic>
      <p:sp>
        <p:nvSpPr>
          <p:cNvPr id="35" name="テキスト ボックス 34">
            <a:extLst>
              <a:ext uri="{FF2B5EF4-FFF2-40B4-BE49-F238E27FC236}">
                <a16:creationId xmlns:a16="http://schemas.microsoft.com/office/drawing/2014/main" id="{5018FA84-5312-02E0-423B-8B7005415217}"/>
              </a:ext>
            </a:extLst>
          </p:cNvPr>
          <p:cNvSpPr txBox="1"/>
          <p:nvPr/>
        </p:nvSpPr>
        <p:spPr>
          <a:xfrm>
            <a:off x="2931218" y="6210051"/>
            <a:ext cx="432000" cy="369332"/>
          </a:xfrm>
          <a:prstGeom prst="rect">
            <a:avLst/>
          </a:prstGeom>
          <a:noFill/>
        </p:spPr>
        <p:txBody>
          <a:bodyPr wrap="square" rtlCol="0">
            <a:spAutoFit/>
          </a:bodyPr>
          <a:lstStyle/>
          <a:p>
            <a:pPr algn="ctr"/>
            <a:r>
              <a:rPr kumimoji="1" lang="ja-JP" altLang="en-US" b="1" dirty="0">
                <a:solidFill>
                  <a:srgbClr val="FF0000"/>
                </a:solidFill>
                <a:latin typeface="Meiryo UI"/>
                <a:ea typeface="Meiryo UI"/>
              </a:rPr>
              <a:t>⑧</a:t>
            </a:r>
            <a:endParaRPr kumimoji="1" lang="ja-JP" altLang="en-US" b="1" dirty="0"/>
          </a:p>
        </p:txBody>
      </p:sp>
      <p:sp>
        <p:nvSpPr>
          <p:cNvPr id="36" name="角丸四角形 7">
            <a:extLst>
              <a:ext uri="{FF2B5EF4-FFF2-40B4-BE49-F238E27FC236}">
                <a16:creationId xmlns:a16="http://schemas.microsoft.com/office/drawing/2014/main" id="{5201966D-C232-6702-FE67-D056337DC50A}"/>
              </a:ext>
            </a:extLst>
          </p:cNvPr>
          <p:cNvSpPr/>
          <p:nvPr/>
        </p:nvSpPr>
        <p:spPr>
          <a:xfrm>
            <a:off x="3353952" y="6219737"/>
            <a:ext cx="473330" cy="34996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grpSp>
        <p:nvGrpSpPr>
          <p:cNvPr id="2" name="グループ化 1">
            <a:extLst>
              <a:ext uri="{FF2B5EF4-FFF2-40B4-BE49-F238E27FC236}">
                <a16:creationId xmlns:a16="http://schemas.microsoft.com/office/drawing/2014/main" id="{135604D0-734E-D99C-1FC1-4DEFD4159E67}"/>
              </a:ext>
            </a:extLst>
          </p:cNvPr>
          <p:cNvGrpSpPr/>
          <p:nvPr/>
        </p:nvGrpSpPr>
        <p:grpSpPr>
          <a:xfrm>
            <a:off x="5840012" y="151309"/>
            <a:ext cx="5272995" cy="394146"/>
            <a:chOff x="4895088" y="151309"/>
            <a:chExt cx="6217920" cy="394146"/>
          </a:xfrm>
        </p:grpSpPr>
        <p:sp>
          <p:nvSpPr>
            <p:cNvPr id="3" name="矢印: 五方向 2">
              <a:extLst>
                <a:ext uri="{FF2B5EF4-FFF2-40B4-BE49-F238E27FC236}">
                  <a16:creationId xmlns:a16="http://schemas.microsoft.com/office/drawing/2014/main" id="{0EAF7974-A51E-C320-2587-DD35226B47BB}"/>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6" name="矢印: 五方向 5">
              <a:extLst>
                <a:ext uri="{FF2B5EF4-FFF2-40B4-BE49-F238E27FC236}">
                  <a16:creationId xmlns:a16="http://schemas.microsoft.com/office/drawing/2014/main" id="{D8824446-8955-9248-A7D8-A1E2EFA442F9}"/>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7" name="矢印: 五方向 6">
              <a:extLst>
                <a:ext uri="{FF2B5EF4-FFF2-40B4-BE49-F238E27FC236}">
                  <a16:creationId xmlns:a16="http://schemas.microsoft.com/office/drawing/2014/main" id="{7023BF7D-559C-2592-E4BD-5CE8D7540537}"/>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30BEFAC6-EECB-1A8C-9971-57894BA2233A}"/>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0A287808-F162-86F5-CEA3-1649091D48BE}"/>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7218CFF6-C255-85CC-02C1-F63D90997939}"/>
                </a:ext>
              </a:extLst>
            </p:cNvPr>
            <p:cNvSpPr/>
            <p:nvPr/>
          </p:nvSpPr>
          <p:spPr bwMode="auto">
            <a:xfrm>
              <a:off x="878128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5400D06C-71B3-AEC5-F424-90B9F1B6CB9A}"/>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B62D785A-C373-6C87-2E0A-1854B9DF28A6}"/>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026522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29FC83AF-EB0B-ED38-A53B-62F2D7AC3493}"/>
              </a:ext>
            </a:extLst>
          </p:cNvPr>
          <p:cNvPicPr>
            <a:picLocks noChangeAspect="1"/>
          </p:cNvPicPr>
          <p:nvPr/>
        </p:nvPicPr>
        <p:blipFill rotWithShape="1">
          <a:blip r:embed="rId2"/>
          <a:srcRect l="26369" r="25853" b="16597"/>
          <a:stretch/>
        </p:blipFill>
        <p:spPr>
          <a:xfrm>
            <a:off x="270854" y="1494358"/>
            <a:ext cx="5825146" cy="4824697"/>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取得財産一覧（</a:t>
            </a:r>
            <a:r>
              <a:rPr lang="en-US" altLang="ja-JP" sz="1400" b="1">
                <a:cs typeface="メイリオ" panose="020B0604030504040204" pitchFamily="50" charset="-128"/>
              </a:rPr>
              <a:t>3/3</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5145651" y="5912901"/>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16/18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476250" y="4335508"/>
            <a:ext cx="636624" cy="674642"/>
          </a:xfrm>
          <a:prstGeom prst="roundRect">
            <a:avLst>
              <a:gd name="adj" fmla="val 1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A7A5192F-41D5-31B8-837E-261732C7BF51}"/>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システムに登録した取得財産の編集・削除・追加を行う方法です。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8B7ABDCF-CE39-23A7-1A6E-79F12587B1A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6" name="図 5" descr="図形&#10;&#10;低い精度で自動的に生成された説明">
            <a:extLst>
              <a:ext uri="{FF2B5EF4-FFF2-40B4-BE49-F238E27FC236}">
                <a16:creationId xmlns:a16="http://schemas.microsoft.com/office/drawing/2014/main" id="{46205920-10E6-5461-C661-1B1AA3A6E93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7" name="テキスト ボックス 1">
            <a:extLst>
              <a:ext uri="{FF2B5EF4-FFF2-40B4-BE49-F238E27FC236}">
                <a16:creationId xmlns:a16="http://schemas.microsoft.com/office/drawing/2014/main" id="{D67B031A-8F67-C65B-92D1-E0151288BD1F}"/>
              </a:ext>
            </a:extLst>
          </p:cNvPr>
          <p:cNvSpPr txBox="1"/>
          <p:nvPr/>
        </p:nvSpPr>
        <p:spPr>
          <a:xfrm>
            <a:off x="6296039" y="1409344"/>
            <a:ext cx="5825146" cy="954107"/>
          </a:xfrm>
          <a:prstGeom prst="rect">
            <a:avLst/>
          </a:prstGeom>
          <a:noFill/>
        </p:spPr>
        <p:txBody>
          <a:bodyPr wrap="square" lIns="91440" tIns="45720" rIns="91440" bIns="45720" rtlCol="0" anchor="t">
            <a:spAutoFit/>
          </a:bodyPr>
          <a:lstStyle/>
          <a:p>
            <a:pPr>
              <a:buClr>
                <a:srgbClr val="FF0000"/>
              </a:buClr>
            </a:pPr>
            <a:endParaRPr lang="en-US" altLang="ja-JP" sz="1400" dirty="0">
              <a:latin typeface="Meiryo UI"/>
              <a:ea typeface="Meiryo UI"/>
            </a:endParaRPr>
          </a:p>
          <a:p>
            <a:pPr marL="342900" indent="-342900">
              <a:buClr>
                <a:srgbClr val="FF0000"/>
              </a:buClr>
              <a:buFont typeface="+mj-ea"/>
              <a:buAutoNum type="circleNumDbPlain"/>
            </a:pPr>
            <a:r>
              <a:rPr lang="ja-JP" altLang="en-US" sz="1400" dirty="0">
                <a:latin typeface="Meiryo UI"/>
                <a:ea typeface="Meiryo UI"/>
              </a:rPr>
              <a:t>取得財産の編集・削除・追加を行う場合は各種ボタンを押下してください。</a:t>
            </a:r>
            <a:endParaRPr lang="en-US" altLang="ja-JP" sz="1400" dirty="0">
              <a:latin typeface="Meiryo UI"/>
              <a:ea typeface="Meiryo UI"/>
            </a:endParaRPr>
          </a:p>
          <a:p>
            <a:pPr marL="342900" indent="-342900">
              <a:buClr>
                <a:srgbClr val="FF0000"/>
              </a:buClr>
              <a:buFont typeface="+mj-ea"/>
              <a:buAutoNum type="circleNumDbPlain"/>
            </a:pPr>
            <a:endParaRPr lang="en-US" altLang="ja-JP" sz="1400" dirty="0">
              <a:latin typeface="Meiryo UI"/>
              <a:ea typeface="Meiryo UI"/>
            </a:endParaRPr>
          </a:p>
          <a:p>
            <a:pPr marL="342900" indent="-342900">
              <a:buClr>
                <a:srgbClr val="FF0000"/>
              </a:buClr>
              <a:buFont typeface="+mj-ea"/>
              <a:buAutoNum type="circleNumDbPlain"/>
            </a:pPr>
            <a:r>
              <a:rPr lang="ja-JP" altLang="en-US" sz="1400" dirty="0">
                <a:latin typeface="Meiryo UI"/>
                <a:ea typeface="Meiryo UI"/>
              </a:rPr>
              <a:t> </a:t>
            </a:r>
            <a:r>
              <a:rPr lang="ja-JP" altLang="en-US" sz="1400" b="1" dirty="0">
                <a:latin typeface="Meiryo UI"/>
                <a:ea typeface="Meiryo UI"/>
              </a:rPr>
              <a:t>「次へ」</a:t>
            </a:r>
            <a:r>
              <a:rPr lang="ja-JP" altLang="en-US" sz="1400" dirty="0">
                <a:latin typeface="Meiryo UI"/>
                <a:ea typeface="Meiryo UI"/>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10" name="角丸四角形 7">
            <a:extLst>
              <a:ext uri="{FF2B5EF4-FFF2-40B4-BE49-F238E27FC236}">
                <a16:creationId xmlns:a16="http://schemas.microsoft.com/office/drawing/2014/main" id="{09EE53C4-C37C-4244-BBAE-8184530D19DB}"/>
              </a:ext>
            </a:extLst>
          </p:cNvPr>
          <p:cNvSpPr/>
          <p:nvPr/>
        </p:nvSpPr>
        <p:spPr>
          <a:xfrm flipV="1">
            <a:off x="5510221" y="5931951"/>
            <a:ext cx="415498" cy="28787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B4F209A1-C911-67D9-FFA4-995EAA0B9457}"/>
              </a:ext>
            </a:extLst>
          </p:cNvPr>
          <p:cNvSpPr txBox="1"/>
          <p:nvPr/>
        </p:nvSpPr>
        <p:spPr>
          <a:xfrm>
            <a:off x="70815" y="4303497"/>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grpSp>
        <p:nvGrpSpPr>
          <p:cNvPr id="2" name="グループ化 1">
            <a:extLst>
              <a:ext uri="{FF2B5EF4-FFF2-40B4-BE49-F238E27FC236}">
                <a16:creationId xmlns:a16="http://schemas.microsoft.com/office/drawing/2014/main" id="{A4E0F151-791F-B4C0-9DA1-4B01A23AD3DD}"/>
              </a:ext>
            </a:extLst>
          </p:cNvPr>
          <p:cNvGrpSpPr/>
          <p:nvPr/>
        </p:nvGrpSpPr>
        <p:grpSpPr>
          <a:xfrm>
            <a:off x="5840012" y="151309"/>
            <a:ext cx="5272995" cy="394146"/>
            <a:chOff x="4895088" y="151309"/>
            <a:chExt cx="6217920" cy="394146"/>
          </a:xfrm>
        </p:grpSpPr>
        <p:sp>
          <p:nvSpPr>
            <p:cNvPr id="12" name="矢印: 五方向 11">
              <a:extLst>
                <a:ext uri="{FF2B5EF4-FFF2-40B4-BE49-F238E27FC236}">
                  <a16:creationId xmlns:a16="http://schemas.microsoft.com/office/drawing/2014/main" id="{32B86C60-33C6-D087-087C-4034F97CEB1B}"/>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2D0AA8AB-6FF8-C13A-CDDA-D25EC423249E}"/>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54836782-F945-B66A-8F24-770BDDC0A67F}"/>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5" name="矢印: 五方向 14">
              <a:extLst>
                <a:ext uri="{FF2B5EF4-FFF2-40B4-BE49-F238E27FC236}">
                  <a16:creationId xmlns:a16="http://schemas.microsoft.com/office/drawing/2014/main" id="{C45250AD-80AF-4831-17B9-38B52B938B78}"/>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355F5C00-DA44-E854-373B-64326FA23D4E}"/>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7" name="矢印: 五方向 16">
              <a:extLst>
                <a:ext uri="{FF2B5EF4-FFF2-40B4-BE49-F238E27FC236}">
                  <a16:creationId xmlns:a16="http://schemas.microsoft.com/office/drawing/2014/main" id="{94ADDF40-8CF7-688D-B29F-0CE96FABC964}"/>
                </a:ext>
              </a:extLst>
            </p:cNvPr>
            <p:cNvSpPr/>
            <p:nvPr/>
          </p:nvSpPr>
          <p:spPr bwMode="auto">
            <a:xfrm>
              <a:off x="878128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3A3F11B2-1B26-4A28-1E6B-B378E9FF2852}"/>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FA0304AA-00D9-BC36-A6F3-677CE8D1B7AB}"/>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114614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8BA490E5-8216-26B0-F6FA-12195FDA3560}"/>
              </a:ext>
            </a:extLst>
          </p:cNvPr>
          <p:cNvGrpSpPr/>
          <p:nvPr/>
        </p:nvGrpSpPr>
        <p:grpSpPr>
          <a:xfrm>
            <a:off x="404851" y="1326166"/>
            <a:ext cx="5211274" cy="5227558"/>
            <a:chOff x="404851" y="1326166"/>
            <a:chExt cx="5211274" cy="5227558"/>
          </a:xfrm>
        </p:grpSpPr>
        <p:pic>
          <p:nvPicPr>
            <p:cNvPr id="3" name="図 2">
              <a:extLst>
                <a:ext uri="{FF2B5EF4-FFF2-40B4-BE49-F238E27FC236}">
                  <a16:creationId xmlns:a16="http://schemas.microsoft.com/office/drawing/2014/main" id="{DEFFBCF0-CFA3-AF4D-3280-BF2D86D87992}"/>
                </a:ext>
              </a:extLst>
            </p:cNvPr>
            <p:cNvPicPr>
              <a:picLocks noChangeAspect="1"/>
            </p:cNvPicPr>
            <p:nvPr/>
          </p:nvPicPr>
          <p:blipFill rotWithShape="1">
            <a:blip r:embed="rId4"/>
            <a:srcRect l="25995" r="25153" b="85403"/>
            <a:stretch/>
          </p:blipFill>
          <p:spPr>
            <a:xfrm>
              <a:off x="404851" y="1326166"/>
              <a:ext cx="5211274" cy="1939755"/>
            </a:xfrm>
            <a:prstGeom prst="rect">
              <a:avLst/>
            </a:prstGeom>
          </p:spPr>
        </p:pic>
        <p:pic>
          <p:nvPicPr>
            <p:cNvPr id="5" name="図 4">
              <a:extLst>
                <a:ext uri="{FF2B5EF4-FFF2-40B4-BE49-F238E27FC236}">
                  <a16:creationId xmlns:a16="http://schemas.microsoft.com/office/drawing/2014/main" id="{F75656F8-B70C-52A4-5FDF-69665E014E12}"/>
                </a:ext>
              </a:extLst>
            </p:cNvPr>
            <p:cNvPicPr>
              <a:picLocks noChangeAspect="1"/>
            </p:cNvPicPr>
            <p:nvPr/>
          </p:nvPicPr>
          <p:blipFill rotWithShape="1">
            <a:blip r:embed="rId4"/>
            <a:srcRect l="25995" t="78001" r="25153" b="593"/>
            <a:stretch/>
          </p:blipFill>
          <p:spPr>
            <a:xfrm>
              <a:off x="404851" y="3494052"/>
              <a:ext cx="5211274" cy="2844637"/>
            </a:xfrm>
            <a:prstGeom prst="rect">
              <a:avLst/>
            </a:prstGeom>
          </p:spPr>
        </p:pic>
        <p:grpSp>
          <p:nvGrpSpPr>
            <p:cNvPr id="10" name="グループ化 9">
              <a:extLst>
                <a:ext uri="{FF2B5EF4-FFF2-40B4-BE49-F238E27FC236}">
                  <a16:creationId xmlns:a16="http://schemas.microsoft.com/office/drawing/2014/main" id="{F00C5563-7AB7-48A5-F54D-D9D75EF69102}"/>
                </a:ext>
              </a:extLst>
            </p:cNvPr>
            <p:cNvGrpSpPr/>
            <p:nvPr/>
          </p:nvGrpSpPr>
          <p:grpSpPr>
            <a:xfrm flipV="1">
              <a:off x="668297" y="3156864"/>
              <a:ext cx="4762410" cy="408651"/>
              <a:chOff x="294999" y="5210159"/>
              <a:chExt cx="3553101" cy="228616"/>
            </a:xfrm>
          </p:grpSpPr>
          <p:sp>
            <p:nvSpPr>
              <p:cNvPr id="11" name="正方形/長方形 10">
                <a:extLst>
                  <a:ext uri="{FF2B5EF4-FFF2-40B4-BE49-F238E27FC236}">
                    <a16:creationId xmlns:a16="http://schemas.microsoft.com/office/drawing/2014/main" id="{3823C40B-5581-8AEC-3ECC-5334BA0B0522}"/>
                  </a:ext>
                </a:extLst>
              </p:cNvPr>
              <p:cNvSpPr/>
              <p:nvPr/>
            </p:nvSpPr>
            <p:spPr>
              <a:xfrm>
                <a:off x="294999" y="5210159"/>
                <a:ext cx="3553101" cy="228616"/>
              </a:xfrm>
              <a:prstGeom prst="rect">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メイリオ" panose="020B0604030504040204" pitchFamily="50" charset="-128"/>
                  <a:ea typeface="メイリオ" panose="020B0604030504040204" pitchFamily="50" charset="-128"/>
                </a:endParaRPr>
              </a:p>
            </p:txBody>
          </p:sp>
          <p:grpSp>
            <p:nvGrpSpPr>
              <p:cNvPr id="12" name="グループ化 11">
                <a:extLst>
                  <a:ext uri="{FF2B5EF4-FFF2-40B4-BE49-F238E27FC236}">
                    <a16:creationId xmlns:a16="http://schemas.microsoft.com/office/drawing/2014/main" id="{5D4AA939-382E-BB77-A13B-D5A2FD543CBF}"/>
                  </a:ext>
                </a:extLst>
              </p:cNvPr>
              <p:cNvGrpSpPr/>
              <p:nvPr/>
            </p:nvGrpSpPr>
            <p:grpSpPr>
              <a:xfrm rot="10800000">
                <a:off x="309651" y="5216374"/>
                <a:ext cx="3538448" cy="152399"/>
                <a:chOff x="477551" y="4345778"/>
                <a:chExt cx="7920111" cy="1118424"/>
              </a:xfrm>
              <a:noFill/>
            </p:grpSpPr>
            <p:sp>
              <p:nvSpPr>
                <p:cNvPr id="13" name="フリーフォーム: 図形 12">
                  <a:extLst>
                    <a:ext uri="{FF2B5EF4-FFF2-40B4-BE49-F238E27FC236}">
                      <a16:creationId xmlns:a16="http://schemas.microsoft.com/office/drawing/2014/main" id="{A42FE589-7B1B-113B-C214-5F0033262036}"/>
                    </a:ext>
                  </a:extLst>
                </p:cNvPr>
                <p:cNvSpPr/>
                <p:nvPr/>
              </p:nvSpPr>
              <p:spPr>
                <a:xfrm>
                  <a:off x="477551" y="4345778"/>
                  <a:ext cx="7920111" cy="745616"/>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grp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sp>
              <p:nvSpPr>
                <p:cNvPr id="14" name="フリーフォーム: 図形 13">
                  <a:extLst>
                    <a:ext uri="{FF2B5EF4-FFF2-40B4-BE49-F238E27FC236}">
                      <a16:creationId xmlns:a16="http://schemas.microsoft.com/office/drawing/2014/main" id="{7396DE71-A211-0288-ED3A-C55E1B4093D1}"/>
                    </a:ext>
                  </a:extLst>
                </p:cNvPr>
                <p:cNvSpPr/>
                <p:nvPr/>
              </p:nvSpPr>
              <p:spPr>
                <a:xfrm>
                  <a:off x="477551" y="4718586"/>
                  <a:ext cx="7920111" cy="745616"/>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grp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dirty="0">
                    <a:latin typeface="メイリオ" panose="020B0604030504040204" pitchFamily="50" charset="-128"/>
                    <a:ea typeface="メイリオ" panose="020B0604030504040204" pitchFamily="50" charset="-128"/>
                  </a:endParaRPr>
                </a:p>
              </p:txBody>
            </p:sp>
          </p:grpSp>
        </p:grpSp>
        <p:pic>
          <p:nvPicPr>
            <p:cNvPr id="34" name="図 33">
              <a:extLst>
                <a:ext uri="{FF2B5EF4-FFF2-40B4-BE49-F238E27FC236}">
                  <a16:creationId xmlns:a16="http://schemas.microsoft.com/office/drawing/2014/main" id="{4339B5BF-1CD4-2A27-609C-AA48CE79D7F2}"/>
                </a:ext>
              </a:extLst>
            </p:cNvPr>
            <p:cNvPicPr>
              <a:picLocks noChangeAspect="1"/>
            </p:cNvPicPr>
            <p:nvPr/>
          </p:nvPicPr>
          <p:blipFill>
            <a:blip r:embed="rId5"/>
            <a:stretch>
              <a:fillRect/>
            </a:stretch>
          </p:blipFill>
          <p:spPr>
            <a:xfrm>
              <a:off x="578643" y="5839623"/>
              <a:ext cx="4821107" cy="714101"/>
            </a:xfrm>
            <a:prstGeom prst="rect">
              <a:avLst/>
            </a:prstGeom>
          </p:spPr>
        </p:pic>
      </p:grpSp>
      <p:graphicFrame>
        <p:nvGraphicFramePr>
          <p:cNvPr id="33" name="think-cell data - do not delete" hidden="1">
            <a:extLst>
              <a:ext uri="{FF2B5EF4-FFF2-40B4-BE49-F238E27FC236}">
                <a16:creationId xmlns:a16="http://schemas.microsoft.com/office/drawing/2014/main" id="{B03B5D77-012B-5BBD-F0B3-A9D957E0E75D}"/>
              </a:ext>
            </a:extLst>
          </p:cNvPr>
          <p:cNvGraphicFramePr>
            <a:graphicFrameLocks noChangeAspect="1"/>
          </p:cNvGraphicFramePr>
          <p:nvPr>
            <p:custDataLst>
              <p:tags r:id="rId2"/>
            </p:custDataLst>
            <p:extLst>
              <p:ext uri="{D42A27DB-BD31-4B8C-83A1-F6EECF244321}">
                <p14:modId xmlns:p14="http://schemas.microsoft.com/office/powerpoint/2010/main" val="26909715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スライド" r:id="rId6" imgW="473" imgH="473" progId="TCLayout.ActiveDocument.1">
                  <p:embed/>
                </p:oleObj>
              </mc:Choice>
              <mc:Fallback>
                <p:oleObj name="think-cell スライド" r:id="rId6" imgW="473" imgH="473" progId="TCLayout.ActiveDocument.1">
                  <p:embed/>
                  <p:pic>
                    <p:nvPicPr>
                      <p:cNvPr id="33" name="think-cell data - do not delete" hidden="1">
                        <a:extLst>
                          <a:ext uri="{FF2B5EF4-FFF2-40B4-BE49-F238E27FC236}">
                            <a16:creationId xmlns:a16="http://schemas.microsoft.com/office/drawing/2014/main" id="{B03B5D77-012B-5BBD-F0B3-A9D957E0E75D}"/>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latin typeface="Meiryo UI" panose="020B0604030504040204" pitchFamily="50" charset="-128"/>
                <a:ea typeface="Meiryo UI" panose="020B0604030504040204" pitchFamily="50" charset="-128"/>
              </a:rPr>
              <a:t>報告内容最終確認</a:t>
            </a:r>
            <a:endParaRPr lang="en-US" altLang="ja-JP" sz="1400" b="1" dirty="0">
              <a:cs typeface="メイリオ" panose="020B0604030504040204" pitchFamily="50" charset="-128"/>
            </a:endParaRPr>
          </a:p>
        </p:txBody>
      </p:sp>
      <p:sp>
        <p:nvSpPr>
          <p:cNvPr id="2" name="テキスト ボックス 1">
            <a:extLst>
              <a:ext uri="{FF2B5EF4-FFF2-40B4-BE49-F238E27FC236}">
                <a16:creationId xmlns:a16="http://schemas.microsoft.com/office/drawing/2014/main" id="{C87A8478-0BCC-826B-8E57-2149AE441094}"/>
              </a:ext>
            </a:extLst>
          </p:cNvPr>
          <p:cNvSpPr txBox="1"/>
          <p:nvPr/>
        </p:nvSpPr>
        <p:spPr>
          <a:xfrm>
            <a:off x="6274822" y="1409344"/>
            <a:ext cx="5825146" cy="1169551"/>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報告</a:t>
            </a:r>
            <a:r>
              <a:rPr lang="ja-JP" altLang="en-US" sz="1400" dirty="0">
                <a:latin typeface="Meiryo UI" panose="020B0604030504040204" pitchFamily="50" charset="-128"/>
                <a:ea typeface="Meiryo UI" panose="020B0604030504040204" pitchFamily="50" charset="-128"/>
              </a:rPr>
              <a:t>内容に誤りがある場合は「修正」を押下してください。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報告内容が全て正しいことを確認し</a:t>
            </a:r>
            <a:r>
              <a:rPr lang="ja-JP" altLang="en-US" sz="1400">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「上記の内容を確認しました」</a:t>
            </a:r>
            <a:r>
              <a:rPr lang="ja-JP" altLang="en-US" sz="1400">
                <a:latin typeface="Meiryo UI" panose="020B0604030504040204" pitchFamily="50" charset="-128"/>
                <a:ea typeface="Meiryo UI" panose="020B0604030504040204" pitchFamily="50" charset="-128"/>
              </a:rPr>
              <a:t>に</a:t>
            </a:r>
            <a:br>
              <a:rPr lang="en-US" altLang="ja-JP" sz="1400">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をつけて、</a:t>
            </a:r>
            <a:r>
              <a:rPr lang="ja-JP" altLang="en-US" sz="1400" b="1" dirty="0">
                <a:latin typeface="Meiryo UI" panose="020B0604030504040204" pitchFamily="50" charset="-128"/>
                <a:ea typeface="Meiryo UI" panose="020B0604030504040204" pitchFamily="50" charset="-128"/>
              </a:rPr>
              <a:t>「提出する」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17/18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1944301" y="6212452"/>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②</a:t>
            </a:r>
            <a:endParaRPr kumimoji="1" lang="en-US" altLang="ja-JP" b="1" dirty="0">
              <a:solidFill>
                <a:srgbClr val="FF0000"/>
              </a:solidFill>
              <a:latin typeface="Meiryo UI"/>
              <a:ea typeface="Meiryo UI"/>
            </a:endParaRP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2321442" y="6047532"/>
            <a:ext cx="1335507" cy="36764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6647C5DB-A4FC-B9B6-933D-FE847FF9B41C}"/>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algn="l" rtl="0" eaLnBrk="1" latinLnBrk="0" hangingPunct="1">
              <a:spcBef>
                <a:spcPts val="0"/>
              </a:spcBef>
              <a:spcAft>
                <a:spcPts val="0"/>
              </a:spcAft>
            </a:pP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入力</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内容を</a:t>
            </a:r>
            <a:r>
              <a:rPr kumimoji="1" lang="ja-JP" altLang="en-US" sz="1400" kern="1200">
                <a:solidFill>
                  <a:srgbClr val="000000"/>
                </a:solidFill>
                <a:effectLst/>
                <a:latin typeface="Meiryo UI" panose="020B0604030504040204" pitchFamily="50" charset="-128"/>
                <a:ea typeface="Meiryo UI" panose="020B0604030504040204" pitchFamily="50" charset="-128"/>
                <a:cs typeface="+mn-cs"/>
              </a:rPr>
              <a:t>最終</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確認</a:t>
            </a:r>
            <a:r>
              <a:rPr kumimoji="1" lang="ja-JP" altLang="ja-JP" sz="1400" kern="1200" dirty="0">
                <a:solidFill>
                  <a:srgbClr val="000000"/>
                </a:solidFill>
                <a:effectLst/>
                <a:latin typeface="Meiryo UI" panose="020B0604030504040204" pitchFamily="50" charset="-128"/>
                <a:ea typeface="Meiryo UI" panose="020B0604030504040204" pitchFamily="50" charset="-128"/>
                <a:cs typeface="+mn-cs"/>
              </a:rPr>
              <a:t>してください。</a:t>
            </a:r>
            <a:endParaRPr lang="ja-JP" altLang="ja-JP" sz="1100" dirty="0">
              <a:effectLst/>
            </a:endParaRPr>
          </a:p>
        </p:txBody>
      </p:sp>
      <p:sp>
        <p:nvSpPr>
          <p:cNvPr id="17" name="正方形/長方形 16">
            <a:extLst>
              <a:ext uri="{FF2B5EF4-FFF2-40B4-BE49-F238E27FC236}">
                <a16:creationId xmlns:a16="http://schemas.microsoft.com/office/drawing/2014/main" id="{FFB85B96-7FCA-37B8-E6C1-B9F5D776E337}"/>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8" name="図 17" descr="図形&#10;&#10;低い精度で自動的に生成された説明">
            <a:extLst>
              <a:ext uri="{FF2B5EF4-FFF2-40B4-BE49-F238E27FC236}">
                <a16:creationId xmlns:a16="http://schemas.microsoft.com/office/drawing/2014/main" id="{C1A8D0B4-8459-8049-714D-3E786C90D6D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2" name="テキスト ボックス 21">
            <a:extLst>
              <a:ext uri="{FF2B5EF4-FFF2-40B4-BE49-F238E27FC236}">
                <a16:creationId xmlns:a16="http://schemas.microsoft.com/office/drawing/2014/main" id="{ADFF71AA-467A-448A-44C3-60B0AD81BE8F}"/>
              </a:ext>
            </a:extLst>
          </p:cNvPr>
          <p:cNvSpPr txBox="1"/>
          <p:nvPr/>
        </p:nvSpPr>
        <p:spPr>
          <a:xfrm>
            <a:off x="216848" y="4617806"/>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23" name="角丸四角形 7">
            <a:extLst>
              <a:ext uri="{FF2B5EF4-FFF2-40B4-BE49-F238E27FC236}">
                <a16:creationId xmlns:a16="http://schemas.microsoft.com/office/drawing/2014/main" id="{4ADB1977-FFCA-A12A-8C9E-9F0DF0C43F53}"/>
              </a:ext>
            </a:extLst>
          </p:cNvPr>
          <p:cNvSpPr/>
          <p:nvPr/>
        </p:nvSpPr>
        <p:spPr>
          <a:xfrm flipV="1">
            <a:off x="608795" y="4698946"/>
            <a:ext cx="415498" cy="20705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grpSp>
        <p:nvGrpSpPr>
          <p:cNvPr id="8" name="グループ化 7">
            <a:extLst>
              <a:ext uri="{FF2B5EF4-FFF2-40B4-BE49-F238E27FC236}">
                <a16:creationId xmlns:a16="http://schemas.microsoft.com/office/drawing/2014/main" id="{529F9A5C-F386-E2EF-7EA9-5C63403E1DD7}"/>
              </a:ext>
            </a:extLst>
          </p:cNvPr>
          <p:cNvGrpSpPr/>
          <p:nvPr/>
        </p:nvGrpSpPr>
        <p:grpSpPr>
          <a:xfrm>
            <a:off x="5840012" y="151309"/>
            <a:ext cx="5272995" cy="394146"/>
            <a:chOff x="4895088" y="151309"/>
            <a:chExt cx="6217920" cy="394146"/>
          </a:xfrm>
        </p:grpSpPr>
        <p:sp>
          <p:nvSpPr>
            <p:cNvPr id="24" name="矢印: 五方向 23">
              <a:extLst>
                <a:ext uri="{FF2B5EF4-FFF2-40B4-BE49-F238E27FC236}">
                  <a16:creationId xmlns:a16="http://schemas.microsoft.com/office/drawing/2014/main" id="{F8D7989A-26CA-7671-4620-45C50933CA3D}"/>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63995090-C60E-06D9-EC4C-8B7F7EF8A7D9}"/>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E31098E0-A429-BA83-6B08-B2775B01AD6A}"/>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78B80287-7C62-CAD4-B8FF-E2DB44BBAA62}"/>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8" name="矢印: 五方向 27">
              <a:extLst>
                <a:ext uri="{FF2B5EF4-FFF2-40B4-BE49-F238E27FC236}">
                  <a16:creationId xmlns:a16="http://schemas.microsoft.com/office/drawing/2014/main" id="{5D3CD08F-31F1-6DCC-4DC5-82CCAB82C64D}"/>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9" name="矢印: 五方向 28">
              <a:extLst>
                <a:ext uri="{FF2B5EF4-FFF2-40B4-BE49-F238E27FC236}">
                  <a16:creationId xmlns:a16="http://schemas.microsoft.com/office/drawing/2014/main" id="{3357CA5A-78B9-652B-FB8D-F92F93A73438}"/>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8429B7DE-5FB9-2F6A-164B-404ACCFE24AF}"/>
                </a:ext>
              </a:extLst>
            </p:cNvPr>
            <p:cNvSpPr/>
            <p:nvPr/>
          </p:nvSpPr>
          <p:spPr bwMode="auto">
            <a:xfrm>
              <a:off x="955852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b="1"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1" name="矢印: 五方向 30">
              <a:extLst>
                <a:ext uri="{FF2B5EF4-FFF2-40B4-BE49-F238E27FC236}">
                  <a16:creationId xmlns:a16="http://schemas.microsoft.com/office/drawing/2014/main" id="{03A37CC3-4D2A-0DC0-3B55-6A88D8D1DC7E}"/>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4071269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a:extLst>
              <a:ext uri="{FF2B5EF4-FFF2-40B4-BE49-F238E27FC236}">
                <a16:creationId xmlns:a16="http://schemas.microsoft.com/office/drawing/2014/main" id="{12C2BBDC-5200-E1F2-817A-74D9CE6FCF3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8250" y="1991410"/>
            <a:ext cx="5967750" cy="2775890"/>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latin typeface="Meiryo UI" panose="020B0604030504040204" pitchFamily="50" charset="-128"/>
                <a:ea typeface="Meiryo UI" panose="020B0604030504040204" pitchFamily="50" charset="-128"/>
              </a:rPr>
              <a:t>報告完了</a:t>
            </a:r>
            <a:endParaRPr lang="en-US" altLang="ja-JP" sz="1400" b="1" dirty="0">
              <a:cs typeface="メイリオ" panose="020B0604030504040204" pitchFamily="50" charset="-128"/>
            </a:endParaRPr>
          </a:p>
        </p:txBody>
      </p:sp>
      <p:sp>
        <p:nvSpPr>
          <p:cNvPr id="2" name="テキスト ボックス 1">
            <a:extLst>
              <a:ext uri="{FF2B5EF4-FFF2-40B4-BE49-F238E27FC236}">
                <a16:creationId xmlns:a16="http://schemas.microsoft.com/office/drawing/2014/main" id="{C87A8478-0BCC-826B-8E57-2149AE441094}"/>
              </a:ext>
            </a:extLst>
          </p:cNvPr>
          <p:cNvSpPr txBox="1"/>
          <p:nvPr/>
        </p:nvSpPr>
        <p:spPr>
          <a:xfrm>
            <a:off x="6274900" y="1397347"/>
            <a:ext cx="5825146" cy="73866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これで提出は完了しました。</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「マイページに戻る」</a:t>
            </a:r>
            <a:r>
              <a:rPr lang="ja-JP" altLang="en-US" sz="140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2241123" y="3607741"/>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18/18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2639949" y="3649598"/>
            <a:ext cx="857250" cy="285749"/>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E53F5F65-6526-2AC2-F06C-CFD783980F68}"/>
              </a:ext>
            </a:extLst>
          </p:cNvPr>
          <p:cNvSpPr/>
          <p:nvPr/>
        </p:nvSpPr>
        <p:spPr>
          <a:xfrm>
            <a:off x="6898640" y="808067"/>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提出が完了しました。</a:t>
            </a:r>
            <a:endParaRPr lang="en-US" altLang="ja-JP" sz="1400">
              <a:solidFill>
                <a:schemeClr val="tx1"/>
              </a:solidFill>
              <a:latin typeface="Meiryo UI" panose="020B0604030504040204" pitchFamily="50" charset="-128"/>
              <a:ea typeface="Meiryo UI" panose="020B0604030504040204" pitchFamily="50" charset="-128"/>
            </a:endParaRPr>
          </a:p>
          <a:p>
            <a:pPr algn="l"/>
            <a:r>
              <a:rPr lang="ja-JP" altLang="en-US" sz="1400">
                <a:solidFill>
                  <a:schemeClr val="tx1"/>
                </a:solidFill>
                <a:latin typeface="Meiryo UI" panose="020B0604030504040204" pitchFamily="50" charset="-128"/>
                <a:ea typeface="Meiryo UI" panose="020B0604030504040204" pitchFamily="50" charset="-128"/>
              </a:rPr>
              <a:t>入力完了後、マイページ</a:t>
            </a:r>
            <a:r>
              <a:rPr lang="ja-JP" altLang="en-US" sz="1400" dirty="0">
                <a:solidFill>
                  <a:schemeClr val="tx1"/>
                </a:solidFill>
                <a:latin typeface="Meiryo UI" panose="020B0604030504040204" pitchFamily="50" charset="-128"/>
                <a:ea typeface="Meiryo UI" panose="020B0604030504040204" pitchFamily="50" charset="-128"/>
              </a:rPr>
              <a:t>に戻ってください。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3D5A7BD-4957-BD72-0024-21559A478CBA}"/>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58E56922-8482-4085-B2F5-182BDE50C3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3" name="グループ化 2">
            <a:extLst>
              <a:ext uri="{FF2B5EF4-FFF2-40B4-BE49-F238E27FC236}">
                <a16:creationId xmlns:a16="http://schemas.microsoft.com/office/drawing/2014/main" id="{B93AB519-C94A-B1A9-CFAE-690092B89D5F}"/>
              </a:ext>
            </a:extLst>
          </p:cNvPr>
          <p:cNvGrpSpPr/>
          <p:nvPr/>
        </p:nvGrpSpPr>
        <p:grpSpPr>
          <a:xfrm>
            <a:off x="5840012" y="151309"/>
            <a:ext cx="5272995" cy="394146"/>
            <a:chOff x="4895088" y="151309"/>
            <a:chExt cx="6217920" cy="394146"/>
          </a:xfrm>
        </p:grpSpPr>
        <p:sp>
          <p:nvSpPr>
            <p:cNvPr id="6" name="矢印: 五方向 5">
              <a:extLst>
                <a:ext uri="{FF2B5EF4-FFF2-40B4-BE49-F238E27FC236}">
                  <a16:creationId xmlns:a16="http://schemas.microsoft.com/office/drawing/2014/main" id="{2D1DE0E2-CD4B-92E7-D1B6-4C632F0CEAD6}"/>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0" name="矢印: 五方向 9">
              <a:extLst>
                <a:ext uri="{FF2B5EF4-FFF2-40B4-BE49-F238E27FC236}">
                  <a16:creationId xmlns:a16="http://schemas.microsoft.com/office/drawing/2014/main" id="{2D858933-E242-A394-BB78-D19FD6A19A64}"/>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DA9F966E-7C0C-A562-12EF-0841008B0515}"/>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C6510D94-1AAE-CC4B-D194-F98B84F42047}"/>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202E5B97-7063-78DF-26EA-AEFDE6C9B2FF}"/>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D45B5FA7-3959-208B-26F5-913525406158}"/>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5" name="矢印: 五方向 14">
              <a:extLst>
                <a:ext uri="{FF2B5EF4-FFF2-40B4-BE49-F238E27FC236}">
                  <a16:creationId xmlns:a16="http://schemas.microsoft.com/office/drawing/2014/main" id="{0DA180FC-6505-6558-26E5-154B0BFF5DD1}"/>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29E5170D-F5B4-4C3A-3258-C792F475B4D3}"/>
                </a:ext>
              </a:extLst>
            </p:cNvPr>
            <p:cNvSpPr/>
            <p:nvPr/>
          </p:nvSpPr>
          <p:spPr bwMode="auto">
            <a:xfrm>
              <a:off x="1033576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22" name="正方形/長方形 21">
            <a:extLst>
              <a:ext uri="{FF2B5EF4-FFF2-40B4-BE49-F238E27FC236}">
                <a16:creationId xmlns:a16="http://schemas.microsoft.com/office/drawing/2014/main" id="{FE225373-9822-2F69-DA36-5B9A12CB415E}"/>
              </a:ext>
            </a:extLst>
          </p:cNvPr>
          <p:cNvSpPr/>
          <p:nvPr/>
        </p:nvSpPr>
        <p:spPr>
          <a:xfrm>
            <a:off x="6603664" y="2713294"/>
            <a:ext cx="5059680" cy="1111199"/>
          </a:xfrm>
          <a:prstGeom prst="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spcAft>
                <a:spcPts val="300"/>
              </a:spcAft>
            </a:pPr>
            <a:r>
              <a:rPr kumimoji="1" lang="ja-JP" altLang="en-US" sz="1400">
                <a:solidFill>
                  <a:schemeClr val="tx1"/>
                </a:solidFill>
                <a:latin typeface="Meiryo UI" panose="020B0604030504040204" pitchFamily="50" charset="-128"/>
                <a:ea typeface="Meiryo UI" panose="020B0604030504040204" pitchFamily="50" charset="-128"/>
              </a:rPr>
              <a:t>事務局から差戻し</a:t>
            </a:r>
            <a:r>
              <a:rPr lang="ja-JP" altLang="en-US" sz="1400">
                <a:solidFill>
                  <a:schemeClr val="tx1"/>
                </a:solidFill>
                <a:latin typeface="Meiryo UI" panose="020B0604030504040204" pitchFamily="50" charset="-128"/>
                <a:ea typeface="Meiryo UI" panose="020B0604030504040204" pitchFamily="50" charset="-128"/>
              </a:rPr>
              <a:t>があった場合の</a:t>
            </a:r>
            <a:r>
              <a:rPr kumimoji="1" lang="ja-JP" altLang="en-US" sz="1400">
                <a:solidFill>
                  <a:schemeClr val="tx1"/>
                </a:solidFill>
                <a:latin typeface="Meiryo UI" panose="020B0604030504040204" pitchFamily="50" charset="-128"/>
                <a:ea typeface="Meiryo UI" panose="020B0604030504040204" pitchFamily="50" charset="-128"/>
              </a:rPr>
              <a:t>対応は、</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別の手引</a:t>
            </a:r>
            <a:r>
              <a:rPr kumimoji="1" lang="ja-JP" altLang="en-US" sz="1400" b="1">
                <a:solidFill>
                  <a:schemeClr val="tx1"/>
                </a:solidFill>
                <a:latin typeface="Meiryo UI" panose="020B0604030504040204" pitchFamily="50" charset="-128"/>
                <a:ea typeface="Meiryo UI" panose="020B0604030504040204" pitchFamily="50" charset="-128"/>
              </a:rPr>
              <a:t>「事業実施中以降の申請手引き」</a:t>
            </a:r>
            <a:r>
              <a:rPr kumimoji="1" lang="ja-JP" altLang="en-US" sz="1400">
                <a:solidFill>
                  <a:schemeClr val="tx1"/>
                </a:solidFill>
                <a:latin typeface="Meiryo UI" panose="020B0604030504040204" pitchFamily="50" charset="-128"/>
                <a:ea typeface="Meiryo UI" panose="020B0604030504040204" pitchFamily="50" charset="-128"/>
              </a:rPr>
              <a:t>をご参照ください</a:t>
            </a:r>
            <a:endParaRPr kumimoji="1" lang="ja-JP" altLang="en-US" sz="140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1100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1">
            <a:extLst>
              <a:ext uri="{FF2B5EF4-FFF2-40B4-BE49-F238E27FC236}">
                <a16:creationId xmlns:a16="http://schemas.microsoft.com/office/drawing/2014/main" id="{E82A4C2C-6647-F2D8-13FB-F07A94C03CDA}"/>
              </a:ext>
            </a:extLst>
          </p:cNvPr>
          <p:cNvSpPr txBox="1"/>
          <p:nvPr/>
        </p:nvSpPr>
        <p:spPr>
          <a:xfrm>
            <a:off x="894376" y="1513841"/>
            <a:ext cx="10403248" cy="3830320"/>
          </a:xfrm>
          <a:prstGeom prst="rect">
            <a:avLst/>
          </a:prstGeom>
          <a:solidFill>
            <a:schemeClr val="accent1">
              <a:lumMod val="40000"/>
              <a:lumOff val="60000"/>
            </a:schemeClr>
          </a:solidFill>
        </p:spPr>
        <p:txBody>
          <a:bodyPr wrap="square" lIns="91440" tIns="45720" rIns="91440" bIns="45720" rtlCol="0" anchor="ctr">
            <a:noAutofit/>
          </a:bodyPr>
          <a:lstStyle/>
          <a:p>
            <a:pPr algn="ctr">
              <a:buClr>
                <a:srgbClr val="FF0000"/>
              </a:buClr>
            </a:pPr>
            <a:r>
              <a:rPr lang="ja-JP" altLang="en-US" sz="4800" b="1">
                <a:latin typeface="Meiryo UI" panose="020B0604030504040204" pitchFamily="50" charset="-128"/>
                <a:ea typeface="Meiryo UI" panose="020B0604030504040204" pitchFamily="50" charset="-128"/>
              </a:rPr>
              <a:t>精算払請求</a:t>
            </a:r>
            <a:endParaRPr lang="zh-TW" altLang="en-US" sz="48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7300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73866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マイページ</a:t>
            </a:r>
            <a:r>
              <a:rPr lang="ja-JP" altLang="en-US" sz="1400" dirty="0">
                <a:latin typeface="Meiryo UI" panose="020B0604030504040204" pitchFamily="50" charset="-128"/>
                <a:ea typeface="Meiryo UI" panose="020B0604030504040204" pitchFamily="50" charset="-128"/>
              </a:rPr>
              <a:t>にログイン後、実績報告の</a:t>
            </a:r>
            <a:r>
              <a:rPr lang="ja-JP" altLang="en-US" sz="1400" b="1" dirty="0">
                <a:latin typeface="Meiryo UI" panose="020B0604030504040204" pitchFamily="50" charset="-128"/>
                <a:ea typeface="Meiryo UI" panose="020B0604030504040204" pitchFamily="50" charset="-128"/>
              </a:rPr>
              <a:t>「実績報告を参照する」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精算払請求書の作成方法</a:t>
            </a:r>
            <a:r>
              <a:rPr lang="ja-JP" altLang="en-US" sz="2200" b="1">
                <a:solidFill>
                  <a:srgbClr val="0070C0"/>
                </a:solidFill>
                <a:latin typeface="Meiryo UI" panose="020B0604030504040204" pitchFamily="50" charset="-128"/>
                <a:ea typeface="Meiryo UI" panose="020B0604030504040204" pitchFamily="50" charset="-128"/>
              </a:rPr>
              <a:t>（</a:t>
            </a:r>
            <a:r>
              <a:rPr lang="en-US" altLang="ja-JP" sz="2200" b="1">
                <a:solidFill>
                  <a:srgbClr val="0070C0"/>
                </a:solidFill>
                <a:latin typeface="Meiryo UI" panose="020B0604030504040204" pitchFamily="50" charset="-128"/>
                <a:ea typeface="Meiryo UI" panose="020B0604030504040204" pitchFamily="50" charset="-128"/>
              </a:rPr>
              <a:t>1/8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マイページ</a:t>
            </a:r>
            <a:endParaRPr lang="en-US" altLang="ja-JP" sz="1400" b="1" dirty="0">
              <a:cs typeface="メイリオ"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精算払請求書入力画面へ遷移します。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19" name="グループ化 18">
            <a:extLst>
              <a:ext uri="{FF2B5EF4-FFF2-40B4-BE49-F238E27FC236}">
                <a16:creationId xmlns:a16="http://schemas.microsoft.com/office/drawing/2014/main" id="{E3E91350-D624-719F-8BF9-28F26EF33457}"/>
              </a:ext>
            </a:extLst>
          </p:cNvPr>
          <p:cNvGrpSpPr/>
          <p:nvPr/>
        </p:nvGrpSpPr>
        <p:grpSpPr>
          <a:xfrm>
            <a:off x="529151" y="1704325"/>
            <a:ext cx="4962526" cy="4215129"/>
            <a:chOff x="762000" y="2104375"/>
            <a:chExt cx="4962526" cy="4215129"/>
          </a:xfrm>
        </p:grpSpPr>
        <p:pic>
          <p:nvPicPr>
            <p:cNvPr id="18" name="図 17">
              <a:extLst>
                <a:ext uri="{FF2B5EF4-FFF2-40B4-BE49-F238E27FC236}">
                  <a16:creationId xmlns:a16="http://schemas.microsoft.com/office/drawing/2014/main" id="{DCB659FA-A98C-6FCC-80EB-FEC88CF0E296}"/>
                </a:ext>
              </a:extLst>
            </p:cNvPr>
            <p:cNvPicPr>
              <a:picLocks noChangeAspect="1"/>
            </p:cNvPicPr>
            <p:nvPr/>
          </p:nvPicPr>
          <p:blipFill rotWithShape="1">
            <a:blip r:embed="rId3"/>
            <a:srcRect l="15717" t="53500" r="15616" b="27382"/>
            <a:stretch/>
          </p:blipFill>
          <p:spPr>
            <a:xfrm>
              <a:off x="762000" y="5029200"/>
              <a:ext cx="4962526" cy="1290304"/>
            </a:xfrm>
            <a:prstGeom prst="rect">
              <a:avLst/>
            </a:prstGeom>
          </p:spPr>
        </p:pic>
        <p:pic>
          <p:nvPicPr>
            <p:cNvPr id="17" name="図 16">
              <a:extLst>
                <a:ext uri="{FF2B5EF4-FFF2-40B4-BE49-F238E27FC236}">
                  <a16:creationId xmlns:a16="http://schemas.microsoft.com/office/drawing/2014/main" id="{69D9E562-758D-856B-89B0-A1415B6352AF}"/>
                </a:ext>
              </a:extLst>
            </p:cNvPr>
            <p:cNvPicPr>
              <a:picLocks noChangeAspect="1"/>
            </p:cNvPicPr>
            <p:nvPr/>
          </p:nvPicPr>
          <p:blipFill rotWithShape="1">
            <a:blip r:embed="rId3"/>
            <a:srcRect l="15717" r="15616" b="56662"/>
            <a:stretch/>
          </p:blipFill>
          <p:spPr>
            <a:xfrm>
              <a:off x="762000" y="2104375"/>
              <a:ext cx="4962526" cy="2924825"/>
            </a:xfrm>
            <a:prstGeom prst="rect">
              <a:avLst/>
            </a:prstGeom>
          </p:spPr>
        </p:pic>
      </p:grpSp>
      <p:sp>
        <p:nvSpPr>
          <p:cNvPr id="20" name="テキスト ボックス 19">
            <a:extLst>
              <a:ext uri="{FF2B5EF4-FFF2-40B4-BE49-F238E27FC236}">
                <a16:creationId xmlns:a16="http://schemas.microsoft.com/office/drawing/2014/main" id="{3F7E67FC-6E80-8BEB-E05A-33643F65ED9C}"/>
              </a:ext>
            </a:extLst>
          </p:cNvPr>
          <p:cNvSpPr txBox="1"/>
          <p:nvPr/>
        </p:nvSpPr>
        <p:spPr>
          <a:xfrm>
            <a:off x="2134323" y="4832894"/>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22" name="四角形: 角を丸くする 21">
            <a:extLst>
              <a:ext uri="{FF2B5EF4-FFF2-40B4-BE49-F238E27FC236}">
                <a16:creationId xmlns:a16="http://schemas.microsoft.com/office/drawing/2014/main" id="{9B75DB1D-4DA4-E324-C37F-05FF842DF197}"/>
              </a:ext>
            </a:extLst>
          </p:cNvPr>
          <p:cNvSpPr/>
          <p:nvPr/>
        </p:nvSpPr>
        <p:spPr>
          <a:xfrm>
            <a:off x="2549821" y="4900107"/>
            <a:ext cx="939848" cy="234906"/>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EF19D8E7-5151-3E55-06E9-4BF849911DC3}"/>
              </a:ext>
            </a:extLst>
          </p:cNvPr>
          <p:cNvGrpSpPr/>
          <p:nvPr/>
        </p:nvGrpSpPr>
        <p:grpSpPr>
          <a:xfrm>
            <a:off x="5840011" y="151309"/>
            <a:ext cx="5272995" cy="394146"/>
            <a:chOff x="5840012" y="151309"/>
            <a:chExt cx="3295620" cy="394146"/>
          </a:xfrm>
        </p:grpSpPr>
        <p:sp>
          <p:nvSpPr>
            <p:cNvPr id="4" name="矢印: 五方向 3">
              <a:extLst>
                <a:ext uri="{FF2B5EF4-FFF2-40B4-BE49-F238E27FC236}">
                  <a16:creationId xmlns:a16="http://schemas.microsoft.com/office/drawing/2014/main" id="{6A116BAA-4F3E-0334-B53A-182E0561A0B4}"/>
                </a:ext>
              </a:extLst>
            </p:cNvPr>
            <p:cNvSpPr/>
            <p:nvPr/>
          </p:nvSpPr>
          <p:spPr bwMode="auto">
            <a:xfrm>
              <a:off x="5840012"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5" name="矢印: 五方向 4">
              <a:extLst>
                <a:ext uri="{FF2B5EF4-FFF2-40B4-BE49-F238E27FC236}">
                  <a16:creationId xmlns:a16="http://schemas.microsoft.com/office/drawing/2014/main" id="{A4EA73F5-B5A5-100A-3797-494808410AF1}"/>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7" name="矢印: 五方向 6">
              <a:extLst>
                <a:ext uri="{FF2B5EF4-FFF2-40B4-BE49-F238E27FC236}">
                  <a16:creationId xmlns:a16="http://schemas.microsoft.com/office/drawing/2014/main" id="{2FF6EBA3-5B2B-5C05-94B2-5AB2B970549B}"/>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8" name="矢印: 五方向 7">
              <a:extLst>
                <a:ext uri="{FF2B5EF4-FFF2-40B4-BE49-F238E27FC236}">
                  <a16:creationId xmlns:a16="http://schemas.microsoft.com/office/drawing/2014/main" id="{87100205-63CB-7E37-A314-164956CB3056}"/>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657EB829-D613-C7AD-D127-32AD512D6D5D}"/>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40233808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523220"/>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報告</a:t>
            </a:r>
            <a:r>
              <a:rPr lang="ja-JP" altLang="en-US" sz="1400" dirty="0">
                <a:latin typeface="Meiryo UI" panose="020B0604030504040204" pitchFamily="50" charset="-128"/>
                <a:ea typeface="Meiryo UI" panose="020B0604030504040204" pitchFamily="50" charset="-128"/>
              </a:rPr>
              <a:t>内容画面が開かれます。精算払請求の</a:t>
            </a:r>
            <a:r>
              <a:rPr lang="ja-JP" altLang="en-US" sz="1400" b="1" dirty="0">
                <a:latin typeface="Meiryo UI" panose="020B0604030504040204" pitchFamily="50" charset="-128"/>
                <a:ea typeface="Meiryo UI" panose="020B0604030504040204" pitchFamily="50" charset="-128"/>
              </a:rPr>
              <a:t>「申請する」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a:ea typeface="Meiryo UI"/>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精算払請求書の</a:t>
            </a:r>
            <a:r>
              <a:rPr lang="ja-JP" altLang="en-US" sz="2200" b="1" dirty="0">
                <a:solidFill>
                  <a:srgbClr val="0070C0"/>
                </a:solidFill>
                <a:latin typeface="Meiryo UI" panose="020B0604030504040204" pitchFamily="50" charset="-128"/>
                <a:ea typeface="Meiryo UI" panose="020B0604030504040204" pitchFamily="50" charset="-128"/>
              </a:rPr>
              <a:t>作成方法</a:t>
            </a:r>
            <a:r>
              <a:rPr lang="ja-JP" altLang="en-US" sz="2200" b="1">
                <a:solidFill>
                  <a:srgbClr val="0070C0"/>
                </a:solidFill>
                <a:latin typeface="Meiryo UI" panose="020B0604030504040204" pitchFamily="50" charset="-128"/>
                <a:ea typeface="Meiryo UI" panose="020B0604030504040204" pitchFamily="50" charset="-128"/>
              </a:rPr>
              <a:t>（</a:t>
            </a:r>
            <a:r>
              <a:rPr lang="en-US" altLang="ja-JP" sz="2200" b="1">
                <a:solidFill>
                  <a:srgbClr val="0070C0"/>
                </a:solidFill>
                <a:latin typeface="Meiryo UI" panose="020B0604030504040204" pitchFamily="50" charset="-128"/>
                <a:ea typeface="Meiryo UI" panose="020B0604030504040204" pitchFamily="50" charset="-128"/>
              </a:rPr>
              <a:t>2/8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報告内容確認</a:t>
            </a:r>
            <a:endParaRPr lang="en-US" altLang="ja-JP" sz="1400" b="1" dirty="0">
              <a:cs typeface="メイリオ"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kumimoji="1" lang="ja-JP" altLang="en-US" sz="1400" dirty="0">
                <a:solidFill>
                  <a:schemeClr val="tx1"/>
                </a:solidFill>
                <a:latin typeface="Meiryo UI" panose="020B0604030504040204" pitchFamily="50" charset="-128"/>
                <a:ea typeface="Meiryo UI" panose="020B0604030504040204" pitchFamily="50" charset="-128"/>
              </a:rPr>
              <a:t>前頁の続きです。</a:t>
            </a: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9" name="図 18">
            <a:extLst>
              <a:ext uri="{FF2B5EF4-FFF2-40B4-BE49-F238E27FC236}">
                <a16:creationId xmlns:a16="http://schemas.microsoft.com/office/drawing/2014/main" id="{559E4CDB-0699-45E1-69D4-4BB4649CE12B}"/>
              </a:ext>
            </a:extLst>
          </p:cNvPr>
          <p:cNvPicPr>
            <a:picLocks noChangeAspect="1"/>
          </p:cNvPicPr>
          <p:nvPr/>
        </p:nvPicPr>
        <p:blipFill rotWithShape="1">
          <a:blip r:embed="rId4"/>
          <a:srcRect l="14650" t="11992" r="16103"/>
          <a:stretch/>
        </p:blipFill>
        <p:spPr>
          <a:xfrm>
            <a:off x="229114" y="1685925"/>
            <a:ext cx="5562600" cy="4108147"/>
          </a:xfrm>
          <a:prstGeom prst="rect">
            <a:avLst/>
          </a:prstGeom>
        </p:spPr>
      </p:pic>
      <p:sp>
        <p:nvSpPr>
          <p:cNvPr id="17" name="テキスト ボックス 16">
            <a:extLst>
              <a:ext uri="{FF2B5EF4-FFF2-40B4-BE49-F238E27FC236}">
                <a16:creationId xmlns:a16="http://schemas.microsoft.com/office/drawing/2014/main" id="{0E41E148-0971-4839-4B14-3F7877F203A7}"/>
              </a:ext>
            </a:extLst>
          </p:cNvPr>
          <p:cNvSpPr txBox="1"/>
          <p:nvPr/>
        </p:nvSpPr>
        <p:spPr>
          <a:xfrm>
            <a:off x="1695784" y="2994392"/>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18" name="四角形: 角を丸くする 17">
            <a:extLst>
              <a:ext uri="{FF2B5EF4-FFF2-40B4-BE49-F238E27FC236}">
                <a16:creationId xmlns:a16="http://schemas.microsoft.com/office/drawing/2014/main" id="{41575D73-710B-2A01-AFEE-10491D8FEE64}"/>
              </a:ext>
            </a:extLst>
          </p:cNvPr>
          <p:cNvSpPr/>
          <p:nvPr/>
        </p:nvSpPr>
        <p:spPr>
          <a:xfrm>
            <a:off x="2111282" y="3061605"/>
            <a:ext cx="483108" cy="234906"/>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grpSp>
        <p:nvGrpSpPr>
          <p:cNvPr id="12" name="グループ化 11">
            <a:extLst>
              <a:ext uri="{FF2B5EF4-FFF2-40B4-BE49-F238E27FC236}">
                <a16:creationId xmlns:a16="http://schemas.microsoft.com/office/drawing/2014/main" id="{E2777ACF-7436-4365-34F7-5131FFB09BF5}"/>
              </a:ext>
            </a:extLst>
          </p:cNvPr>
          <p:cNvGrpSpPr/>
          <p:nvPr/>
        </p:nvGrpSpPr>
        <p:grpSpPr>
          <a:xfrm>
            <a:off x="5840011" y="151309"/>
            <a:ext cx="5272995" cy="394146"/>
            <a:chOff x="5840012" y="151309"/>
            <a:chExt cx="3295620" cy="394146"/>
          </a:xfrm>
        </p:grpSpPr>
        <p:sp>
          <p:nvSpPr>
            <p:cNvPr id="15" name="矢印: 五方向 14">
              <a:extLst>
                <a:ext uri="{FF2B5EF4-FFF2-40B4-BE49-F238E27FC236}">
                  <a16:creationId xmlns:a16="http://schemas.microsoft.com/office/drawing/2014/main" id="{98A5A0C2-4166-D7AA-D3F8-FCEBEF174FAB}"/>
                </a:ext>
              </a:extLst>
            </p:cNvPr>
            <p:cNvSpPr/>
            <p:nvPr/>
          </p:nvSpPr>
          <p:spPr bwMode="auto">
            <a:xfrm>
              <a:off x="5840012"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6" name="矢印: 五方向 15">
              <a:extLst>
                <a:ext uri="{FF2B5EF4-FFF2-40B4-BE49-F238E27FC236}">
                  <a16:creationId xmlns:a16="http://schemas.microsoft.com/office/drawing/2014/main" id="{932E7474-4BCE-B71F-CB09-F258EE5C6C93}"/>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B0613929-EC1C-8614-C28C-3B078AB896D6}"/>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8CB2294D-B2A6-AC33-47F0-26AE2C1E206D}"/>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2" name="矢印: 五方向 21">
              <a:extLst>
                <a:ext uri="{FF2B5EF4-FFF2-40B4-BE49-F238E27FC236}">
                  <a16:creationId xmlns:a16="http://schemas.microsoft.com/office/drawing/2014/main" id="{D66CEB56-8822-79F5-D9B2-2BD0CCD4AEFF}"/>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783513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精算払請求書の作成方法</a:t>
            </a:r>
            <a:r>
              <a:rPr lang="ja-JP" altLang="en-US" sz="2200" b="1">
                <a:solidFill>
                  <a:srgbClr val="0070C0"/>
                </a:solidFill>
                <a:latin typeface="Meiryo UI" panose="020B0604030504040204" pitchFamily="50" charset="-128"/>
                <a:ea typeface="Meiryo UI" panose="020B0604030504040204" pitchFamily="50" charset="-128"/>
              </a:rPr>
              <a:t>（</a:t>
            </a:r>
            <a:r>
              <a:rPr lang="en-US" altLang="ja-JP" sz="2200" b="1">
                <a:solidFill>
                  <a:srgbClr val="0070C0"/>
                </a:solidFill>
                <a:latin typeface="Meiryo UI" panose="020B0604030504040204" pitchFamily="50" charset="-128"/>
                <a:ea typeface="Meiryo UI" panose="020B0604030504040204" pitchFamily="50" charset="-128"/>
              </a:rPr>
              <a:t>3/8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精算払</a:t>
            </a:r>
            <a:r>
              <a:rPr lang="ja-JP" altLang="en-US" sz="1400" b="1" dirty="0">
                <a:cs typeface="メイリオ" panose="020B0604030504040204" pitchFamily="50" charset="-128"/>
              </a:rPr>
              <a:t>請求書</a:t>
            </a:r>
            <a:r>
              <a:rPr lang="ja-JP" altLang="en-US" sz="1400" b="1">
                <a:cs typeface="メイリオ" panose="020B0604030504040204" pitchFamily="50" charset="-128"/>
              </a:rPr>
              <a:t>入力画面（</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409344"/>
            <a:ext cx="5825146" cy="2462213"/>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a:t>
            </a:r>
            <a:r>
              <a:rPr lang="ja-JP" altLang="en-US" sz="1400" dirty="0">
                <a:latin typeface="Meiryo UI" panose="020B0604030504040204" pitchFamily="50" charset="-128"/>
                <a:ea typeface="Meiryo UI" panose="020B0604030504040204" pitchFamily="50" charset="-128"/>
              </a:rPr>
              <a:t>業者情報について</a:t>
            </a:r>
            <a:r>
              <a:rPr lang="en-US" altLang="ja-JP" sz="1400" dirty="0">
                <a:latin typeface="Meiryo UI" panose="020B0604030504040204" pitchFamily="50" charset="-128"/>
                <a:ea typeface="Meiryo UI" panose="020B0604030504040204" pitchFamily="50" charset="-128"/>
              </a:rPr>
              <a:t>	</a:t>
            </a:r>
            <a:r>
              <a:rPr lang="en-US" altLang="ja-JP" sz="1400" u="dashHeavy" baseline="42000" dirty="0">
                <a:solidFill>
                  <a:srgbClr val="000000"/>
                </a:solidFill>
                <a:latin typeface="Meiryo UI"/>
                <a:ea typeface="Meiryo UI"/>
              </a:rPr>
              <a:t>			</a:t>
            </a:r>
            <a:r>
              <a:rPr lang="en-US" altLang="ja-JP" sz="1400" b="1" dirty="0">
                <a:solidFill>
                  <a:srgbClr val="FF0000"/>
                </a:solidFill>
                <a:latin typeface="Meiryo UI"/>
                <a:ea typeface="Meiryo UI"/>
              </a:rPr>
              <a:t>1</a:t>
            </a:r>
            <a:r>
              <a:rPr lang="ja-JP" altLang="en-US" sz="1400" b="1" dirty="0">
                <a:solidFill>
                  <a:srgbClr val="FF0000"/>
                </a:solidFill>
                <a:latin typeface="Meiryo UI"/>
                <a:ea typeface="Meiryo UI"/>
              </a:rPr>
              <a:t>ページ後</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精算払請求 手続き内容について</a:t>
            </a:r>
            <a:r>
              <a:rPr lang="en-US" altLang="ja-JP" sz="1400" u="dashHeavy" baseline="42000" dirty="0">
                <a:solidFill>
                  <a:srgbClr val="000000"/>
                </a:solidFill>
                <a:latin typeface="Meiryo UI"/>
                <a:ea typeface="Meiryo UI"/>
              </a:rPr>
              <a:t>			</a:t>
            </a:r>
            <a:r>
              <a:rPr lang="en-US" altLang="ja-JP" sz="1400" b="1" dirty="0">
                <a:solidFill>
                  <a:srgbClr val="FF0000"/>
                </a:solidFill>
                <a:latin typeface="Meiryo UI"/>
                <a:ea typeface="Meiryo UI"/>
              </a:rPr>
              <a:t>1</a:t>
            </a:r>
            <a:r>
              <a:rPr lang="ja-JP" altLang="en-US" sz="1400" b="1" dirty="0">
                <a:solidFill>
                  <a:srgbClr val="FF0000"/>
                </a:solidFill>
                <a:latin typeface="Meiryo UI"/>
                <a:ea typeface="Meiryo UI"/>
              </a:rPr>
              <a:t>ページ後</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振込先情報について</a:t>
            </a:r>
            <a:r>
              <a:rPr lang="en-US" altLang="ja-JP" sz="1400" dirty="0">
                <a:latin typeface="Meiryo UI" panose="020B0604030504040204" pitchFamily="50" charset="-128"/>
                <a:ea typeface="Meiryo UI" panose="020B0604030504040204" pitchFamily="50" charset="-128"/>
              </a:rPr>
              <a:t>	</a:t>
            </a:r>
            <a:r>
              <a:rPr lang="en-US" altLang="ja-JP" sz="1400" u="dashHeavy" baseline="42000" dirty="0">
                <a:solidFill>
                  <a:srgbClr val="000000"/>
                </a:solidFill>
                <a:latin typeface="Meiryo UI"/>
                <a:ea typeface="Meiryo UI"/>
              </a:rPr>
              <a:t>			</a:t>
            </a:r>
            <a:r>
              <a:rPr lang="en-US" altLang="ja-JP" sz="1400" b="1" dirty="0">
                <a:solidFill>
                  <a:srgbClr val="FF0000"/>
                </a:solidFill>
                <a:latin typeface="Meiryo UI"/>
                <a:ea typeface="Meiryo UI"/>
              </a:rPr>
              <a:t>2</a:t>
            </a:r>
            <a:r>
              <a:rPr lang="ja-JP" altLang="en-US" sz="1400" b="1" dirty="0">
                <a:solidFill>
                  <a:srgbClr val="FF0000"/>
                </a:solidFill>
                <a:latin typeface="Meiryo UI"/>
                <a:ea typeface="Meiryo UI"/>
              </a:rPr>
              <a:t>ページ後</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精算払請求書入力画面です。</a:t>
            </a:r>
            <a:endParaRPr lang="en-US" altLang="ja-JP" sz="1400" dirty="0">
              <a:solidFill>
                <a:schemeClr val="tx1"/>
              </a:solidFill>
              <a:latin typeface="Meiryo UI" panose="020B0604030504040204" pitchFamily="50" charset="-128"/>
              <a:ea typeface="Meiryo UI" panose="020B0604030504040204" pitchFamily="50" charset="-128"/>
            </a:endParaRPr>
          </a:p>
          <a:p>
            <a:pPr algn="l"/>
            <a:r>
              <a:rPr lang="ja-JP" altLang="en-US" sz="1400" dirty="0">
                <a:solidFill>
                  <a:schemeClr val="tx1"/>
                </a:solidFill>
                <a:latin typeface="Meiryo UI" panose="020B0604030504040204" pitchFamily="50" charset="-128"/>
                <a:ea typeface="Meiryo UI" panose="020B0604030504040204" pitchFamily="50" charset="-128"/>
              </a:rPr>
              <a:t>詳細の内容は各ページを確認してください。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026" name="Picture 2">
            <a:extLst>
              <a:ext uri="{FF2B5EF4-FFF2-40B4-BE49-F238E27FC236}">
                <a16:creationId xmlns:a16="http://schemas.microsoft.com/office/drawing/2014/main" id="{C439EAB7-373B-9752-FDF4-1EFA4435291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394846" y="1326166"/>
            <a:ext cx="3091429" cy="5300728"/>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1ADE29E1-93FD-50CE-8038-2D132E2393A6}"/>
              </a:ext>
            </a:extLst>
          </p:cNvPr>
          <p:cNvSpPr txBox="1"/>
          <p:nvPr/>
        </p:nvSpPr>
        <p:spPr>
          <a:xfrm>
            <a:off x="979347" y="1993105"/>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18" name="四角形: 角を丸くする 17">
            <a:extLst>
              <a:ext uri="{FF2B5EF4-FFF2-40B4-BE49-F238E27FC236}">
                <a16:creationId xmlns:a16="http://schemas.microsoft.com/office/drawing/2014/main" id="{760190A8-2E63-C7F4-DF24-210F57D20CA8}"/>
              </a:ext>
            </a:extLst>
          </p:cNvPr>
          <p:cNvSpPr/>
          <p:nvPr/>
        </p:nvSpPr>
        <p:spPr>
          <a:xfrm>
            <a:off x="1394846" y="2012992"/>
            <a:ext cx="3091428" cy="1346028"/>
          </a:xfrm>
          <a:prstGeom prst="roundRect">
            <a:avLst>
              <a:gd name="adj" fmla="val 6783"/>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22" name="四角形: 角を丸くする 21">
            <a:extLst>
              <a:ext uri="{FF2B5EF4-FFF2-40B4-BE49-F238E27FC236}">
                <a16:creationId xmlns:a16="http://schemas.microsoft.com/office/drawing/2014/main" id="{B8848BFF-7297-DD6C-60B9-796001A9E031}"/>
              </a:ext>
            </a:extLst>
          </p:cNvPr>
          <p:cNvSpPr/>
          <p:nvPr/>
        </p:nvSpPr>
        <p:spPr>
          <a:xfrm>
            <a:off x="1394846" y="3396342"/>
            <a:ext cx="3091428" cy="883558"/>
          </a:xfrm>
          <a:prstGeom prst="roundRect">
            <a:avLst>
              <a:gd name="adj" fmla="val 6783"/>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3964F349-3F17-D2D9-8514-F11D12BD56C9}"/>
              </a:ext>
            </a:extLst>
          </p:cNvPr>
          <p:cNvSpPr txBox="1"/>
          <p:nvPr/>
        </p:nvSpPr>
        <p:spPr>
          <a:xfrm>
            <a:off x="979347" y="3430792"/>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26" name="四角形: 角を丸くする 25">
            <a:extLst>
              <a:ext uri="{FF2B5EF4-FFF2-40B4-BE49-F238E27FC236}">
                <a16:creationId xmlns:a16="http://schemas.microsoft.com/office/drawing/2014/main" id="{62B8490C-9922-1874-CEFA-8F4AEB3372DA}"/>
              </a:ext>
            </a:extLst>
          </p:cNvPr>
          <p:cNvSpPr/>
          <p:nvPr/>
        </p:nvSpPr>
        <p:spPr>
          <a:xfrm>
            <a:off x="1394846" y="4321353"/>
            <a:ext cx="3091428" cy="2075354"/>
          </a:xfrm>
          <a:prstGeom prst="roundRect">
            <a:avLst>
              <a:gd name="adj" fmla="val 357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9478891A-5E0A-B98C-6BC4-2D4EB9A24280}"/>
              </a:ext>
            </a:extLst>
          </p:cNvPr>
          <p:cNvSpPr txBox="1"/>
          <p:nvPr/>
        </p:nvSpPr>
        <p:spPr>
          <a:xfrm>
            <a:off x="979347" y="4355803"/>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pic>
        <p:nvPicPr>
          <p:cNvPr id="50" name="Picture 2">
            <a:extLst>
              <a:ext uri="{FF2B5EF4-FFF2-40B4-BE49-F238E27FC236}">
                <a16:creationId xmlns:a16="http://schemas.microsoft.com/office/drawing/2014/main" id="{96039434-02E6-94EA-2C73-D08773E7A54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471108" y="2064549"/>
            <a:ext cx="321973" cy="10639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a:extLst>
              <a:ext uri="{FF2B5EF4-FFF2-40B4-BE49-F238E27FC236}">
                <a16:creationId xmlns:a16="http://schemas.microsoft.com/office/drawing/2014/main" id="{4565A980-FB97-DD80-7000-8DBF248DC73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1471108" y="3413522"/>
            <a:ext cx="709355" cy="102942"/>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a:extLst>
              <a:ext uri="{FF2B5EF4-FFF2-40B4-BE49-F238E27FC236}">
                <a16:creationId xmlns:a16="http://schemas.microsoft.com/office/drawing/2014/main" id="{3DA518BE-1DC6-C297-0A9E-898E10F04760}"/>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461938" y="4349524"/>
            <a:ext cx="340311" cy="9936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グループ化 3">
            <a:extLst>
              <a:ext uri="{FF2B5EF4-FFF2-40B4-BE49-F238E27FC236}">
                <a16:creationId xmlns:a16="http://schemas.microsoft.com/office/drawing/2014/main" id="{83E900B8-850E-5474-9322-540D29EAD886}"/>
              </a:ext>
            </a:extLst>
          </p:cNvPr>
          <p:cNvGrpSpPr/>
          <p:nvPr/>
        </p:nvGrpSpPr>
        <p:grpSpPr>
          <a:xfrm>
            <a:off x="5840011" y="151309"/>
            <a:ext cx="5272995" cy="394146"/>
            <a:chOff x="5840012" y="151309"/>
            <a:chExt cx="3295620" cy="394146"/>
          </a:xfrm>
        </p:grpSpPr>
        <p:sp>
          <p:nvSpPr>
            <p:cNvPr id="6" name="矢印: 五方向 5">
              <a:extLst>
                <a:ext uri="{FF2B5EF4-FFF2-40B4-BE49-F238E27FC236}">
                  <a16:creationId xmlns:a16="http://schemas.microsoft.com/office/drawing/2014/main" id="{5E4F7FDB-4A9F-340D-2716-E0DA88FE0136}"/>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7" name="矢印: 五方向 6">
              <a:extLst>
                <a:ext uri="{FF2B5EF4-FFF2-40B4-BE49-F238E27FC236}">
                  <a16:creationId xmlns:a16="http://schemas.microsoft.com/office/drawing/2014/main" id="{347D685A-DF04-DA00-E5BE-B243A9BEC906}"/>
                </a:ext>
              </a:extLst>
            </p:cNvPr>
            <p:cNvSpPr/>
            <p:nvPr/>
          </p:nvSpPr>
          <p:spPr bwMode="auto">
            <a:xfrm>
              <a:off x="6499136"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8" name="矢印: 五方向 7">
              <a:extLst>
                <a:ext uri="{FF2B5EF4-FFF2-40B4-BE49-F238E27FC236}">
                  <a16:creationId xmlns:a16="http://schemas.microsoft.com/office/drawing/2014/main" id="{6261F02E-D419-BE65-F503-0167BF581081}"/>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1A322D84-A726-A4BD-0950-28C941A0F30D}"/>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9A812E62-96CA-C950-9557-B8DEF4E75CCF}"/>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5851498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hink-cell data - do not delete" hidden="1">
            <a:extLst>
              <a:ext uri="{FF2B5EF4-FFF2-40B4-BE49-F238E27FC236}">
                <a16:creationId xmlns:a16="http://schemas.microsoft.com/office/drawing/2014/main" id="{0E605D58-422F-8C8C-6093-2F48134D8E4F}"/>
              </a:ext>
            </a:extLst>
          </p:cNvPr>
          <p:cNvGraphicFramePr>
            <a:graphicFrameLocks noChangeAspect="1"/>
          </p:cNvGraphicFramePr>
          <p:nvPr>
            <p:custDataLst>
              <p:tags r:id="rId2"/>
            </p:custDataLst>
            <p:extLst>
              <p:ext uri="{D42A27DB-BD31-4B8C-83A1-F6EECF244321}">
                <p14:modId xmlns:p14="http://schemas.microsoft.com/office/powerpoint/2010/main" val="42416527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スライド" r:id="rId5" imgW="473" imgH="473" progId="TCLayout.ActiveDocument.1">
                  <p:embed/>
                </p:oleObj>
              </mc:Choice>
              <mc:Fallback>
                <p:oleObj name="think-cell スライド" r:id="rId5" imgW="473" imgH="473" progId="TCLayout.ActiveDocument.1">
                  <p:embed/>
                  <p:pic>
                    <p:nvPicPr>
                      <p:cNvPr id="23" name="think-cell data - do not delete" hidden="1">
                        <a:extLst>
                          <a:ext uri="{FF2B5EF4-FFF2-40B4-BE49-F238E27FC236}">
                            <a16:creationId xmlns:a16="http://schemas.microsoft.com/office/drawing/2014/main" id="{0E605D58-422F-8C8C-6093-2F48134D8E4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精算払請求書の作成方法</a:t>
            </a:r>
            <a:r>
              <a:rPr lang="ja-JP" altLang="en-US" sz="2200" b="1">
                <a:solidFill>
                  <a:srgbClr val="0070C0"/>
                </a:solidFill>
                <a:latin typeface="Meiryo UI" panose="020B0604030504040204" pitchFamily="50" charset="-128"/>
                <a:ea typeface="Meiryo UI" panose="020B0604030504040204" pitchFamily="50" charset="-128"/>
              </a:rPr>
              <a:t>（</a:t>
            </a:r>
            <a:r>
              <a:rPr lang="en-US" altLang="ja-JP" sz="2200" b="1">
                <a:solidFill>
                  <a:srgbClr val="0070C0"/>
                </a:solidFill>
                <a:latin typeface="Meiryo UI" panose="020B0604030504040204" pitchFamily="50" charset="-128"/>
                <a:ea typeface="Meiryo UI" panose="020B0604030504040204" pitchFamily="50" charset="-128"/>
              </a:rPr>
              <a:t>4/8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精算払請求書入力画面（</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409344"/>
            <a:ext cx="5825146" cy="181588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a:t>
            </a:r>
            <a:r>
              <a:rPr lang="ja-JP" altLang="en-US" sz="1400" dirty="0">
                <a:latin typeface="Meiryo UI" panose="020B0604030504040204" pitchFamily="50" charset="-128"/>
                <a:ea typeface="Meiryo UI" panose="020B0604030504040204" pitchFamily="50" charset="-128"/>
              </a:rPr>
              <a:t>業者情報を確認して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修正</a:t>
            </a:r>
            <a:r>
              <a:rPr lang="ja-JP" altLang="en-US" sz="1400" dirty="0">
                <a:latin typeface="Meiryo UI" panose="020B0604030504040204" pitchFamily="50" charset="-128"/>
                <a:ea typeface="Meiryo UI" panose="020B0604030504040204" pitchFamily="50" charset="-128"/>
              </a:rPr>
              <a:t>する場合は</a:t>
            </a:r>
            <a:r>
              <a:rPr lang="ja-JP" altLang="en-US" sz="1400" b="1" dirty="0">
                <a:latin typeface="Meiryo UI" panose="020B0604030504040204" pitchFamily="50" charset="-128"/>
                <a:ea typeface="Meiryo UI" panose="020B0604030504040204" pitchFamily="50" charset="-128"/>
              </a:rPr>
              <a:t>「登録事項変更届」</a:t>
            </a:r>
            <a:r>
              <a:rPr lang="ja-JP" altLang="en-US" sz="1400" dirty="0">
                <a:latin typeface="Meiryo UI" panose="020B0604030504040204" pitchFamily="50" charset="-128"/>
                <a:ea typeface="Meiryo UI" panose="020B0604030504040204" pitchFamily="50" charset="-128"/>
              </a:rPr>
              <a:t>を提出してください。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カレンダーマーク（　　　）を押下し、</a:t>
            </a:r>
            <a:r>
              <a:rPr kumimoji="1" lang="ja-JP" altLang="ja-JP" sz="1400" b="1" kern="1200">
                <a:solidFill>
                  <a:srgbClr val="000000"/>
                </a:solidFill>
                <a:effectLst/>
                <a:latin typeface="Meiryo UI" panose="020B0604030504040204" pitchFamily="50" charset="-128"/>
                <a:ea typeface="Meiryo UI" panose="020B0604030504040204" pitchFamily="50" charset="-128"/>
                <a:cs typeface="+mn-cs"/>
              </a:rPr>
              <a:t>「</a:t>
            </a:r>
            <a:r>
              <a:rPr lang="ja-JP" altLang="en-US" sz="1400" b="1">
                <a:solidFill>
                  <a:srgbClr val="000000"/>
                </a:solidFill>
                <a:latin typeface="Meiryo UI" panose="020B0604030504040204" pitchFamily="50" charset="-128"/>
                <a:ea typeface="Meiryo UI" panose="020B0604030504040204" pitchFamily="50" charset="-128"/>
              </a:rPr>
              <a:t>申請日</a:t>
            </a:r>
            <a:r>
              <a:rPr kumimoji="1" lang="ja-JP" altLang="ja-JP" sz="1400" b="1" kern="1200">
                <a:solidFill>
                  <a:srgbClr val="000000"/>
                </a:solidFill>
                <a:effectLst/>
                <a:latin typeface="Meiryo UI" panose="020B0604030504040204" pitchFamily="50" charset="-128"/>
                <a:ea typeface="Meiryo UI" panose="020B0604030504040204" pitchFamily="50" charset="-128"/>
                <a:cs typeface="+mn-cs"/>
              </a:rPr>
              <a:t>」</a:t>
            </a:r>
            <a:r>
              <a:rPr kumimoji="1" lang="ja-JP" altLang="ja-JP" sz="1400" kern="1200">
                <a:solidFill>
                  <a:srgbClr val="000000"/>
                </a:solidFill>
                <a:effectLst/>
                <a:latin typeface="Meiryo UI" panose="020B0604030504040204" pitchFamily="50" charset="-128"/>
                <a:ea typeface="Meiryo UI" panose="020B0604030504040204" pitchFamily="50" charset="-128"/>
                <a:cs typeface="+mn-cs"/>
              </a:rPr>
              <a:t>を入力してください。</a:t>
            </a:r>
            <a:endParaRPr lang="ja-JP" altLang="ja-JP" sz="1400">
              <a:effectLst/>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「補助</a:t>
            </a:r>
            <a:r>
              <a:rPr lang="ja-JP" altLang="en-US" sz="1400" b="1" dirty="0">
                <a:latin typeface="Meiryo UI" panose="020B0604030504040204" pitchFamily="50" charset="-128"/>
                <a:ea typeface="Meiryo UI" panose="020B0604030504040204" pitchFamily="50" charset="-128"/>
              </a:rPr>
              <a:t>金交付</a:t>
            </a:r>
            <a:r>
              <a:rPr lang="ja-JP" altLang="en-US" sz="1400" b="1">
                <a:latin typeface="Meiryo UI" panose="020B0604030504040204" pitchFamily="50" charset="-128"/>
                <a:ea typeface="Meiryo UI" panose="020B0604030504040204" pitchFamily="50" charset="-128"/>
              </a:rPr>
              <a:t>決定額」</a:t>
            </a:r>
            <a:r>
              <a:rPr lang="ja-JP" altLang="en-US" sz="1400">
                <a:latin typeface="Meiryo UI" panose="020B0604030504040204" pitchFamily="50" charset="-128"/>
                <a:ea typeface="Meiryo UI" panose="020B0604030504040204" pitchFamily="50" charset="-128"/>
              </a:rPr>
              <a:t>と</a:t>
            </a:r>
            <a:r>
              <a:rPr lang="ja-JP" altLang="en-US" sz="1400" b="1">
                <a:latin typeface="Meiryo UI" panose="020B0604030504040204" pitchFamily="50" charset="-128"/>
                <a:ea typeface="Meiryo UI" panose="020B0604030504040204" pitchFamily="50" charset="-128"/>
              </a:rPr>
              <a:t>「精算払請求額」</a:t>
            </a:r>
            <a:r>
              <a:rPr lang="ja-JP" altLang="en-US" sz="1400">
                <a:latin typeface="Meiryo UI" panose="020B0604030504040204" pitchFamily="50" charset="-128"/>
                <a:ea typeface="Meiryo UI" panose="020B0604030504040204" pitchFamily="50" charset="-128"/>
              </a:rPr>
              <a:t>が</a:t>
            </a:r>
            <a:r>
              <a:rPr lang="ja-JP" altLang="en-US" sz="1400" dirty="0">
                <a:latin typeface="Meiryo UI" panose="020B0604030504040204" pitchFamily="50" charset="-128"/>
                <a:ea typeface="Meiryo UI" panose="020B0604030504040204" pitchFamily="50" charset="-128"/>
              </a:rPr>
              <a:t>正しいことを確認してください。</a:t>
            </a:r>
            <a:br>
              <a:rPr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表示内容が正しいことを確認し、申請日を入力してください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026" name="Picture 2">
            <a:extLst>
              <a:ext uri="{FF2B5EF4-FFF2-40B4-BE49-F238E27FC236}">
                <a16:creationId xmlns:a16="http://schemas.microsoft.com/office/drawing/2014/main" id="{C439EAB7-373B-9752-FDF4-1EFA4435291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205273" y="1578093"/>
            <a:ext cx="5833992" cy="26267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BDEF4AD9-8B68-6740-D955-43D36191AE9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225419" y="4204802"/>
            <a:ext cx="5721825" cy="177669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C2F2663E-5144-4972-BA52-0240AFE5F279}"/>
              </a:ext>
            </a:extLst>
          </p:cNvPr>
          <p:cNvSpPr txBox="1"/>
          <p:nvPr/>
        </p:nvSpPr>
        <p:spPr>
          <a:xfrm>
            <a:off x="11928" y="2371921"/>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①</a:t>
            </a:r>
            <a:endParaRPr kumimoji="1" lang="ja-JP" altLang="en-US" b="1" dirty="0"/>
          </a:p>
        </p:txBody>
      </p:sp>
      <p:sp>
        <p:nvSpPr>
          <p:cNvPr id="12" name="四角形: 角を丸くする 11">
            <a:extLst>
              <a:ext uri="{FF2B5EF4-FFF2-40B4-BE49-F238E27FC236}">
                <a16:creationId xmlns:a16="http://schemas.microsoft.com/office/drawing/2014/main" id="{C86B6EA9-E9E5-B0BD-661E-BA61FF77AD42}"/>
              </a:ext>
            </a:extLst>
          </p:cNvPr>
          <p:cNvSpPr/>
          <p:nvPr/>
        </p:nvSpPr>
        <p:spPr>
          <a:xfrm>
            <a:off x="354563" y="2556587"/>
            <a:ext cx="5570376" cy="1614197"/>
          </a:xfrm>
          <a:prstGeom prst="roundRect">
            <a:avLst>
              <a:gd name="adj" fmla="val 6783"/>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2F9A5C14-39B9-B279-44E5-0227217A043B}"/>
              </a:ext>
            </a:extLst>
          </p:cNvPr>
          <p:cNvSpPr txBox="1"/>
          <p:nvPr/>
        </p:nvSpPr>
        <p:spPr>
          <a:xfrm>
            <a:off x="46103" y="4640818"/>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6" name="四角形: 角を丸くする 15">
            <a:extLst>
              <a:ext uri="{FF2B5EF4-FFF2-40B4-BE49-F238E27FC236}">
                <a16:creationId xmlns:a16="http://schemas.microsoft.com/office/drawing/2014/main" id="{E91BE9E3-A83B-4F02-2D25-977AF9EAF3DC}"/>
              </a:ext>
            </a:extLst>
          </p:cNvPr>
          <p:cNvSpPr/>
          <p:nvPr/>
        </p:nvSpPr>
        <p:spPr>
          <a:xfrm>
            <a:off x="388563" y="4719787"/>
            <a:ext cx="2699869" cy="258619"/>
          </a:xfrm>
          <a:prstGeom prst="roundRect">
            <a:avLst>
              <a:gd name="adj" fmla="val 6783"/>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CE6E0BD9-2802-497B-16F0-AB99B0A28C8E}"/>
              </a:ext>
            </a:extLst>
          </p:cNvPr>
          <p:cNvSpPr txBox="1"/>
          <p:nvPr/>
        </p:nvSpPr>
        <p:spPr>
          <a:xfrm>
            <a:off x="46103" y="4941826"/>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grpSp>
        <p:nvGrpSpPr>
          <p:cNvPr id="4" name="グループ化 3">
            <a:extLst>
              <a:ext uri="{FF2B5EF4-FFF2-40B4-BE49-F238E27FC236}">
                <a16:creationId xmlns:a16="http://schemas.microsoft.com/office/drawing/2014/main" id="{244C34CC-ABF6-1ECD-9963-03ABA9B97BAA}"/>
              </a:ext>
            </a:extLst>
          </p:cNvPr>
          <p:cNvGrpSpPr/>
          <p:nvPr/>
        </p:nvGrpSpPr>
        <p:grpSpPr>
          <a:xfrm>
            <a:off x="5840011" y="151309"/>
            <a:ext cx="5272995" cy="394146"/>
            <a:chOff x="5840012" y="151309"/>
            <a:chExt cx="3295620" cy="394146"/>
          </a:xfrm>
        </p:grpSpPr>
        <p:sp>
          <p:nvSpPr>
            <p:cNvPr id="7" name="矢印: 五方向 6">
              <a:extLst>
                <a:ext uri="{FF2B5EF4-FFF2-40B4-BE49-F238E27FC236}">
                  <a16:creationId xmlns:a16="http://schemas.microsoft.com/office/drawing/2014/main" id="{03227B21-D574-1C23-70E5-B326D1D7CC9E}"/>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B0C3D819-55AD-0C7C-19AE-7E8937DC99A1}"/>
                </a:ext>
              </a:extLst>
            </p:cNvPr>
            <p:cNvSpPr/>
            <p:nvPr/>
          </p:nvSpPr>
          <p:spPr bwMode="auto">
            <a:xfrm>
              <a:off x="6499136"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80CFEA1C-980A-5772-7657-C2DD039697C3}"/>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AC34776F-0020-33C5-CBBF-680631EC8F23}"/>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AA17F04F-F91A-9E6A-4F40-9E5AB09D33D8}"/>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21" name="正方形/長方形 20">
            <a:extLst>
              <a:ext uri="{FF2B5EF4-FFF2-40B4-BE49-F238E27FC236}">
                <a16:creationId xmlns:a16="http://schemas.microsoft.com/office/drawing/2014/main" id="{9487F793-DF53-BF1C-B948-C00551566950}"/>
              </a:ext>
            </a:extLst>
          </p:cNvPr>
          <p:cNvSpPr/>
          <p:nvPr/>
        </p:nvSpPr>
        <p:spPr>
          <a:xfrm>
            <a:off x="399528" y="5149278"/>
            <a:ext cx="450433" cy="143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a:r>
              <a:rPr kumimoji="1" lang="en-US" altLang="ja-JP" sz="600">
                <a:solidFill>
                  <a:schemeClr val="tx1">
                    <a:lumMod val="75000"/>
                    <a:lumOff val="25000"/>
                  </a:schemeClr>
                </a:solidFill>
                <a:latin typeface="Meiryo UI" panose="020B0604030504040204" pitchFamily="50" charset="-128"/>
                <a:ea typeface="Meiryo UI" panose="020B0604030504040204" pitchFamily="50" charset="-128"/>
              </a:rPr>
              <a:t>150,000</a:t>
            </a:r>
            <a:r>
              <a:rPr kumimoji="1" lang="ja-JP" altLang="en-US" sz="600">
                <a:solidFill>
                  <a:schemeClr val="tx1">
                    <a:lumMod val="75000"/>
                    <a:lumOff val="25000"/>
                  </a:schemeClr>
                </a:solidFill>
                <a:latin typeface="Meiryo UI" panose="020B0604030504040204" pitchFamily="50" charset="-128"/>
                <a:ea typeface="Meiryo UI" panose="020B0604030504040204" pitchFamily="50" charset="-128"/>
              </a:rPr>
              <a:t>円</a:t>
            </a:r>
            <a:endParaRPr kumimoji="1" lang="ja-JP" altLang="en-US" sz="6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A6ECDAA7-784A-2E77-251B-FE0434E83594}"/>
              </a:ext>
            </a:extLst>
          </p:cNvPr>
          <p:cNvSpPr/>
          <p:nvPr/>
        </p:nvSpPr>
        <p:spPr>
          <a:xfrm>
            <a:off x="399528" y="5479756"/>
            <a:ext cx="450433" cy="143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a:r>
              <a:rPr kumimoji="1" lang="en-US" altLang="ja-JP" sz="600">
                <a:solidFill>
                  <a:schemeClr val="tx1">
                    <a:lumMod val="75000"/>
                    <a:lumOff val="25000"/>
                  </a:schemeClr>
                </a:solidFill>
                <a:latin typeface="Meiryo UI" panose="020B0604030504040204" pitchFamily="50" charset="-128"/>
                <a:ea typeface="Meiryo UI" panose="020B0604030504040204" pitchFamily="50" charset="-128"/>
              </a:rPr>
              <a:t>150,000</a:t>
            </a:r>
            <a:r>
              <a:rPr kumimoji="1" lang="ja-JP" altLang="en-US" sz="600">
                <a:solidFill>
                  <a:schemeClr val="tx1">
                    <a:lumMod val="75000"/>
                    <a:lumOff val="25000"/>
                  </a:schemeClr>
                </a:solidFill>
                <a:latin typeface="Meiryo UI" panose="020B0604030504040204" pitchFamily="50" charset="-128"/>
                <a:ea typeface="Meiryo UI" panose="020B0604030504040204" pitchFamily="50" charset="-128"/>
              </a:rPr>
              <a:t>円</a:t>
            </a:r>
            <a:endParaRPr kumimoji="1" lang="ja-JP" altLang="en-US" sz="6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8" name="四角形: 角を丸くする 17">
            <a:extLst>
              <a:ext uri="{FF2B5EF4-FFF2-40B4-BE49-F238E27FC236}">
                <a16:creationId xmlns:a16="http://schemas.microsoft.com/office/drawing/2014/main" id="{64C07A72-D7F4-1D49-55C6-F1417B201745}"/>
              </a:ext>
            </a:extLst>
          </p:cNvPr>
          <p:cNvSpPr/>
          <p:nvPr/>
        </p:nvSpPr>
        <p:spPr>
          <a:xfrm>
            <a:off x="388563" y="5010150"/>
            <a:ext cx="2699869" cy="628650"/>
          </a:xfrm>
          <a:prstGeom prst="roundRect">
            <a:avLst>
              <a:gd name="adj" fmla="val 6783"/>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pic>
        <p:nvPicPr>
          <p:cNvPr id="24" name="図 23">
            <a:extLst>
              <a:ext uri="{FF2B5EF4-FFF2-40B4-BE49-F238E27FC236}">
                <a16:creationId xmlns:a16="http://schemas.microsoft.com/office/drawing/2014/main" id="{B93FB09F-B575-0AED-EB10-5B5CB72052A0}"/>
              </a:ext>
            </a:extLst>
          </p:cNvPr>
          <p:cNvPicPr>
            <a:picLocks noChangeAspect="1"/>
          </p:cNvPicPr>
          <p:nvPr/>
        </p:nvPicPr>
        <p:blipFill>
          <a:blip r:embed="rId10"/>
          <a:stretch>
            <a:fillRect/>
          </a:stretch>
        </p:blipFill>
        <p:spPr>
          <a:xfrm>
            <a:off x="8025420" y="2276552"/>
            <a:ext cx="266700" cy="257175"/>
          </a:xfrm>
          <a:prstGeom prst="rect">
            <a:avLst/>
          </a:prstGeom>
        </p:spPr>
      </p:pic>
      <p:sp>
        <p:nvSpPr>
          <p:cNvPr id="25" name="正方形/長方形 24">
            <a:extLst>
              <a:ext uri="{FF2B5EF4-FFF2-40B4-BE49-F238E27FC236}">
                <a16:creationId xmlns:a16="http://schemas.microsoft.com/office/drawing/2014/main" id="{3EA894A3-C8EA-030C-91A4-69A4223E7662}"/>
              </a:ext>
            </a:extLst>
          </p:cNvPr>
          <p:cNvSpPr/>
          <p:nvPr/>
        </p:nvSpPr>
        <p:spPr>
          <a:xfrm>
            <a:off x="388563" y="4304222"/>
            <a:ext cx="870472" cy="143858"/>
          </a:xfrm>
          <a:prstGeom prst="rect">
            <a:avLst/>
          </a:prstGeom>
          <a:solidFill>
            <a:srgbClr val="CFE2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a:r>
              <a:rPr kumimoji="1" lang="ja-JP" altLang="en-US" sz="600">
                <a:solidFill>
                  <a:srgbClr val="5C80E7"/>
                </a:solidFill>
                <a:latin typeface="Meiryo UI" panose="020B0604030504040204" pitchFamily="50" charset="-128"/>
                <a:ea typeface="Meiryo UI" panose="020B0604030504040204" pitchFamily="50" charset="-128"/>
              </a:rPr>
              <a:t>精算払請求書 手続き内容</a:t>
            </a:r>
            <a:endParaRPr kumimoji="1" lang="ja-JP" altLang="en-US" sz="600" dirty="0">
              <a:solidFill>
                <a:srgbClr val="5C80E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87051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B25B1EAB-B730-4BE3-7B07-B92E775CFD5C}"/>
              </a:ext>
            </a:extLst>
          </p:cNvPr>
          <p:cNvGraphicFramePr>
            <a:graphicFrameLocks noChangeAspect="1"/>
          </p:cNvGraphicFramePr>
          <p:nvPr>
            <p:custDataLst>
              <p:tags r:id="rId2"/>
            </p:custDataLst>
            <p:extLst>
              <p:ext uri="{D42A27DB-BD31-4B8C-83A1-F6EECF244321}">
                <p14:modId xmlns:p14="http://schemas.microsoft.com/office/powerpoint/2010/main" val="42639237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スライド" r:id="rId5" imgW="473" imgH="473" progId="TCLayout.ActiveDocument.1">
                  <p:embed/>
                </p:oleObj>
              </mc:Choice>
              <mc:Fallback>
                <p:oleObj name="think-cell スライド" r:id="rId5" imgW="473" imgH="473" progId="TCLayout.ActiveDocument.1">
                  <p:embed/>
                  <p:pic>
                    <p:nvPicPr>
                      <p:cNvPr id="28" name="think-cell data - do not delete" hidden="1">
                        <a:extLst>
                          <a:ext uri="{FF2B5EF4-FFF2-40B4-BE49-F238E27FC236}">
                            <a16:creationId xmlns:a16="http://schemas.microsoft.com/office/drawing/2014/main" id="{B25B1EAB-B730-4BE3-7B07-B92E775CFD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精算払請求書の作成方法</a:t>
            </a:r>
            <a:r>
              <a:rPr lang="ja-JP" altLang="en-US" sz="2200" b="1">
                <a:solidFill>
                  <a:srgbClr val="0070C0"/>
                </a:solidFill>
                <a:latin typeface="Meiryo UI" panose="020B0604030504040204" pitchFamily="50" charset="-128"/>
                <a:ea typeface="Meiryo UI" panose="020B0604030504040204" pitchFamily="50" charset="-128"/>
              </a:rPr>
              <a:t>（</a:t>
            </a:r>
            <a:r>
              <a:rPr lang="en-US" altLang="ja-JP" sz="2200" b="1">
                <a:solidFill>
                  <a:srgbClr val="0070C0"/>
                </a:solidFill>
                <a:latin typeface="Meiryo UI" panose="020B0604030504040204" pitchFamily="50" charset="-128"/>
                <a:ea typeface="Meiryo UI" panose="020B0604030504040204" pitchFamily="50" charset="-128"/>
              </a:rPr>
              <a:t>5/8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振込先情報（</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228794"/>
            <a:ext cx="5825146" cy="3570208"/>
          </a:xfrm>
          <a:prstGeom prst="rect">
            <a:avLst/>
          </a:prstGeom>
          <a:noFill/>
        </p:spPr>
        <p:txBody>
          <a:bodyPr wrap="square" lIns="91440" tIns="45720" rIns="91440" bIns="45720" rtlCol="0" anchor="t">
            <a:spAutoFit/>
          </a:bodyPr>
          <a:lstStyle/>
          <a:p>
            <a:pPr>
              <a:buClr>
                <a:srgbClr val="FF0000"/>
              </a:buClr>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dirty="0">
                <a:latin typeface="Meiryo UI" panose="020B0604030504040204" pitchFamily="50" charset="-128"/>
                <a:ea typeface="Meiryo UI" panose="020B0604030504040204" pitchFamily="50" charset="-128"/>
              </a:rPr>
              <a:t>振込先の金融機関</a:t>
            </a:r>
            <a:r>
              <a:rPr lang="ja-JP" altLang="en-US" sz="1400" dirty="0">
                <a:latin typeface="Meiryo UI" panose="020B0604030504040204" pitchFamily="50" charset="-128"/>
                <a:ea typeface="Meiryo UI" panose="020B0604030504040204" pitchFamily="50" charset="-128"/>
              </a:rPr>
              <a:t>の種類を選択してください。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ゆう</a:t>
            </a:r>
            <a:r>
              <a:rPr lang="ja-JP" altLang="en-US" sz="1200">
                <a:latin typeface="Meiryo UI" panose="020B0604030504040204" pitchFamily="50" charset="-128"/>
                <a:ea typeface="Meiryo UI" panose="020B0604030504040204" pitchFamily="50" charset="-128"/>
              </a:rPr>
              <a:t>ちょ銀行を選択すると、</a:t>
            </a:r>
            <a:r>
              <a:rPr lang="ja-JP" altLang="en-US" sz="1200" dirty="0">
                <a:latin typeface="Meiryo UI" panose="020B0604030504040204" pitchFamily="50" charset="-128"/>
                <a:ea typeface="Meiryo UI" panose="020B0604030504040204" pitchFamily="50" charset="-128"/>
              </a:rPr>
              <a:t>振込先金融</a:t>
            </a:r>
            <a:r>
              <a:rPr lang="ja-JP" altLang="en-US" sz="1200">
                <a:latin typeface="Meiryo UI" panose="020B0604030504040204" pitchFamily="50" charset="-128"/>
                <a:ea typeface="Meiryo UI" panose="020B0604030504040204" pitchFamily="50" charset="-128"/>
              </a:rPr>
              <a:t>機関名と振込先金融機関</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コード</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が</a:t>
            </a:r>
            <a:r>
              <a:rPr lang="ja-JP" altLang="en-US" sz="1200" dirty="0">
                <a:latin typeface="Meiryo UI" panose="020B0604030504040204" pitchFamily="50" charset="-128"/>
                <a:ea typeface="Meiryo UI" panose="020B0604030504040204" pitchFamily="50" charset="-128"/>
              </a:rPr>
              <a:t>自動で入力</a:t>
            </a:r>
            <a:r>
              <a:rPr lang="ja-JP" altLang="en-US" sz="1200">
                <a:latin typeface="Meiryo UI" panose="020B0604030504040204" pitchFamily="50" charset="-128"/>
                <a:ea typeface="Meiryo UI" panose="020B0604030504040204" pitchFamily="50" charset="-128"/>
              </a:rPr>
              <a:t>され、非活性（入力欄がグレーになり、入力ができない状態）となります</a:t>
            </a: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dirty="0">
                <a:latin typeface="Meiryo UI" panose="020B0604030504040204" pitchFamily="50" charset="-128"/>
                <a:ea typeface="Meiryo UI" panose="020B0604030504040204" pitchFamily="50" charset="-128"/>
              </a:rPr>
              <a:t>振込先の金融</a:t>
            </a:r>
            <a:r>
              <a:rPr lang="ja-JP" altLang="en-US" sz="1400" b="1">
                <a:latin typeface="Meiryo UI" panose="020B0604030504040204" pitchFamily="50" charset="-128"/>
                <a:ea typeface="Meiryo UI" panose="020B0604030504040204" pitchFamily="50" charset="-128"/>
              </a:rPr>
              <a:t>機関名</a:t>
            </a:r>
            <a:r>
              <a:rPr lang="ja-JP" altLang="en-US" sz="1400">
                <a:latin typeface="Meiryo UI" panose="020B0604030504040204" pitchFamily="50" charset="-128"/>
                <a:ea typeface="Meiryo UI" panose="020B0604030504040204" pitchFamily="50" charset="-128"/>
              </a:rPr>
              <a:t>と</a:t>
            </a:r>
            <a:r>
              <a:rPr lang="ja-JP" altLang="en-US" sz="1400" b="1">
                <a:latin typeface="Meiryo UI" panose="020B0604030504040204" pitchFamily="50" charset="-128"/>
                <a:ea typeface="Meiryo UI" panose="020B0604030504040204" pitchFamily="50" charset="-128"/>
              </a:rPr>
              <a:t>金融機関コード</a:t>
            </a:r>
            <a:r>
              <a:rPr lang="ja-JP" altLang="en-US" sz="1400" dirty="0">
                <a:latin typeface="Meiryo UI" panose="020B0604030504040204" pitchFamily="50" charset="-128"/>
                <a:ea typeface="Meiryo UI" panose="020B0604030504040204" pitchFamily="50" charset="-128"/>
              </a:rPr>
              <a:t>を入力して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入力したい文字の冒頭数文字を入力すると、名称・コードの候補が自動表示されます</a:t>
            </a:r>
            <a:br>
              <a:rPr lang="en-US" altLang="ja-JP" sz="12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上記いずれかの項目を入力すると、もう片方は自動入力されます</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振込先の支店名</a:t>
            </a:r>
            <a:r>
              <a:rPr lang="ja-JP" altLang="en-US" sz="1400">
                <a:latin typeface="Meiryo UI" panose="020B0604030504040204" pitchFamily="50" charset="-128"/>
                <a:ea typeface="Meiryo UI" panose="020B0604030504040204" pitchFamily="50" charset="-128"/>
              </a:rPr>
              <a:t>と</a:t>
            </a:r>
            <a:r>
              <a:rPr lang="ja-JP" altLang="en-US" sz="1400" b="1">
                <a:latin typeface="Meiryo UI" panose="020B0604030504040204" pitchFamily="50" charset="-128"/>
                <a:ea typeface="Meiryo UI" panose="020B0604030504040204" pitchFamily="50" charset="-128"/>
              </a:rPr>
              <a:t>金融機関コード</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入力したい文字の冒頭数文字を入力すると、名称・コードの候補が自動表示されます</a:t>
            </a:r>
            <a:br>
              <a:rPr lang="en-US" altLang="ja-JP" sz="12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金融機関名と異なり、片方の自動入力はないため、双方の項目共に入力が必要です</a:t>
            </a:r>
            <a:endParaRPr lang="en-US" altLang="ja-JP"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振込先情報を入力してください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026" name="Picture 2">
            <a:extLst>
              <a:ext uri="{FF2B5EF4-FFF2-40B4-BE49-F238E27FC236}">
                <a16:creationId xmlns:a16="http://schemas.microsoft.com/office/drawing/2014/main" id="{C439EAB7-373B-9752-FDF4-1EFA4435291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200327" y="1756855"/>
            <a:ext cx="5683770" cy="4224845"/>
          </a:xfrm>
          <a:prstGeom prst="rect">
            <a:avLst/>
          </a:prstGeom>
          <a:noFill/>
          <a:extLst>
            <a:ext uri="{909E8E84-426E-40DD-AFC4-6F175D3DCCD1}">
              <a14:hiddenFill xmlns:a14="http://schemas.microsoft.com/office/drawing/2010/main">
                <a:solidFill>
                  <a:srgbClr val="FFFFFF"/>
                </a:solidFill>
              </a14:hiddenFill>
            </a:ext>
          </a:extLst>
        </p:spPr>
      </p:pic>
      <p:sp>
        <p:nvSpPr>
          <p:cNvPr id="12" name="角丸四角形 7">
            <a:extLst>
              <a:ext uri="{FF2B5EF4-FFF2-40B4-BE49-F238E27FC236}">
                <a16:creationId xmlns:a16="http://schemas.microsoft.com/office/drawing/2014/main" id="{081E05CB-20A0-5349-D895-0BD75E8C379A}"/>
              </a:ext>
            </a:extLst>
          </p:cNvPr>
          <p:cNvSpPr/>
          <p:nvPr/>
        </p:nvSpPr>
        <p:spPr>
          <a:xfrm flipV="1">
            <a:off x="361950" y="2241595"/>
            <a:ext cx="809626" cy="28253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DE18FD86-2D38-5F5A-2319-4BCE679E429E}"/>
              </a:ext>
            </a:extLst>
          </p:cNvPr>
          <p:cNvSpPr txBox="1"/>
          <p:nvPr/>
        </p:nvSpPr>
        <p:spPr>
          <a:xfrm>
            <a:off x="21747" y="1957269"/>
            <a:ext cx="406878" cy="369332"/>
          </a:xfrm>
          <a:prstGeom prst="rect">
            <a:avLst/>
          </a:prstGeom>
          <a:noFill/>
        </p:spPr>
        <p:txBody>
          <a:bodyPr wrap="square" rtlCol="0">
            <a:spAutoFit/>
          </a:bodyPr>
          <a:lstStyle/>
          <a:p>
            <a:r>
              <a:rPr lang="ja-JP" altLang="en-US" b="1" dirty="0">
                <a:solidFill>
                  <a:srgbClr val="FF0000"/>
                </a:solidFill>
                <a:latin typeface="Meiryo UI"/>
                <a:ea typeface="Meiryo UI"/>
              </a:rPr>
              <a:t>①</a:t>
            </a:r>
            <a:endParaRPr kumimoji="1" lang="ja-JP" altLang="en-US" b="1" dirty="0"/>
          </a:p>
        </p:txBody>
      </p:sp>
      <p:sp>
        <p:nvSpPr>
          <p:cNvPr id="14" name="角丸四角形 7">
            <a:extLst>
              <a:ext uri="{FF2B5EF4-FFF2-40B4-BE49-F238E27FC236}">
                <a16:creationId xmlns:a16="http://schemas.microsoft.com/office/drawing/2014/main" id="{80705BB6-6D18-E593-991F-B9EFFB21B43A}"/>
              </a:ext>
            </a:extLst>
          </p:cNvPr>
          <p:cNvSpPr/>
          <p:nvPr/>
        </p:nvSpPr>
        <p:spPr>
          <a:xfrm flipV="1">
            <a:off x="361950" y="2752192"/>
            <a:ext cx="5308600"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3B4F9442-0387-83AB-E5F7-808281411C5A}"/>
              </a:ext>
            </a:extLst>
          </p:cNvPr>
          <p:cNvSpPr txBox="1"/>
          <p:nvPr/>
        </p:nvSpPr>
        <p:spPr>
          <a:xfrm>
            <a:off x="21747" y="2476789"/>
            <a:ext cx="4068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6" name="角丸四角形 7">
            <a:extLst>
              <a:ext uri="{FF2B5EF4-FFF2-40B4-BE49-F238E27FC236}">
                <a16:creationId xmlns:a16="http://schemas.microsoft.com/office/drawing/2014/main" id="{A33C62C4-F9DC-1CD1-1B13-057BAAB394A1}"/>
              </a:ext>
            </a:extLst>
          </p:cNvPr>
          <p:cNvSpPr/>
          <p:nvPr/>
        </p:nvSpPr>
        <p:spPr>
          <a:xfrm flipV="1">
            <a:off x="361950" y="3114142"/>
            <a:ext cx="5308600"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D22764EA-BA41-E471-2516-1BBC34500A5C}"/>
              </a:ext>
            </a:extLst>
          </p:cNvPr>
          <p:cNvSpPr txBox="1"/>
          <p:nvPr/>
        </p:nvSpPr>
        <p:spPr>
          <a:xfrm>
            <a:off x="21747" y="2838739"/>
            <a:ext cx="406878"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pic>
        <p:nvPicPr>
          <p:cNvPr id="36" name="Picture 2">
            <a:extLst>
              <a:ext uri="{FF2B5EF4-FFF2-40B4-BE49-F238E27FC236}">
                <a16:creationId xmlns:a16="http://schemas.microsoft.com/office/drawing/2014/main" id="{732E8D17-7C69-BCC5-3C6A-2E2534326CD6}"/>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6628415" y="2174514"/>
            <a:ext cx="4962565" cy="878611"/>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7" name="グループ化 6">
            <a:extLst>
              <a:ext uri="{FF2B5EF4-FFF2-40B4-BE49-F238E27FC236}">
                <a16:creationId xmlns:a16="http://schemas.microsoft.com/office/drawing/2014/main" id="{92FEF74D-C3DB-F7E5-56AD-CD97F97B96B1}"/>
              </a:ext>
            </a:extLst>
          </p:cNvPr>
          <p:cNvGrpSpPr/>
          <p:nvPr/>
        </p:nvGrpSpPr>
        <p:grpSpPr>
          <a:xfrm>
            <a:off x="5840011" y="151309"/>
            <a:ext cx="5272995" cy="394146"/>
            <a:chOff x="5840012" y="151309"/>
            <a:chExt cx="3295620" cy="394146"/>
          </a:xfrm>
        </p:grpSpPr>
        <p:sp>
          <p:nvSpPr>
            <p:cNvPr id="8" name="矢印: 五方向 7">
              <a:extLst>
                <a:ext uri="{FF2B5EF4-FFF2-40B4-BE49-F238E27FC236}">
                  <a16:creationId xmlns:a16="http://schemas.microsoft.com/office/drawing/2014/main" id="{B0743CAE-26CA-8B64-E15F-5316F00145EF}"/>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4" name="矢印: 五方向 23">
              <a:extLst>
                <a:ext uri="{FF2B5EF4-FFF2-40B4-BE49-F238E27FC236}">
                  <a16:creationId xmlns:a16="http://schemas.microsoft.com/office/drawing/2014/main" id="{29D1E19F-C145-2A61-4EB0-8E82DABB6E78}"/>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C0502431-0337-8C44-C25E-CEB1825C7973}"/>
                </a:ext>
              </a:extLst>
            </p:cNvPr>
            <p:cNvSpPr/>
            <p:nvPr/>
          </p:nvSpPr>
          <p:spPr bwMode="auto">
            <a:xfrm>
              <a:off x="7158260"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6F40A661-0936-36CA-6FE4-916826F32CB7}"/>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915A9AF8-FF62-5EFD-96EF-5FB6BDB0007F}"/>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grpSp>
        <p:nvGrpSpPr>
          <p:cNvPr id="46" name="グループ化 45">
            <a:extLst>
              <a:ext uri="{FF2B5EF4-FFF2-40B4-BE49-F238E27FC236}">
                <a16:creationId xmlns:a16="http://schemas.microsoft.com/office/drawing/2014/main" id="{DC1ADEE2-A2ED-E08E-504C-A19099A2C7D5}"/>
              </a:ext>
            </a:extLst>
          </p:cNvPr>
          <p:cNvGrpSpPr/>
          <p:nvPr/>
        </p:nvGrpSpPr>
        <p:grpSpPr>
          <a:xfrm>
            <a:off x="6557799" y="4812713"/>
            <a:ext cx="2540792" cy="1816344"/>
            <a:chOff x="6392202" y="4513722"/>
            <a:chExt cx="2649391" cy="1893979"/>
          </a:xfrm>
        </p:grpSpPr>
        <p:pic>
          <p:nvPicPr>
            <p:cNvPr id="4" name="図 3">
              <a:extLst>
                <a:ext uri="{FF2B5EF4-FFF2-40B4-BE49-F238E27FC236}">
                  <a16:creationId xmlns:a16="http://schemas.microsoft.com/office/drawing/2014/main" id="{130A9F53-68C4-200C-83E0-7DF04F665FAB}"/>
                </a:ext>
              </a:extLst>
            </p:cNvPr>
            <p:cNvPicPr>
              <a:picLocks noChangeAspect="1"/>
            </p:cNvPicPr>
            <p:nvPr/>
          </p:nvPicPr>
          <p:blipFill rotWithShape="1">
            <a:blip r:embed="rId10"/>
            <a:srcRect l="16523" t="9361" r="49896" b="45963"/>
            <a:stretch/>
          </p:blipFill>
          <p:spPr>
            <a:xfrm>
              <a:off x="6425779" y="4526407"/>
              <a:ext cx="2487917" cy="1881294"/>
            </a:xfrm>
            <a:prstGeom prst="rect">
              <a:avLst/>
            </a:prstGeom>
            <a:ln w="38100">
              <a:noFill/>
            </a:ln>
          </p:spPr>
        </p:pic>
        <p:pic>
          <p:nvPicPr>
            <p:cNvPr id="30" name="図 29">
              <a:extLst>
                <a:ext uri="{FF2B5EF4-FFF2-40B4-BE49-F238E27FC236}">
                  <a16:creationId xmlns:a16="http://schemas.microsoft.com/office/drawing/2014/main" id="{21FEE100-EDDF-3E92-06AC-AFDBF6575929}"/>
                </a:ext>
              </a:extLst>
            </p:cNvPr>
            <p:cNvPicPr>
              <a:picLocks noChangeAspect="1"/>
            </p:cNvPicPr>
            <p:nvPr/>
          </p:nvPicPr>
          <p:blipFill rotWithShape="1">
            <a:blip r:embed="rId10"/>
            <a:srcRect l="49700" t="9361" r="29340" b="45963"/>
            <a:stretch/>
          </p:blipFill>
          <p:spPr>
            <a:xfrm>
              <a:off x="7488762" y="4526407"/>
              <a:ext cx="1552831" cy="1881294"/>
            </a:xfrm>
            <a:prstGeom prst="rect">
              <a:avLst/>
            </a:prstGeom>
            <a:ln w="38100">
              <a:noFill/>
            </a:ln>
          </p:spPr>
        </p:pic>
        <p:sp>
          <p:nvSpPr>
            <p:cNvPr id="44" name="正方形/長方形 43">
              <a:extLst>
                <a:ext uri="{FF2B5EF4-FFF2-40B4-BE49-F238E27FC236}">
                  <a16:creationId xmlns:a16="http://schemas.microsoft.com/office/drawing/2014/main" id="{7A44C9CE-0941-55ED-41D2-A97E61A263A9}"/>
                </a:ext>
              </a:extLst>
            </p:cNvPr>
            <p:cNvSpPr/>
            <p:nvPr/>
          </p:nvSpPr>
          <p:spPr>
            <a:xfrm>
              <a:off x="6392202" y="4513722"/>
              <a:ext cx="2649391" cy="189397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noFill/>
                <a:latin typeface="Meiryo UI" panose="020B0604030504040204" pitchFamily="50" charset="-128"/>
                <a:ea typeface="Meiryo UI" panose="020B0604030504040204" pitchFamily="50" charset="-128"/>
              </a:endParaRPr>
            </a:p>
          </p:txBody>
        </p:sp>
      </p:grpSp>
      <p:grpSp>
        <p:nvGrpSpPr>
          <p:cNvPr id="47" name="グループ化 46">
            <a:extLst>
              <a:ext uri="{FF2B5EF4-FFF2-40B4-BE49-F238E27FC236}">
                <a16:creationId xmlns:a16="http://schemas.microsoft.com/office/drawing/2014/main" id="{CE02BC63-6FC6-81A3-7904-4EB4D9F08190}"/>
              </a:ext>
            </a:extLst>
          </p:cNvPr>
          <p:cNvGrpSpPr/>
          <p:nvPr/>
        </p:nvGrpSpPr>
        <p:grpSpPr>
          <a:xfrm>
            <a:off x="9210882" y="4812713"/>
            <a:ext cx="2450714" cy="1816343"/>
            <a:chOff x="9158684" y="4513722"/>
            <a:chExt cx="2555463" cy="1893978"/>
          </a:xfrm>
        </p:grpSpPr>
        <p:pic>
          <p:nvPicPr>
            <p:cNvPr id="29" name="図 28">
              <a:extLst>
                <a:ext uri="{FF2B5EF4-FFF2-40B4-BE49-F238E27FC236}">
                  <a16:creationId xmlns:a16="http://schemas.microsoft.com/office/drawing/2014/main" id="{2FBE27DE-AFEA-64A4-B8A5-5C140333019C}"/>
                </a:ext>
              </a:extLst>
            </p:cNvPr>
            <p:cNvPicPr>
              <a:picLocks noChangeAspect="1"/>
            </p:cNvPicPr>
            <p:nvPr/>
          </p:nvPicPr>
          <p:blipFill rotWithShape="1">
            <a:blip r:embed="rId11"/>
            <a:srcRect l="14656" t="14653" r="59579" b="39627"/>
            <a:stretch/>
          </p:blipFill>
          <p:spPr>
            <a:xfrm>
              <a:off x="9158684" y="4526405"/>
              <a:ext cx="1830591" cy="1881294"/>
            </a:xfrm>
            <a:prstGeom prst="rect">
              <a:avLst/>
            </a:prstGeom>
            <a:ln w="38100">
              <a:noFill/>
            </a:ln>
          </p:spPr>
        </p:pic>
        <p:pic>
          <p:nvPicPr>
            <p:cNvPr id="39" name="図 38">
              <a:extLst>
                <a:ext uri="{FF2B5EF4-FFF2-40B4-BE49-F238E27FC236}">
                  <a16:creationId xmlns:a16="http://schemas.microsoft.com/office/drawing/2014/main" id="{CC87E4E0-4227-CE56-72B4-F6049A98C752}"/>
                </a:ext>
              </a:extLst>
            </p:cNvPr>
            <p:cNvPicPr>
              <a:picLocks noChangeAspect="1"/>
            </p:cNvPicPr>
            <p:nvPr/>
          </p:nvPicPr>
          <p:blipFill rotWithShape="1">
            <a:blip r:embed="rId11"/>
            <a:srcRect l="50436" t="14653" r="32190" b="39627"/>
            <a:stretch/>
          </p:blipFill>
          <p:spPr>
            <a:xfrm>
              <a:off x="10479761" y="4526405"/>
              <a:ext cx="1234385" cy="1881294"/>
            </a:xfrm>
            <a:prstGeom prst="rect">
              <a:avLst/>
            </a:prstGeom>
            <a:ln w="38100">
              <a:noFill/>
            </a:ln>
          </p:spPr>
        </p:pic>
        <p:sp>
          <p:nvSpPr>
            <p:cNvPr id="45" name="正方形/長方形 44">
              <a:extLst>
                <a:ext uri="{FF2B5EF4-FFF2-40B4-BE49-F238E27FC236}">
                  <a16:creationId xmlns:a16="http://schemas.microsoft.com/office/drawing/2014/main" id="{A0623364-A100-7BAE-B5D9-E2E6CD415A10}"/>
                </a:ext>
              </a:extLst>
            </p:cNvPr>
            <p:cNvSpPr/>
            <p:nvPr/>
          </p:nvSpPr>
          <p:spPr>
            <a:xfrm>
              <a:off x="9158685" y="4513722"/>
              <a:ext cx="2555462" cy="189397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noFill/>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3472490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62FBE10C-D78E-4CBA-A75B-30329BCFFA3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目次</a:t>
            </a:r>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4" name="コンテンツ プレースホルダー 2">
            <a:extLst>
              <a:ext uri="{FF2B5EF4-FFF2-40B4-BE49-F238E27FC236}">
                <a16:creationId xmlns:a16="http://schemas.microsoft.com/office/drawing/2014/main" id="{C444D58A-FADD-3FF7-F4AD-7B615F4848FB}"/>
              </a:ext>
            </a:extLst>
          </p:cNvPr>
          <p:cNvSpPr txBox="1">
            <a:spLocks/>
          </p:cNvSpPr>
          <p:nvPr/>
        </p:nvSpPr>
        <p:spPr>
          <a:xfrm>
            <a:off x="350520" y="817474"/>
            <a:ext cx="11490960" cy="5885871"/>
          </a:xfrm>
          <a:prstGeom prst="rect">
            <a:avLst/>
          </a:prstGeom>
        </p:spPr>
        <p:txBody>
          <a:bodyPr numCol="2" spcCol="36000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536575" indent="-393700" defTabSz="942975">
              <a:lnSpc>
                <a:spcPct val="1500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はじめに</a:t>
            </a:r>
            <a:r>
              <a:rPr lang="en-US" altLang="ja-JP" sz="1400" u="dashHeavy" baseline="42000">
                <a:latin typeface="Meiryo UI" panose="020B0604030504040204" pitchFamily="50" charset="-128"/>
                <a:ea typeface="Meiryo UI" panose="020B0604030504040204" pitchFamily="50" charset="-128"/>
              </a:rPr>
              <a:t>	</a:t>
            </a:r>
            <a:r>
              <a:rPr lang="en-US" altLang="ja-JP" sz="1400">
                <a:latin typeface="Meiryo UI" panose="020B0604030504040204" pitchFamily="50" charset="-128"/>
                <a:ea typeface="Meiryo UI" panose="020B0604030504040204" pitchFamily="50" charset="-128"/>
              </a:rPr>
              <a:t>P.3</a:t>
            </a:r>
            <a:endParaRPr lang="en-US" altLang="ja-JP" sz="1400">
              <a:latin typeface="Meiryo UI"/>
              <a:ea typeface="Meiryo UI"/>
            </a:endParaRPr>
          </a:p>
          <a:p>
            <a:pPr marL="536575" indent="-393700" defTabSz="942975">
              <a:lnSpc>
                <a:spcPct val="150000"/>
              </a:lnSpc>
              <a:buFont typeface="+mj-lt"/>
              <a:buAutoNum type="arabicPeriod"/>
              <a:tabLst>
                <a:tab pos="5829300" algn="r"/>
              </a:tabLst>
            </a:pPr>
            <a:r>
              <a:rPr lang="ja-JP" altLang="en-US" sz="1400">
                <a:latin typeface="Meiryo UI"/>
                <a:ea typeface="Meiryo UI"/>
              </a:rPr>
              <a:t>実績報告</a:t>
            </a:r>
            <a:r>
              <a:rPr lang="en-US" altLang="ja-JP" sz="1400" u="dashHeavy" baseline="42000">
                <a:latin typeface="Meiryo UI"/>
                <a:ea typeface="Meiryo UI"/>
              </a:rPr>
              <a:t>	</a:t>
            </a:r>
            <a:r>
              <a:rPr lang="en-US" altLang="ja-JP" sz="1400">
                <a:latin typeface="Meiryo UI" panose="020B0604030504040204" pitchFamily="50" charset="-128"/>
                <a:ea typeface="Meiryo UI" panose="020B0604030504040204" pitchFamily="50" charset="-128"/>
              </a:rPr>
              <a:t> P.4</a:t>
            </a:r>
            <a:endParaRPr lang="en-US" altLang="ja-JP" sz="1400">
              <a:latin typeface="Meiryo UI"/>
              <a:ea typeface="Meiryo UI"/>
            </a:endParaRPr>
          </a:p>
          <a:p>
            <a:pPr marL="993775" lvl="1" indent="-393700" defTabSz="942975">
              <a:lnSpc>
                <a:spcPct val="150000"/>
              </a:lnSpc>
              <a:buFont typeface="+mj-lt"/>
              <a:buAutoNum type="arabicPeriod"/>
              <a:tabLst>
                <a:tab pos="5829300" algn="r"/>
              </a:tabLst>
            </a:pPr>
            <a:r>
              <a:rPr lang="ja-JP" altLang="en-US" sz="1400">
                <a:latin typeface="Meiryo UI"/>
                <a:ea typeface="Meiryo UI"/>
              </a:rPr>
              <a:t>実績報告の作成方法</a:t>
            </a:r>
            <a:r>
              <a:rPr lang="en-US" altLang="ja-JP" sz="1400" u="dashHeavy" baseline="42000">
                <a:latin typeface="Meiryo UI"/>
                <a:ea typeface="Meiryo UI"/>
              </a:rPr>
              <a:t>	</a:t>
            </a:r>
            <a:r>
              <a:rPr lang="en-US" altLang="ja-JP" sz="1400">
                <a:latin typeface="Meiryo UI" panose="020B0604030504040204" pitchFamily="50" charset="-128"/>
                <a:ea typeface="Meiryo UI" panose="020B0604030504040204" pitchFamily="50" charset="-128"/>
              </a:rPr>
              <a:t> P.5-22</a:t>
            </a:r>
            <a:endParaRPr lang="en-US" altLang="ja-JP" sz="1400" u="dashHeavy" baseline="42000">
              <a:latin typeface="Meiryo UI"/>
              <a:ea typeface="Meiryo UI"/>
            </a:endParaRPr>
          </a:p>
          <a:p>
            <a:pPr marL="536575" indent="-393700" defTabSz="942975">
              <a:lnSpc>
                <a:spcPct val="1500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精算払請求</a:t>
            </a:r>
            <a:r>
              <a:rPr lang="en-US" altLang="ja-JP" sz="1400" u="dashHeavy" baseline="42000">
                <a:latin typeface="Meiryo UI"/>
                <a:ea typeface="Meiryo UI"/>
              </a:rPr>
              <a:t>	</a:t>
            </a:r>
            <a:r>
              <a:rPr lang="en-US" altLang="ja-JP" sz="1400">
                <a:latin typeface="Meiryo UI" panose="020B0604030504040204" pitchFamily="50" charset="-128"/>
                <a:ea typeface="Meiryo UI" panose="020B0604030504040204" pitchFamily="50" charset="-128"/>
              </a:rPr>
              <a:t> P.23</a:t>
            </a:r>
          </a:p>
          <a:p>
            <a:pPr marL="993775" lvl="1" indent="-393700" defTabSz="942975">
              <a:lnSpc>
                <a:spcPct val="150000"/>
              </a:lnSpc>
              <a:buFont typeface="+mj-lt"/>
              <a:buAutoNum type="arabicPeriod"/>
              <a:tabLst>
                <a:tab pos="5829300" algn="r"/>
              </a:tabLst>
            </a:pPr>
            <a:r>
              <a:rPr lang="ja-JP" altLang="en-US" sz="1400">
                <a:latin typeface="Meiryo UI"/>
                <a:ea typeface="Meiryo UI"/>
              </a:rPr>
              <a:t>精算払請求書の作成方法</a:t>
            </a:r>
            <a:r>
              <a:rPr lang="en-US" altLang="ja-JP" sz="1400" u="dashHeavy" baseline="42000">
                <a:latin typeface="Meiryo UI"/>
                <a:ea typeface="Meiryo UI"/>
              </a:rPr>
              <a:t>	</a:t>
            </a:r>
            <a:r>
              <a:rPr lang="en-US" altLang="ja-JP" sz="1400">
                <a:latin typeface="Meiryo UI" panose="020B0604030504040204" pitchFamily="50" charset="-128"/>
                <a:ea typeface="Meiryo UI" panose="020B0604030504040204" pitchFamily="50" charset="-128"/>
              </a:rPr>
              <a:t> P.24-31</a:t>
            </a:r>
          </a:p>
          <a:p>
            <a:pPr marL="142875" defTabSz="942975">
              <a:lnSpc>
                <a:spcPct val="150000"/>
              </a:lnSpc>
              <a:tabLst>
                <a:tab pos="5829300" algn="r"/>
              </a:tabLst>
            </a:pPr>
            <a:endParaRPr lang="en-US" altLang="ja-JP" sz="1400" dirty="0">
              <a:latin typeface="Meiryo UI" panose="020B0604030504040204" pitchFamily="50" charset="-128"/>
              <a:ea typeface="Meiryo UI" panose="020B0604030504040204" pitchFamily="50" charset="-128"/>
            </a:endParaRPr>
          </a:p>
          <a:p>
            <a:pPr marL="536575" indent="-393700" defTabSz="942975">
              <a:lnSpc>
                <a:spcPct val="150000"/>
              </a:lnSpc>
              <a:buFont typeface="+mj-lt"/>
              <a:buAutoNum type="arabicPeriod"/>
              <a:tabLst>
                <a:tab pos="5829300" algn="r"/>
              </a:tabLst>
            </a:pPr>
            <a:endParaRPr lang="en-US" altLang="ja-JP" sz="1400">
              <a:latin typeface="Meiryo UI" panose="020B0604030504040204" pitchFamily="50" charset="-128"/>
              <a:ea typeface="Meiryo UI" panose="020B0604030504040204" pitchFamily="50" charset="-128"/>
            </a:endParaRPr>
          </a:p>
          <a:p>
            <a:pPr marL="142875" defTabSz="942975">
              <a:lnSpc>
                <a:spcPct val="150000"/>
              </a:lnSpc>
              <a:tabLst>
                <a:tab pos="5829300" algn="r"/>
              </a:tabLst>
            </a:pPr>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7976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2021D2E8-E1CF-2392-7063-CAC1E3CC91C7}"/>
              </a:ext>
            </a:extLst>
          </p:cNvPr>
          <p:cNvGraphicFramePr>
            <a:graphicFrameLocks noChangeAspect="1"/>
          </p:cNvGraphicFramePr>
          <p:nvPr>
            <p:custDataLst>
              <p:tags r:id="rId2"/>
            </p:custDataLst>
            <p:extLst>
              <p:ext uri="{D42A27DB-BD31-4B8C-83A1-F6EECF244321}">
                <p14:modId xmlns:p14="http://schemas.microsoft.com/office/powerpoint/2010/main" val="3489405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スライド" r:id="rId5" imgW="473" imgH="473" progId="TCLayout.ActiveDocument.1">
                  <p:embed/>
                </p:oleObj>
              </mc:Choice>
              <mc:Fallback>
                <p:oleObj name="think-cell スライド" r:id="rId5" imgW="473" imgH="473" progId="TCLayout.ActiveDocument.1">
                  <p:embed/>
                  <p:pic>
                    <p:nvPicPr>
                      <p:cNvPr id="28" name="think-cell data - do not delete" hidden="1">
                        <a:extLst>
                          <a:ext uri="{FF2B5EF4-FFF2-40B4-BE49-F238E27FC236}">
                            <a16:creationId xmlns:a16="http://schemas.microsoft.com/office/drawing/2014/main" id="{2021D2E8-E1CF-2392-7063-CAC1E3CC91C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a:t>
            </a:r>
            <a:r>
              <a:rPr lang="ja-JP" altLang="en-US" sz="2200" b="1">
                <a:solidFill>
                  <a:srgbClr val="0070C0"/>
                </a:solidFill>
                <a:latin typeface="Meiryo UI" panose="020B0604030504040204" pitchFamily="50" charset="-128"/>
                <a:ea typeface="Meiryo UI" panose="020B0604030504040204" pitchFamily="50" charset="-128"/>
              </a:rPr>
              <a:t>方法（</a:t>
            </a:r>
            <a:r>
              <a:rPr lang="en-US" altLang="ja-JP" sz="2200" b="1">
                <a:solidFill>
                  <a:srgbClr val="0070C0"/>
                </a:solidFill>
                <a:latin typeface="Meiryo UI" panose="020B0604030504040204" pitchFamily="50" charset="-128"/>
                <a:ea typeface="Meiryo UI" panose="020B0604030504040204" pitchFamily="50" charset="-128"/>
              </a:rPr>
              <a:t>6/8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振込先情報（</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228794"/>
            <a:ext cx="5825146" cy="2893100"/>
          </a:xfrm>
          <a:prstGeom prst="rect">
            <a:avLst/>
          </a:prstGeom>
          <a:noFill/>
        </p:spPr>
        <p:txBody>
          <a:bodyPr wrap="square" lIns="91440" tIns="45720" rIns="91440" bIns="45720" rtlCol="0" anchor="t">
            <a:spAutoFit/>
          </a:bodyPr>
          <a:lstStyle/>
          <a:p>
            <a:pPr>
              <a:buClr>
                <a:srgbClr val="FF0000"/>
              </a:buClr>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b="1">
                <a:latin typeface="Meiryo UI" panose="020B0604030504040204" pitchFamily="50" charset="-128"/>
                <a:ea typeface="Meiryo UI" panose="020B0604030504040204" pitchFamily="50" charset="-128"/>
              </a:rPr>
              <a:t>「預貯金種別」</a:t>
            </a:r>
            <a:r>
              <a:rPr lang="ja-JP" altLang="en-US" sz="1400">
                <a:latin typeface="Meiryo UI" panose="020B0604030504040204" pitchFamily="50" charset="-128"/>
                <a:ea typeface="Meiryo UI" panose="020B0604030504040204" pitchFamily="50" charset="-128"/>
              </a:rPr>
              <a:t>をプルダウンから選択</a:t>
            </a:r>
            <a:r>
              <a:rPr lang="ja-JP" altLang="en-US" sz="1400" dirty="0">
                <a:latin typeface="Meiryo UI" panose="020B0604030504040204" pitchFamily="50" charset="-128"/>
                <a:ea typeface="Meiryo UI" panose="020B0604030504040204" pitchFamily="50" charset="-128"/>
              </a:rPr>
              <a:t>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b="1">
                <a:latin typeface="Meiryo UI" panose="020B0604030504040204" pitchFamily="50" charset="-128"/>
                <a:ea typeface="Meiryo UI" panose="020B0604030504040204" pitchFamily="50" charset="-128"/>
              </a:rPr>
              <a:t>「口座番号」</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a:t>
            </a:r>
            <a:r>
              <a:rPr lang="ja-JP" altLang="en-US" sz="1400">
                <a:latin typeface="Meiryo UI" panose="020B0604030504040204" pitchFamily="50" charset="-128"/>
                <a:ea typeface="Meiryo UI" panose="020B0604030504040204" pitchFamily="50" charset="-128"/>
              </a:rPr>
              <a:t>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b="1">
                <a:latin typeface="Meiryo UI" panose="020B0604030504040204" pitchFamily="50" charset="-128"/>
                <a:ea typeface="Meiryo UI" panose="020B0604030504040204" pitchFamily="50" charset="-128"/>
              </a:rPr>
              <a:t>「口座</a:t>
            </a:r>
            <a:r>
              <a:rPr lang="ja-JP" altLang="en-US" sz="1400" b="1" dirty="0">
                <a:latin typeface="Meiryo UI" panose="020B0604030504040204" pitchFamily="50" charset="-128"/>
                <a:ea typeface="Meiryo UI" panose="020B0604030504040204" pitchFamily="50" charset="-128"/>
              </a:rPr>
              <a:t>名義</a:t>
            </a:r>
            <a:r>
              <a:rPr lang="en-US" altLang="ja-JP" sz="1400" b="1" dirty="0">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カタカナ</a:t>
            </a:r>
            <a:r>
              <a:rPr lang="en-US" altLang="ja-JP" sz="1400" b="1">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と</a:t>
            </a:r>
            <a:r>
              <a:rPr lang="ja-JP" altLang="en-US" sz="1400" b="1">
                <a:latin typeface="Meiryo UI" panose="020B0604030504040204" pitchFamily="50" charset="-128"/>
                <a:ea typeface="Meiryo UI" panose="020B0604030504040204" pitchFamily="50" charset="-128"/>
              </a:rPr>
              <a:t>「口座</a:t>
            </a:r>
            <a:r>
              <a:rPr lang="ja-JP" altLang="en-US" sz="1400" b="1" dirty="0">
                <a:latin typeface="Meiryo UI" panose="020B0604030504040204" pitchFamily="50" charset="-128"/>
                <a:ea typeface="Meiryo UI" panose="020B0604030504040204" pitchFamily="50" charset="-128"/>
              </a:rPr>
              <a:t>名義</a:t>
            </a:r>
            <a:r>
              <a:rPr lang="en-US" altLang="ja-JP" sz="1400" b="1" dirty="0">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漢字</a:t>
            </a:r>
            <a:r>
              <a:rPr lang="en-US" altLang="ja-JP" sz="1400" b="1">
                <a:latin typeface="Meiryo UI" panose="020B0604030504040204" pitchFamily="50" charset="-128"/>
                <a:ea typeface="Meiryo UI" panose="020B0604030504040204" pitchFamily="50" charset="-128"/>
              </a:rPr>
              <a:t>)</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b="1">
                <a:latin typeface="Meiryo UI" panose="020B0604030504040204" pitchFamily="50" charset="-128"/>
                <a:ea typeface="Meiryo UI" panose="020B0604030504040204" pitchFamily="50" charset="-128"/>
              </a:rPr>
              <a:t>口座情報が確認できる資料</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添付してください。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dirty="0">
                <a:latin typeface="Meiryo UI" panose="020B0604030504040204" pitchFamily="50" charset="-128"/>
                <a:ea typeface="Meiryo UI" panose="020B0604030504040204" pitchFamily="50" charset="-128"/>
              </a:rPr>
              <a:t>その他必要書類があれば添付</a:t>
            </a:r>
            <a:r>
              <a:rPr lang="ja-JP" altLang="en-US" sz="1400">
                <a:latin typeface="Meiryo UI" panose="020B0604030504040204" pitchFamily="50" charset="-128"/>
                <a:ea typeface="Meiryo UI" panose="020B0604030504040204" pitchFamily="50" charset="-128"/>
              </a:rPr>
              <a:t>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b="1" dirty="0">
                <a:latin typeface="Meiryo UI" panose="020B0604030504040204" pitchFamily="50" charset="-128"/>
                <a:ea typeface="Meiryo UI" panose="020B0604030504040204" pitchFamily="50" charset="-128"/>
              </a:rPr>
              <a:t>「次へ」</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026" name="Picture 2">
            <a:extLst>
              <a:ext uri="{FF2B5EF4-FFF2-40B4-BE49-F238E27FC236}">
                <a16:creationId xmlns:a16="http://schemas.microsoft.com/office/drawing/2014/main" id="{C439EAB7-373B-9752-FDF4-1EFA4435291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200327" y="1756855"/>
            <a:ext cx="5683770" cy="4224845"/>
          </a:xfrm>
          <a:prstGeom prst="rect">
            <a:avLst/>
          </a:prstGeom>
          <a:noFill/>
          <a:extLst>
            <a:ext uri="{909E8E84-426E-40DD-AFC4-6F175D3DCCD1}">
              <a14:hiddenFill xmlns:a14="http://schemas.microsoft.com/office/drawing/2010/main">
                <a:solidFill>
                  <a:srgbClr val="FFFFFF"/>
                </a:solidFill>
              </a14:hiddenFill>
            </a:ext>
          </a:extLst>
        </p:spPr>
      </p:pic>
      <p:sp>
        <p:nvSpPr>
          <p:cNvPr id="18" name="角丸四角形 7">
            <a:extLst>
              <a:ext uri="{FF2B5EF4-FFF2-40B4-BE49-F238E27FC236}">
                <a16:creationId xmlns:a16="http://schemas.microsoft.com/office/drawing/2014/main" id="{7A92FDAC-BF09-2CD3-74C0-8BEFA03097F0}"/>
              </a:ext>
            </a:extLst>
          </p:cNvPr>
          <p:cNvSpPr/>
          <p:nvPr/>
        </p:nvSpPr>
        <p:spPr>
          <a:xfrm flipV="1">
            <a:off x="361950" y="3482442"/>
            <a:ext cx="2652712"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C443E462-2742-5AD9-9DBB-61F807540EF4}"/>
              </a:ext>
            </a:extLst>
          </p:cNvPr>
          <p:cNvSpPr txBox="1"/>
          <p:nvPr/>
        </p:nvSpPr>
        <p:spPr>
          <a:xfrm>
            <a:off x="21747" y="3207039"/>
            <a:ext cx="406878" cy="369332"/>
          </a:xfrm>
          <a:prstGeom prst="rect">
            <a:avLst/>
          </a:prstGeom>
          <a:noFill/>
        </p:spPr>
        <p:txBody>
          <a:bodyPr wrap="square" rtlCol="0">
            <a:spAutoFit/>
          </a:bodyPr>
          <a:lstStyle/>
          <a:p>
            <a:r>
              <a:rPr lang="ja-JP" altLang="en-US" b="1" dirty="0">
                <a:solidFill>
                  <a:srgbClr val="FF0000"/>
                </a:solidFill>
                <a:latin typeface="Meiryo UI"/>
                <a:ea typeface="Meiryo UI"/>
              </a:rPr>
              <a:t>④</a:t>
            </a:r>
            <a:endParaRPr kumimoji="1" lang="ja-JP" altLang="en-US" b="1" dirty="0"/>
          </a:p>
        </p:txBody>
      </p:sp>
      <p:sp>
        <p:nvSpPr>
          <p:cNvPr id="20" name="角丸四角形 7">
            <a:extLst>
              <a:ext uri="{FF2B5EF4-FFF2-40B4-BE49-F238E27FC236}">
                <a16:creationId xmlns:a16="http://schemas.microsoft.com/office/drawing/2014/main" id="{62810639-92C6-AF80-0F76-D7188E987DC1}"/>
              </a:ext>
            </a:extLst>
          </p:cNvPr>
          <p:cNvSpPr/>
          <p:nvPr/>
        </p:nvSpPr>
        <p:spPr>
          <a:xfrm flipV="1">
            <a:off x="361950" y="3857092"/>
            <a:ext cx="5308600"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A316AFF4-8C4E-0835-964D-7E044AA55619}"/>
              </a:ext>
            </a:extLst>
          </p:cNvPr>
          <p:cNvSpPr txBox="1"/>
          <p:nvPr/>
        </p:nvSpPr>
        <p:spPr>
          <a:xfrm>
            <a:off x="21747" y="3581689"/>
            <a:ext cx="406878" cy="369332"/>
          </a:xfrm>
          <a:prstGeom prst="rect">
            <a:avLst/>
          </a:prstGeom>
          <a:noFill/>
        </p:spPr>
        <p:txBody>
          <a:bodyPr wrap="square" rtlCol="0">
            <a:spAutoFit/>
          </a:bodyPr>
          <a:lstStyle/>
          <a:p>
            <a:r>
              <a:rPr lang="ja-JP" altLang="en-US" b="1" dirty="0">
                <a:solidFill>
                  <a:srgbClr val="FF0000"/>
                </a:solidFill>
                <a:latin typeface="Meiryo UI"/>
                <a:ea typeface="Meiryo UI"/>
              </a:rPr>
              <a:t>⑥</a:t>
            </a:r>
            <a:endParaRPr kumimoji="1" lang="ja-JP" altLang="en-US" b="1" dirty="0"/>
          </a:p>
        </p:txBody>
      </p:sp>
      <p:sp>
        <p:nvSpPr>
          <p:cNvPr id="22" name="角丸四角形 7">
            <a:extLst>
              <a:ext uri="{FF2B5EF4-FFF2-40B4-BE49-F238E27FC236}">
                <a16:creationId xmlns:a16="http://schemas.microsoft.com/office/drawing/2014/main" id="{1AE8851A-93B7-FAE0-E41C-1B620AFE35C6}"/>
              </a:ext>
            </a:extLst>
          </p:cNvPr>
          <p:cNvSpPr/>
          <p:nvPr/>
        </p:nvSpPr>
        <p:spPr>
          <a:xfrm flipV="1">
            <a:off x="3060603" y="3482442"/>
            <a:ext cx="2609947"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4EB0EF04-BD4E-975B-43F0-35F4BB08A05D}"/>
              </a:ext>
            </a:extLst>
          </p:cNvPr>
          <p:cNvSpPr txBox="1"/>
          <p:nvPr/>
        </p:nvSpPr>
        <p:spPr>
          <a:xfrm>
            <a:off x="5626180" y="3331383"/>
            <a:ext cx="4068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sp>
        <p:nvSpPr>
          <p:cNvPr id="32" name="テキスト ボックス 31">
            <a:extLst>
              <a:ext uri="{FF2B5EF4-FFF2-40B4-BE49-F238E27FC236}">
                <a16:creationId xmlns:a16="http://schemas.microsoft.com/office/drawing/2014/main" id="{F7ADB46B-B1CE-89B0-8E06-B0C98720CE92}"/>
              </a:ext>
            </a:extLst>
          </p:cNvPr>
          <p:cNvSpPr txBox="1"/>
          <p:nvPr/>
        </p:nvSpPr>
        <p:spPr>
          <a:xfrm>
            <a:off x="21747" y="3994479"/>
            <a:ext cx="406878" cy="369332"/>
          </a:xfrm>
          <a:prstGeom prst="rect">
            <a:avLst/>
          </a:prstGeom>
          <a:noFill/>
        </p:spPr>
        <p:txBody>
          <a:bodyPr wrap="square" rtlCol="0">
            <a:spAutoFit/>
          </a:bodyPr>
          <a:lstStyle/>
          <a:p>
            <a:r>
              <a:rPr lang="ja-JP" altLang="en-US" b="1" dirty="0">
                <a:solidFill>
                  <a:srgbClr val="FF0000"/>
                </a:solidFill>
                <a:latin typeface="Meiryo UI"/>
                <a:ea typeface="Meiryo UI"/>
              </a:rPr>
              <a:t>⑦</a:t>
            </a:r>
            <a:endParaRPr kumimoji="1" lang="ja-JP" altLang="en-US" b="1" dirty="0"/>
          </a:p>
        </p:txBody>
      </p:sp>
      <p:sp>
        <p:nvSpPr>
          <p:cNvPr id="33" name="角丸四角形 7">
            <a:extLst>
              <a:ext uri="{FF2B5EF4-FFF2-40B4-BE49-F238E27FC236}">
                <a16:creationId xmlns:a16="http://schemas.microsoft.com/office/drawing/2014/main" id="{DDF099D1-6BC4-3414-49C1-AB3E2011C7C1}"/>
              </a:ext>
            </a:extLst>
          </p:cNvPr>
          <p:cNvSpPr/>
          <p:nvPr/>
        </p:nvSpPr>
        <p:spPr>
          <a:xfrm flipV="1">
            <a:off x="361950" y="4215045"/>
            <a:ext cx="5308600"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D0C962E3-EF7F-4B5B-1605-0F0D653AD35A}"/>
              </a:ext>
            </a:extLst>
          </p:cNvPr>
          <p:cNvSpPr txBox="1"/>
          <p:nvPr/>
        </p:nvSpPr>
        <p:spPr>
          <a:xfrm>
            <a:off x="21747" y="4944666"/>
            <a:ext cx="4068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⑧</a:t>
            </a:r>
            <a:endParaRPr kumimoji="1" lang="ja-JP" altLang="en-US" b="1" dirty="0"/>
          </a:p>
        </p:txBody>
      </p:sp>
      <p:sp>
        <p:nvSpPr>
          <p:cNvPr id="35" name="角丸四角形 7">
            <a:extLst>
              <a:ext uri="{FF2B5EF4-FFF2-40B4-BE49-F238E27FC236}">
                <a16:creationId xmlns:a16="http://schemas.microsoft.com/office/drawing/2014/main" id="{A50E28B1-D686-F2F6-F4CA-ABE7E93AB86D}"/>
              </a:ext>
            </a:extLst>
          </p:cNvPr>
          <p:cNvSpPr/>
          <p:nvPr/>
        </p:nvSpPr>
        <p:spPr>
          <a:xfrm flipV="1">
            <a:off x="361950" y="5165232"/>
            <a:ext cx="5308600" cy="18785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0" name="角丸四角形 7">
            <a:extLst>
              <a:ext uri="{FF2B5EF4-FFF2-40B4-BE49-F238E27FC236}">
                <a16:creationId xmlns:a16="http://schemas.microsoft.com/office/drawing/2014/main" id="{10FC953E-357F-5452-1D56-9EC72E0291C8}"/>
              </a:ext>
            </a:extLst>
          </p:cNvPr>
          <p:cNvSpPr/>
          <p:nvPr/>
        </p:nvSpPr>
        <p:spPr>
          <a:xfrm flipV="1">
            <a:off x="5433135" y="5686624"/>
            <a:ext cx="406878" cy="295076"/>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19750E6D-5E90-A2B2-3AE2-C77093EC786B}"/>
              </a:ext>
            </a:extLst>
          </p:cNvPr>
          <p:cNvSpPr txBox="1"/>
          <p:nvPr/>
        </p:nvSpPr>
        <p:spPr>
          <a:xfrm>
            <a:off x="5049348" y="5649496"/>
            <a:ext cx="4068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⑨</a:t>
            </a:r>
            <a:endParaRPr kumimoji="1" lang="ja-JP" altLang="en-US" b="1" dirty="0"/>
          </a:p>
        </p:txBody>
      </p:sp>
      <p:grpSp>
        <p:nvGrpSpPr>
          <p:cNvPr id="7" name="グループ化 6">
            <a:extLst>
              <a:ext uri="{FF2B5EF4-FFF2-40B4-BE49-F238E27FC236}">
                <a16:creationId xmlns:a16="http://schemas.microsoft.com/office/drawing/2014/main" id="{D1F986F5-954F-521F-30A7-99E9E3C60F51}"/>
              </a:ext>
            </a:extLst>
          </p:cNvPr>
          <p:cNvGrpSpPr/>
          <p:nvPr/>
        </p:nvGrpSpPr>
        <p:grpSpPr>
          <a:xfrm>
            <a:off x="5840011" y="151309"/>
            <a:ext cx="5272995" cy="394146"/>
            <a:chOff x="5840012" y="151309"/>
            <a:chExt cx="3295620" cy="394146"/>
          </a:xfrm>
        </p:grpSpPr>
        <p:sp>
          <p:nvSpPr>
            <p:cNvPr id="8" name="矢印: 五方向 7">
              <a:extLst>
                <a:ext uri="{FF2B5EF4-FFF2-40B4-BE49-F238E27FC236}">
                  <a16:creationId xmlns:a16="http://schemas.microsoft.com/office/drawing/2014/main" id="{E319FC09-598D-C6D9-05BA-0DFFC2D4AAF9}"/>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4" name="矢印: 五方向 23">
              <a:extLst>
                <a:ext uri="{FF2B5EF4-FFF2-40B4-BE49-F238E27FC236}">
                  <a16:creationId xmlns:a16="http://schemas.microsoft.com/office/drawing/2014/main" id="{0D52B8CD-BA1C-59D3-F954-DEECE4766B23}"/>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B6AC39A3-18E2-E9EC-48CF-D36FBC4192B6}"/>
                </a:ext>
              </a:extLst>
            </p:cNvPr>
            <p:cNvSpPr/>
            <p:nvPr/>
          </p:nvSpPr>
          <p:spPr bwMode="auto">
            <a:xfrm>
              <a:off x="7158260"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7E243487-36B3-D2D1-E345-24B4F14D585F}"/>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72986772-630A-A72D-72ED-83489337F9C1}"/>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7354677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a:t>
            </a:r>
            <a:r>
              <a:rPr lang="ja-JP" altLang="en-US" sz="2200" b="1">
                <a:solidFill>
                  <a:srgbClr val="0070C0"/>
                </a:solidFill>
                <a:latin typeface="Meiryo UI" panose="020B0604030504040204" pitchFamily="50" charset="-128"/>
                <a:ea typeface="Meiryo UI" panose="020B0604030504040204" pitchFamily="50" charset="-128"/>
              </a:rPr>
              <a:t>方法（</a:t>
            </a:r>
            <a:r>
              <a:rPr lang="en-US" altLang="ja-JP" sz="2200" b="1">
                <a:solidFill>
                  <a:srgbClr val="0070C0"/>
                </a:solidFill>
                <a:latin typeface="Meiryo UI" panose="020B0604030504040204" pitchFamily="50" charset="-128"/>
                <a:ea typeface="Meiryo UI" panose="020B0604030504040204" pitchFamily="50" charset="-128"/>
              </a:rPr>
              <a:t>7/8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最終確認</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397347"/>
            <a:ext cx="5825146" cy="138499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入力</a:t>
            </a:r>
            <a:r>
              <a:rPr lang="ja-JP" altLang="en-US" sz="1400" dirty="0">
                <a:latin typeface="Meiryo UI" panose="020B0604030504040204" pitchFamily="50" charset="-128"/>
                <a:ea typeface="Meiryo UI" panose="020B0604030504040204" pitchFamily="50" charset="-128"/>
              </a:rPr>
              <a:t>内容に誤りがないか確認してください。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問題</a:t>
            </a:r>
            <a:r>
              <a:rPr lang="ja-JP" altLang="en-US" sz="1400">
                <a:latin typeface="Meiryo UI" panose="020B0604030504040204" pitchFamily="50" charset="-128"/>
                <a:ea typeface="Meiryo UI" panose="020B0604030504040204" pitchFamily="50" charset="-128"/>
              </a:rPr>
              <a:t>がなければ、</a:t>
            </a:r>
            <a:r>
              <a:rPr lang="ja-JP" altLang="en-US" sz="1400" b="1">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提出する」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再度入力を行う</a:t>
            </a:r>
            <a:r>
              <a:rPr lang="ja-JP" altLang="en-US" sz="1400">
                <a:latin typeface="Meiryo UI" panose="020B0604030504040204" pitchFamily="50" charset="-128"/>
                <a:ea typeface="Meiryo UI" panose="020B0604030504040204" pitchFamily="50" charset="-128"/>
              </a:rPr>
              <a:t>場合は、</a:t>
            </a:r>
            <a:r>
              <a:rPr lang="ja-JP" altLang="en-US" sz="1400" b="1">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戻る」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入力内容を確認してください。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4" name="図 13">
            <a:extLst>
              <a:ext uri="{FF2B5EF4-FFF2-40B4-BE49-F238E27FC236}">
                <a16:creationId xmlns:a16="http://schemas.microsoft.com/office/drawing/2014/main" id="{53002089-7977-E88D-ABBD-22C680CEE107}"/>
              </a:ext>
            </a:extLst>
          </p:cNvPr>
          <p:cNvPicPr>
            <a:picLocks noChangeAspect="1"/>
          </p:cNvPicPr>
          <p:nvPr/>
        </p:nvPicPr>
        <p:blipFill rotWithShape="1">
          <a:blip r:embed="rId4"/>
          <a:srcRect l="15933" t="1233" r="15306" b="10206"/>
          <a:stretch/>
        </p:blipFill>
        <p:spPr>
          <a:xfrm>
            <a:off x="575472" y="1267012"/>
            <a:ext cx="4985648" cy="5518267"/>
          </a:xfrm>
          <a:prstGeom prst="rect">
            <a:avLst/>
          </a:prstGeom>
        </p:spPr>
      </p:pic>
      <p:sp>
        <p:nvSpPr>
          <p:cNvPr id="16" name="テキスト ボックス 15">
            <a:extLst>
              <a:ext uri="{FF2B5EF4-FFF2-40B4-BE49-F238E27FC236}">
                <a16:creationId xmlns:a16="http://schemas.microsoft.com/office/drawing/2014/main" id="{FB0E297C-28FF-1FC6-F2E8-5EF265B44F56}"/>
              </a:ext>
            </a:extLst>
          </p:cNvPr>
          <p:cNvSpPr txBox="1"/>
          <p:nvPr/>
        </p:nvSpPr>
        <p:spPr>
          <a:xfrm>
            <a:off x="104642" y="2222639"/>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18" name="角丸四角形 7">
            <a:extLst>
              <a:ext uri="{FF2B5EF4-FFF2-40B4-BE49-F238E27FC236}">
                <a16:creationId xmlns:a16="http://schemas.microsoft.com/office/drawing/2014/main" id="{6D2DCA8A-1CFB-C9A2-2439-69355D9A10EF}"/>
              </a:ext>
            </a:extLst>
          </p:cNvPr>
          <p:cNvSpPr/>
          <p:nvPr/>
        </p:nvSpPr>
        <p:spPr>
          <a:xfrm flipV="1">
            <a:off x="575472" y="1897378"/>
            <a:ext cx="4892267" cy="4433571"/>
          </a:xfrm>
          <a:prstGeom prst="roundRect">
            <a:avLst>
              <a:gd name="adj" fmla="val 318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C4398D18-4649-A8CA-D49A-568CA10ADD7E}"/>
              </a:ext>
            </a:extLst>
          </p:cNvPr>
          <p:cNvSpPr txBox="1"/>
          <p:nvPr/>
        </p:nvSpPr>
        <p:spPr>
          <a:xfrm>
            <a:off x="2489675" y="6299438"/>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21" name="角丸四角形 7">
            <a:extLst>
              <a:ext uri="{FF2B5EF4-FFF2-40B4-BE49-F238E27FC236}">
                <a16:creationId xmlns:a16="http://schemas.microsoft.com/office/drawing/2014/main" id="{97D6BF0E-807A-EA7E-6425-5ECA831DD4B0}"/>
              </a:ext>
            </a:extLst>
          </p:cNvPr>
          <p:cNvSpPr/>
          <p:nvPr/>
        </p:nvSpPr>
        <p:spPr>
          <a:xfrm flipV="1">
            <a:off x="2844799" y="6607174"/>
            <a:ext cx="415498" cy="174017"/>
          </a:xfrm>
          <a:prstGeom prst="roundRect">
            <a:avLst>
              <a:gd name="adj" fmla="val 2670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5" name="角丸四角形 7">
            <a:extLst>
              <a:ext uri="{FF2B5EF4-FFF2-40B4-BE49-F238E27FC236}">
                <a16:creationId xmlns:a16="http://schemas.microsoft.com/office/drawing/2014/main" id="{A905E5D8-2CDE-7A8A-D00B-D501299626D6}"/>
              </a:ext>
            </a:extLst>
          </p:cNvPr>
          <p:cNvSpPr/>
          <p:nvPr/>
        </p:nvSpPr>
        <p:spPr>
          <a:xfrm flipV="1">
            <a:off x="2844799" y="6392332"/>
            <a:ext cx="415498" cy="183545"/>
          </a:xfrm>
          <a:prstGeom prst="roundRect">
            <a:avLst>
              <a:gd name="adj" fmla="val 2670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BFB2105-9526-8BB2-A944-FCAA9E7AD801}"/>
              </a:ext>
            </a:extLst>
          </p:cNvPr>
          <p:cNvSpPr txBox="1"/>
          <p:nvPr/>
        </p:nvSpPr>
        <p:spPr>
          <a:xfrm>
            <a:off x="3218583" y="6540587"/>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grpSp>
        <p:nvGrpSpPr>
          <p:cNvPr id="4" name="グループ化 3">
            <a:extLst>
              <a:ext uri="{FF2B5EF4-FFF2-40B4-BE49-F238E27FC236}">
                <a16:creationId xmlns:a16="http://schemas.microsoft.com/office/drawing/2014/main" id="{9A7A5F81-924B-CB3B-CC34-E12F92545DD6}"/>
              </a:ext>
            </a:extLst>
          </p:cNvPr>
          <p:cNvGrpSpPr/>
          <p:nvPr/>
        </p:nvGrpSpPr>
        <p:grpSpPr>
          <a:xfrm>
            <a:off x="5840011" y="151309"/>
            <a:ext cx="5272995" cy="394146"/>
            <a:chOff x="5840012" y="151309"/>
            <a:chExt cx="3295620" cy="394146"/>
          </a:xfrm>
        </p:grpSpPr>
        <p:sp>
          <p:nvSpPr>
            <p:cNvPr id="6" name="矢印: 五方向 5">
              <a:extLst>
                <a:ext uri="{FF2B5EF4-FFF2-40B4-BE49-F238E27FC236}">
                  <a16:creationId xmlns:a16="http://schemas.microsoft.com/office/drawing/2014/main" id="{441B1466-EB2B-4F25-2524-0A941FDED360}"/>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7" name="矢印: 五方向 6">
              <a:extLst>
                <a:ext uri="{FF2B5EF4-FFF2-40B4-BE49-F238E27FC236}">
                  <a16:creationId xmlns:a16="http://schemas.microsoft.com/office/drawing/2014/main" id="{3A84E7C9-49A6-B960-D08B-DF73D2B30BA3}"/>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8" name="矢印: 五方向 7">
              <a:extLst>
                <a:ext uri="{FF2B5EF4-FFF2-40B4-BE49-F238E27FC236}">
                  <a16:creationId xmlns:a16="http://schemas.microsoft.com/office/drawing/2014/main" id="{2A93F2C9-7E28-446F-D7CC-4BFDC2C8C87F}"/>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71813D97-D5D4-2F07-B01D-B6D072CDED00}"/>
                </a:ext>
              </a:extLst>
            </p:cNvPr>
            <p:cNvSpPr/>
            <p:nvPr/>
          </p:nvSpPr>
          <p:spPr bwMode="auto">
            <a:xfrm>
              <a:off x="7817384"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1ACE6448-FE9E-42C6-1FFE-6F4CE630B06D}"/>
                </a:ext>
              </a:extLst>
            </p:cNvPr>
            <p:cNvSpPr/>
            <p:nvPr/>
          </p:nvSpPr>
          <p:spPr bwMode="auto">
            <a:xfrm>
              <a:off x="8476508"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919114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a:extLst>
              <a:ext uri="{FF2B5EF4-FFF2-40B4-BE49-F238E27FC236}">
                <a16:creationId xmlns:a16="http://schemas.microsoft.com/office/drawing/2014/main" id="{12C2BBDC-5200-E1F2-817A-74D9CE6FCF3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8250" y="1991410"/>
            <a:ext cx="5967750" cy="2775890"/>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報告完了</a:t>
            </a:r>
            <a:endParaRPr lang="en-US" altLang="ja-JP" sz="1400" b="1" dirty="0">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2241123" y="3607741"/>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精算払請求書の作成</a:t>
            </a:r>
            <a:r>
              <a:rPr lang="ja-JP" altLang="en-US" sz="2200" b="1">
                <a:solidFill>
                  <a:srgbClr val="0070C0"/>
                </a:solidFill>
                <a:latin typeface="Meiryo UI" panose="020B0604030504040204" pitchFamily="50" charset="-128"/>
                <a:ea typeface="Meiryo UI" panose="020B0604030504040204" pitchFamily="50" charset="-128"/>
              </a:rPr>
              <a:t>方法（</a:t>
            </a:r>
            <a:r>
              <a:rPr lang="en-US" altLang="ja-JP" sz="2200" b="1">
                <a:solidFill>
                  <a:srgbClr val="0070C0"/>
                </a:solidFill>
                <a:latin typeface="Meiryo UI" panose="020B0604030504040204" pitchFamily="50" charset="-128"/>
                <a:ea typeface="Meiryo UI" panose="020B0604030504040204" pitchFamily="50" charset="-128"/>
              </a:rPr>
              <a:t>8/8</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2639949" y="3649598"/>
            <a:ext cx="857250" cy="285749"/>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E53F5F65-6526-2AC2-F06C-CFD783980F68}"/>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提出が完了しました。</a:t>
            </a:r>
            <a:endParaRPr lang="en-US" altLang="ja-JP" sz="1400">
              <a:solidFill>
                <a:schemeClr val="tx1"/>
              </a:solidFill>
              <a:latin typeface="Meiryo UI" panose="020B0604030504040204" pitchFamily="50" charset="-128"/>
              <a:ea typeface="Meiryo UI" panose="020B0604030504040204" pitchFamily="50" charset="-128"/>
            </a:endParaRPr>
          </a:p>
          <a:p>
            <a:pPr algn="l"/>
            <a:r>
              <a:rPr lang="ja-JP" altLang="en-US" sz="1400">
                <a:solidFill>
                  <a:schemeClr val="tx1"/>
                </a:solidFill>
                <a:latin typeface="Meiryo UI" panose="020B0604030504040204" pitchFamily="50" charset="-128"/>
                <a:ea typeface="Meiryo UI" panose="020B0604030504040204" pitchFamily="50" charset="-128"/>
              </a:rPr>
              <a:t>入力完了後マイページに戻ってください。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3D5A7BD-4957-BD72-0024-21559A478CBA}"/>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58E56922-8482-4085-B2F5-182BDE50C3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3" name="グループ化 2">
            <a:extLst>
              <a:ext uri="{FF2B5EF4-FFF2-40B4-BE49-F238E27FC236}">
                <a16:creationId xmlns:a16="http://schemas.microsoft.com/office/drawing/2014/main" id="{220532A1-94F2-022B-3176-81F34E5CC901}"/>
              </a:ext>
            </a:extLst>
          </p:cNvPr>
          <p:cNvGrpSpPr/>
          <p:nvPr/>
        </p:nvGrpSpPr>
        <p:grpSpPr>
          <a:xfrm>
            <a:off x="5840011" y="151309"/>
            <a:ext cx="5272995" cy="394146"/>
            <a:chOff x="5840012" y="151309"/>
            <a:chExt cx="3295620" cy="394146"/>
          </a:xfrm>
        </p:grpSpPr>
        <p:sp>
          <p:nvSpPr>
            <p:cNvPr id="6" name="矢印: 五方向 5">
              <a:extLst>
                <a:ext uri="{FF2B5EF4-FFF2-40B4-BE49-F238E27FC236}">
                  <a16:creationId xmlns:a16="http://schemas.microsoft.com/office/drawing/2014/main" id="{854124F7-897A-0BEF-0242-D0C70DF2153D}"/>
                </a:ext>
              </a:extLst>
            </p:cNvPr>
            <p:cNvSpPr/>
            <p:nvPr/>
          </p:nvSpPr>
          <p:spPr bwMode="auto">
            <a:xfrm>
              <a:off x="5840012"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0" name="矢印: 五方向 9">
              <a:extLst>
                <a:ext uri="{FF2B5EF4-FFF2-40B4-BE49-F238E27FC236}">
                  <a16:creationId xmlns:a16="http://schemas.microsoft.com/office/drawing/2014/main" id="{0F86B290-A4EC-4F61-17DF-2139DC001B72}"/>
                </a:ext>
              </a:extLst>
            </p:cNvPr>
            <p:cNvSpPr/>
            <p:nvPr/>
          </p:nvSpPr>
          <p:spPr bwMode="auto">
            <a:xfrm>
              <a:off x="6499136"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精算払請求</a:t>
              </a: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情報の</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93E3B3F4-05DA-E23E-53A5-CF298465B033}"/>
                </a:ext>
              </a:extLst>
            </p:cNvPr>
            <p:cNvSpPr/>
            <p:nvPr/>
          </p:nvSpPr>
          <p:spPr bwMode="auto">
            <a:xfrm>
              <a:off x="7158260"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振込先情報の登録</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2" name="矢印: 五方向 11">
              <a:extLst>
                <a:ext uri="{FF2B5EF4-FFF2-40B4-BE49-F238E27FC236}">
                  <a16:creationId xmlns:a16="http://schemas.microsoft.com/office/drawing/2014/main" id="{F4CEA9E2-AA02-A832-20D8-E8D6A1C1F91B}"/>
                </a:ext>
              </a:extLst>
            </p:cNvPr>
            <p:cNvSpPr/>
            <p:nvPr/>
          </p:nvSpPr>
          <p:spPr bwMode="auto">
            <a:xfrm>
              <a:off x="7817384" y="151309"/>
              <a:ext cx="659124"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AD655BAF-9CD0-CB0B-B1AC-75A0B093856D}"/>
                </a:ext>
              </a:extLst>
            </p:cNvPr>
            <p:cNvSpPr/>
            <p:nvPr/>
          </p:nvSpPr>
          <p:spPr bwMode="auto">
            <a:xfrm>
              <a:off x="8476508" y="151309"/>
              <a:ext cx="659124" cy="394146"/>
            </a:xfrm>
            <a:prstGeom prst="homePlate">
              <a:avLst>
                <a:gd name="adj" fmla="val 2404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14" name="テキスト ボックス 13">
            <a:extLst>
              <a:ext uri="{FF2B5EF4-FFF2-40B4-BE49-F238E27FC236}">
                <a16:creationId xmlns:a16="http://schemas.microsoft.com/office/drawing/2014/main" id="{9B191727-6427-CE01-68C7-1E863E73645C}"/>
              </a:ext>
            </a:extLst>
          </p:cNvPr>
          <p:cNvSpPr txBox="1"/>
          <p:nvPr/>
        </p:nvSpPr>
        <p:spPr>
          <a:xfrm>
            <a:off x="6274900" y="1397347"/>
            <a:ext cx="5825146" cy="73866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これで提出は完了しました。</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マイページに戻る」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E615082D-5563-D45B-7ACF-5C08D759EB79}"/>
              </a:ext>
            </a:extLst>
          </p:cNvPr>
          <p:cNvSpPr/>
          <p:nvPr/>
        </p:nvSpPr>
        <p:spPr>
          <a:xfrm>
            <a:off x="6603664" y="2713294"/>
            <a:ext cx="5059680" cy="1111199"/>
          </a:xfrm>
          <a:prstGeom prst="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spcAft>
                <a:spcPts val="300"/>
              </a:spcAft>
            </a:pPr>
            <a:r>
              <a:rPr kumimoji="1" lang="ja-JP" altLang="en-US" sz="1400">
                <a:solidFill>
                  <a:schemeClr val="tx1"/>
                </a:solidFill>
                <a:latin typeface="Meiryo UI" panose="020B0604030504040204" pitchFamily="50" charset="-128"/>
                <a:ea typeface="Meiryo UI" panose="020B0604030504040204" pitchFamily="50" charset="-128"/>
              </a:rPr>
              <a:t>事務局から差戻し</a:t>
            </a:r>
            <a:r>
              <a:rPr lang="ja-JP" altLang="en-US" sz="1400">
                <a:solidFill>
                  <a:schemeClr val="tx1"/>
                </a:solidFill>
                <a:latin typeface="Meiryo UI" panose="020B0604030504040204" pitchFamily="50" charset="-128"/>
                <a:ea typeface="Meiryo UI" panose="020B0604030504040204" pitchFamily="50" charset="-128"/>
              </a:rPr>
              <a:t>があった場合の</a:t>
            </a:r>
            <a:r>
              <a:rPr kumimoji="1" lang="ja-JP" altLang="en-US" sz="1400">
                <a:solidFill>
                  <a:schemeClr val="tx1"/>
                </a:solidFill>
                <a:latin typeface="Meiryo UI" panose="020B0604030504040204" pitchFamily="50" charset="-128"/>
                <a:ea typeface="Meiryo UI" panose="020B0604030504040204" pitchFamily="50" charset="-128"/>
              </a:rPr>
              <a:t>対応は、</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別の手引</a:t>
            </a:r>
            <a:r>
              <a:rPr kumimoji="1" lang="ja-JP" altLang="en-US" sz="1400" b="1">
                <a:solidFill>
                  <a:schemeClr val="tx1"/>
                </a:solidFill>
                <a:latin typeface="Meiryo UI" panose="020B0604030504040204" pitchFamily="50" charset="-128"/>
                <a:ea typeface="Meiryo UI" panose="020B0604030504040204" pitchFamily="50" charset="-128"/>
              </a:rPr>
              <a:t>「事業実施中以降の申請手引き」</a:t>
            </a:r>
            <a:r>
              <a:rPr kumimoji="1" lang="ja-JP" altLang="en-US" sz="1400">
                <a:solidFill>
                  <a:schemeClr val="tx1"/>
                </a:solidFill>
                <a:latin typeface="Meiryo UI" panose="020B0604030504040204" pitchFamily="50" charset="-128"/>
                <a:ea typeface="Meiryo UI" panose="020B0604030504040204" pitchFamily="50" charset="-128"/>
              </a:rPr>
              <a:t>をご参照ください</a:t>
            </a:r>
            <a:endParaRPr kumimoji="1" lang="ja-JP" altLang="en-US" sz="140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18087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200" b="1">
                <a:solidFill>
                  <a:srgbClr val="0070C0"/>
                </a:solidFill>
                <a:latin typeface="Meiryo UI" panose="020B0604030504040204" pitchFamily="50" charset="-128"/>
                <a:ea typeface="Meiryo UI" panose="020B0604030504040204" pitchFamily="50" charset="-128"/>
              </a:rPr>
              <a:t>はじめに</a:t>
            </a:r>
          </a:p>
        </p:txBody>
      </p:sp>
      <p:sp>
        <p:nvSpPr>
          <p:cNvPr id="3" name="テキスト ボックス 2">
            <a:extLst>
              <a:ext uri="{FF2B5EF4-FFF2-40B4-BE49-F238E27FC236}">
                <a16:creationId xmlns:a16="http://schemas.microsoft.com/office/drawing/2014/main" id="{D11C1C85-B7A8-C24A-B8B9-C71098BF6FE0}"/>
              </a:ext>
            </a:extLst>
          </p:cNvPr>
          <p:cNvSpPr txBox="1"/>
          <p:nvPr/>
        </p:nvSpPr>
        <p:spPr>
          <a:xfrm>
            <a:off x="568363" y="758260"/>
            <a:ext cx="11055274" cy="5901946"/>
          </a:xfrm>
          <a:prstGeom prst="rect">
            <a:avLst/>
          </a:prstGeom>
          <a:solidFill>
            <a:schemeClr val="accent1">
              <a:lumMod val="20000"/>
              <a:lumOff val="80000"/>
            </a:schemeClr>
          </a:solidFill>
        </p:spPr>
        <p:txBody>
          <a:bodyPr wrap="square" lIns="91440" tIns="45720" rIns="91440" bIns="45720" rtlCol="0" anchor="ctr">
            <a:noAutofit/>
          </a:bodyPr>
          <a:lstStyle>
            <a:defPPr>
              <a:defRPr lang="ja-JP"/>
            </a:defPPr>
            <a:lvl1pPr marL="285750" indent="-285750">
              <a:lnSpc>
                <a:spcPts val="1800"/>
              </a:lnSpc>
              <a:buFont typeface="Wingdings" panose="05000000000000000000" pitchFamily="2" charset="2"/>
              <a:buChar char="u"/>
              <a:defRPr sz="1400">
                <a:latin typeface="Meiryo UI" panose="020B0604030504040204" pitchFamily="50" charset="-128"/>
                <a:ea typeface="Meiryo UI" panose="020B0604030504040204" pitchFamily="50" charset="-128"/>
              </a:defRPr>
            </a:lvl1pPr>
            <a:lvl2pPr lvl="1">
              <a:lnSpc>
                <a:spcPts val="1800"/>
              </a:lnSpc>
              <a:defRPr sz="1400">
                <a:latin typeface="Meiryo UI" panose="020B0604030504040204" pitchFamily="50" charset="-128"/>
                <a:ea typeface="Meiryo UI" panose="020B0604030504040204" pitchFamily="50" charset="-128"/>
              </a:defRPr>
            </a:lvl2pPr>
          </a:lstStyle>
          <a:p>
            <a:r>
              <a:rPr lang="ja-JP" altLang="en-US" sz="1100" b="1" dirty="0">
                <a:solidFill>
                  <a:srgbClr val="FF0000"/>
                </a:solidFill>
                <a:latin typeface="Meiryo UI"/>
                <a:ea typeface="Meiryo UI"/>
              </a:rPr>
              <a:t>各種申請の作成要否・提出期限については、交付規定をご確認ください。</a:t>
            </a:r>
            <a:endParaRPr lang="en-US" altLang="ja-JP" sz="1100" b="1" dirty="0">
              <a:solidFill>
                <a:srgbClr val="FF0000"/>
              </a:solidFill>
              <a:latin typeface="Meiryo UI"/>
              <a:ea typeface="Meiryo UI"/>
            </a:endParaRPr>
          </a:p>
          <a:p>
            <a:endParaRPr lang="en-US" altLang="ja-JP" sz="1100" b="1" dirty="0">
              <a:solidFill>
                <a:srgbClr val="FF0000"/>
              </a:solidFill>
              <a:latin typeface="Meiryo UI"/>
              <a:ea typeface="Meiryo UI"/>
            </a:endParaRPr>
          </a:p>
          <a:p>
            <a:r>
              <a:rPr lang="ja-JP" altLang="en-US" sz="1100" b="1" dirty="0">
                <a:solidFill>
                  <a:srgbClr val="FF0000"/>
                </a:solidFill>
                <a:latin typeface="Meiryo UI"/>
                <a:ea typeface="Meiryo UI"/>
              </a:rPr>
              <a:t>支援依頼先によって一部手順が異る場合がございますので、ご自身の支援依頼先が商工会・商工会議所のどちらであるかをご確認ください。</a:t>
            </a:r>
            <a:endParaRPr lang="en-US" altLang="ja-JP" sz="1100" b="1" dirty="0">
              <a:solidFill>
                <a:srgbClr val="FF0000"/>
              </a:solidFill>
              <a:latin typeface="Meiryo UI"/>
              <a:ea typeface="Meiryo UI"/>
            </a:endParaRPr>
          </a:p>
          <a:p>
            <a:endParaRPr lang="en-US" altLang="ja-JP" sz="1100" b="1" dirty="0">
              <a:solidFill>
                <a:srgbClr val="FF0000"/>
              </a:solidFill>
              <a:latin typeface="Meiryo UI"/>
              <a:ea typeface="Meiryo UI"/>
            </a:endParaRPr>
          </a:p>
          <a:p>
            <a:r>
              <a:rPr lang="ja-JP" altLang="en-US" sz="1100" dirty="0">
                <a:latin typeface="Meiryo UI"/>
                <a:ea typeface="Meiryo UI"/>
              </a:rPr>
              <a:t>本補助金の概要や制度の詳細、補助金内容のお問い合わせ先については、小規模事業者持続化補助金＜一般型＞のホームページをご参照ください。</a:t>
            </a:r>
            <a:endParaRPr lang="en-US" altLang="ja-JP" sz="1100" dirty="0">
              <a:latin typeface="Meiryo UI"/>
              <a:ea typeface="Meiryo UI"/>
            </a:endParaRPr>
          </a:p>
          <a:p>
            <a:pPr marL="171450" lvl="1"/>
            <a:r>
              <a:rPr lang="ja-JP" altLang="en-US" sz="1100" dirty="0">
                <a:latin typeface="Meiryo UI"/>
                <a:ea typeface="Meiryo UI"/>
              </a:rPr>
              <a:t>商工会地区：</a:t>
            </a:r>
            <a:r>
              <a:rPr lang="en-US" altLang="ja-JP" sz="1100" dirty="0">
                <a:latin typeface="Meiryo UI"/>
                <a:ea typeface="Meiryo UI"/>
                <a:hlinkClick r:id="rId2"/>
              </a:rPr>
              <a:t>https://www.shokokai.or.jp/jizokuka_r1h/</a:t>
            </a:r>
            <a:endParaRPr lang="en-US" altLang="ja-JP" sz="1100" dirty="0">
              <a:latin typeface="Meiryo UI"/>
              <a:ea typeface="Meiryo UI"/>
            </a:endParaRPr>
          </a:p>
          <a:p>
            <a:pPr marL="171450" lvl="1"/>
            <a:r>
              <a:rPr lang="ja-JP" altLang="en-US" sz="1100" dirty="0">
                <a:latin typeface="Meiryo UI"/>
                <a:ea typeface="Meiryo UI"/>
              </a:rPr>
              <a:t>商工会議所地区：</a:t>
            </a:r>
            <a:r>
              <a:rPr lang="en-US" altLang="ja-JP" sz="1100" dirty="0">
                <a:latin typeface="Meiryo UI"/>
                <a:ea typeface="Meiryo UI"/>
                <a:hlinkClick r:id="rId3"/>
              </a:rPr>
              <a:t>https://s23.jizokukahojokin.info/index.php</a:t>
            </a:r>
            <a:endParaRPr lang="en-US" altLang="ja-JP" sz="1100" dirty="0">
              <a:latin typeface="Meiryo UI"/>
              <a:ea typeface="Meiryo UI"/>
            </a:endParaRPr>
          </a:p>
          <a:p>
            <a:pPr marL="171450" lvl="1">
              <a:lnSpc>
                <a:spcPct val="100000"/>
              </a:lnSpc>
            </a:pPr>
            <a:endParaRPr lang="en-US" altLang="ja-JP" sz="1100" dirty="0">
              <a:latin typeface="Meiryo UI"/>
              <a:ea typeface="Meiryo UI"/>
            </a:endParaRPr>
          </a:p>
          <a:p>
            <a:r>
              <a:rPr lang="ja-JP" altLang="en-US" sz="1100" dirty="0">
                <a:latin typeface="Meiryo UI"/>
                <a:ea typeface="Meiryo UI"/>
              </a:rPr>
              <a:t>本手引きは、小規模事業者持続化補助金＜一般型＞申請システムにて各種申請を行う方法を説明した資料です。</a:t>
            </a:r>
            <a:r>
              <a:rPr lang="en-US" altLang="ja-JP" sz="1100" dirty="0">
                <a:latin typeface="Meiryo UI"/>
                <a:ea typeface="Meiryo UI"/>
              </a:rPr>
              <a:t>※</a:t>
            </a:r>
            <a:r>
              <a:rPr lang="ja-JP" altLang="en-US" sz="1100" dirty="0">
                <a:latin typeface="Meiryo UI"/>
                <a:ea typeface="Meiryo UI"/>
              </a:rPr>
              <a:t>画像はイメージのため今後変更となる可能性があります</a:t>
            </a:r>
            <a:br>
              <a:rPr lang="en-US" altLang="ja-JP" sz="1100" dirty="0"/>
            </a:br>
            <a:r>
              <a:rPr lang="ja-JP" altLang="en-US" sz="1100" dirty="0">
                <a:latin typeface="Meiryo UI"/>
                <a:ea typeface="Meiryo UI"/>
              </a:rPr>
              <a:t>対象の補助金は、 「小規模事業者持続化補助金＜一般型＞」です。他の補助金を申請する場合にはご利用いただけません。</a:t>
            </a:r>
            <a:br>
              <a:rPr lang="en-US" altLang="ja-JP" sz="1100" dirty="0"/>
            </a:br>
            <a:endParaRPr lang="en-US" altLang="ja-JP" sz="1100" dirty="0"/>
          </a:p>
          <a:p>
            <a:r>
              <a:rPr lang="ja-JP" altLang="en-US" sz="1100" dirty="0">
                <a:latin typeface="Meiryo UI"/>
                <a:ea typeface="Meiryo UI"/>
              </a:rPr>
              <a:t>「小規模事業者持続化補助金＜一般型＞ 」の公募申請を紙で提出された場合は、交付決定後の申請も紙での申請となり、電子申請システムを使用することはできません。</a:t>
            </a:r>
            <a:br>
              <a:rPr lang="en-US" altLang="ja-JP" sz="1100" dirty="0"/>
            </a:br>
            <a:endParaRPr lang="en-US" altLang="ja-JP" sz="1100" dirty="0"/>
          </a:p>
          <a:p>
            <a:r>
              <a:rPr lang="ja-JP" altLang="en-US" sz="1100" dirty="0">
                <a:latin typeface="Meiryo UI"/>
                <a:ea typeface="Meiryo UI"/>
              </a:rPr>
              <a:t>電子申請の場合、各種通知はマイページ上でご確認いただけます。</a:t>
            </a:r>
            <a:endParaRPr lang="en-US" altLang="ja-JP" sz="1100" dirty="0">
              <a:latin typeface="Meiryo UI"/>
              <a:ea typeface="Meiryo UI"/>
            </a:endParaRPr>
          </a:p>
          <a:p>
            <a:pPr marL="0" indent="0">
              <a:buNone/>
            </a:pPr>
            <a:endParaRPr lang="en-US" altLang="ja-JP" sz="1100" dirty="0"/>
          </a:p>
          <a:p>
            <a:pPr marL="285750" indent="-285750">
              <a:lnSpc>
                <a:spcPts val="2200"/>
              </a:lnSpc>
              <a:buFont typeface="Wingdings" panose="05000000000000000000" pitchFamily="2" charset="2"/>
              <a:buChar char="u"/>
            </a:pPr>
            <a:r>
              <a:rPr lang="ja-JP" altLang="en-US" sz="1100" dirty="0">
                <a:latin typeface="Meiryo UI" panose="020B0604030504040204" pitchFamily="50" charset="-128"/>
                <a:ea typeface="Meiryo UI" panose="020B0604030504040204" pitchFamily="50" charset="-128"/>
              </a:rPr>
              <a:t>動作環境は以下のとおりです。下記のブラウザの最新バージョンをご利用ください。</a:t>
            </a:r>
            <a:endParaRPr lang="en-US" altLang="ja-JP" sz="1100" dirty="0">
              <a:latin typeface="Meiryo UI" panose="020B0604030504040204" pitchFamily="50" charset="-128"/>
              <a:ea typeface="Meiryo UI" panose="020B0604030504040204" pitchFamily="50" charset="-128"/>
            </a:endParaRPr>
          </a:p>
          <a:p>
            <a:pPr marL="171450" lvl="1">
              <a:lnSpc>
                <a:spcPts val="2200"/>
              </a:lnSpc>
            </a:pPr>
            <a:r>
              <a:rPr lang="en-US" altLang="ja-JP" sz="1100" dirty="0">
                <a:latin typeface="Meiryo UI" panose="020B0604030504040204" pitchFamily="50" charset="-128"/>
                <a:ea typeface="Meiryo UI" panose="020B0604030504040204" pitchFamily="50" charset="-128"/>
              </a:rPr>
              <a:t>※Microsoft Edge</a:t>
            </a:r>
            <a:r>
              <a:rPr lang="ja-JP" altLang="en-US" sz="1100" dirty="0">
                <a:latin typeface="Meiryo UI" panose="020B0604030504040204" pitchFamily="50" charset="-128"/>
                <a:ea typeface="Meiryo UI" panose="020B0604030504040204" pitchFamily="50" charset="-128"/>
              </a:rPr>
              <a:t>の「</a:t>
            </a:r>
            <a:r>
              <a:rPr lang="en-US" altLang="ja-JP" sz="1100" dirty="0">
                <a:latin typeface="Meiryo UI" panose="020B0604030504040204" pitchFamily="50" charset="-128"/>
                <a:ea typeface="Meiryo UI" panose="020B0604030504040204" pitchFamily="50" charset="-128"/>
              </a:rPr>
              <a:t>Internet Explorer</a:t>
            </a:r>
            <a:r>
              <a:rPr lang="ja-JP" altLang="en-US" sz="1100" dirty="0">
                <a:latin typeface="Meiryo UI" panose="020B0604030504040204" pitchFamily="50" charset="-128"/>
                <a:ea typeface="Meiryo UI" panose="020B0604030504040204" pitchFamily="50" charset="-128"/>
              </a:rPr>
              <a:t>モード」は申請上のエラー等が生じますので利用しないでください</a:t>
            </a:r>
            <a:endParaRPr lang="en-US" altLang="ja-JP" sz="1100" dirty="0">
              <a:latin typeface="Meiryo UI" panose="020B0604030504040204" pitchFamily="50" charset="-128"/>
              <a:ea typeface="Meiryo UI" panose="020B0604030504040204" pitchFamily="50" charset="-128"/>
            </a:endParaRPr>
          </a:p>
          <a:p>
            <a:pPr lvl="1">
              <a:lnSpc>
                <a:spcPts val="2200"/>
              </a:lnSpc>
            </a:pPr>
            <a:r>
              <a:rPr lang="ja-JP" altLang="en-US" sz="1100" dirty="0">
                <a:latin typeface="Meiryo UI"/>
                <a:ea typeface="Meiryo UI"/>
              </a:rPr>
              <a:t>〇 </a:t>
            </a:r>
            <a:r>
              <a:rPr lang="en-US" altLang="ja-JP" sz="1100" dirty="0">
                <a:latin typeface="Meiryo UI"/>
                <a:ea typeface="Meiryo UI"/>
              </a:rPr>
              <a:t>Windows	:Google</a:t>
            </a:r>
            <a:r>
              <a:rPr lang="ja-JP" altLang="en-US" sz="1100" dirty="0">
                <a:latin typeface="Meiryo UI"/>
                <a:ea typeface="Meiryo UI"/>
              </a:rPr>
              <a:t> </a:t>
            </a:r>
            <a:r>
              <a:rPr lang="en-US" altLang="ja-JP" sz="1100" dirty="0">
                <a:latin typeface="Meiryo UI"/>
                <a:ea typeface="Meiryo UI"/>
              </a:rPr>
              <a:t>Chrome,</a:t>
            </a:r>
            <a:r>
              <a:rPr lang="ja-JP" altLang="en-US" sz="1100" dirty="0">
                <a:latin typeface="Meiryo UI"/>
                <a:ea typeface="Meiryo UI"/>
              </a:rPr>
              <a:t> </a:t>
            </a:r>
            <a:r>
              <a:rPr lang="en-US" altLang="ja-JP" sz="1100" dirty="0">
                <a:latin typeface="Meiryo UI"/>
                <a:ea typeface="Meiryo UI"/>
              </a:rPr>
              <a:t>Firefox,</a:t>
            </a:r>
            <a:r>
              <a:rPr lang="ja-JP" altLang="en-US" sz="1100" dirty="0">
                <a:latin typeface="Meiryo UI"/>
                <a:ea typeface="Meiryo UI"/>
              </a:rPr>
              <a:t> </a:t>
            </a:r>
            <a:r>
              <a:rPr lang="en-US" altLang="ja-JP" sz="1100" dirty="0">
                <a:latin typeface="Meiryo UI"/>
                <a:ea typeface="Meiryo UI"/>
              </a:rPr>
              <a:t>Microsoft</a:t>
            </a:r>
            <a:r>
              <a:rPr lang="ja-JP" altLang="en-US" sz="1100" dirty="0">
                <a:latin typeface="Meiryo UI"/>
                <a:ea typeface="Meiryo UI"/>
              </a:rPr>
              <a:t> </a:t>
            </a:r>
            <a:r>
              <a:rPr lang="en-US" altLang="ja-JP" sz="1100" dirty="0">
                <a:latin typeface="Meiryo UI"/>
                <a:ea typeface="Meiryo UI"/>
              </a:rPr>
              <a:t>Edge		</a:t>
            </a:r>
            <a:r>
              <a:rPr lang="ja-JP" altLang="en-US" sz="1100" dirty="0">
                <a:latin typeface="Meiryo UI"/>
                <a:ea typeface="Meiryo UI"/>
              </a:rPr>
              <a:t>〇 </a:t>
            </a:r>
            <a:r>
              <a:rPr lang="en-US" altLang="ja-JP" sz="1100" dirty="0">
                <a:latin typeface="Meiryo UI"/>
                <a:ea typeface="Meiryo UI"/>
              </a:rPr>
              <a:t>iOS	:Google</a:t>
            </a:r>
            <a:r>
              <a:rPr lang="ja-JP" altLang="en-US" sz="1100" dirty="0">
                <a:latin typeface="Meiryo UI"/>
                <a:ea typeface="Meiryo UI"/>
              </a:rPr>
              <a:t> </a:t>
            </a:r>
            <a:r>
              <a:rPr lang="en-US" altLang="ja-JP" sz="1100" dirty="0">
                <a:latin typeface="Meiryo UI"/>
                <a:ea typeface="Meiryo UI"/>
              </a:rPr>
              <a:t>Chrome,</a:t>
            </a:r>
            <a:r>
              <a:rPr lang="ja-JP" altLang="en-US" sz="1100" dirty="0">
                <a:latin typeface="Meiryo UI"/>
                <a:ea typeface="Meiryo UI"/>
              </a:rPr>
              <a:t> </a:t>
            </a:r>
            <a:r>
              <a:rPr lang="en-US" altLang="ja-JP" sz="1100" dirty="0">
                <a:latin typeface="Meiryo UI"/>
                <a:ea typeface="Meiryo UI"/>
              </a:rPr>
              <a:t>Safari</a:t>
            </a:r>
          </a:p>
          <a:p>
            <a:pPr lvl="1">
              <a:lnSpc>
                <a:spcPts val="2200"/>
              </a:lnSpc>
            </a:pPr>
            <a:r>
              <a:rPr lang="ja-JP" altLang="en-US" sz="1100" dirty="0">
                <a:latin typeface="Meiryo UI"/>
                <a:ea typeface="Meiryo UI"/>
              </a:rPr>
              <a:t>〇 </a:t>
            </a:r>
            <a:r>
              <a:rPr lang="en-US" altLang="ja-JP" sz="1100" dirty="0">
                <a:latin typeface="Meiryo UI"/>
                <a:ea typeface="Meiryo UI"/>
              </a:rPr>
              <a:t>Android	:Google</a:t>
            </a:r>
            <a:r>
              <a:rPr lang="ja-JP" altLang="en-US" sz="1100" dirty="0">
                <a:latin typeface="Meiryo UI"/>
                <a:ea typeface="Meiryo UI"/>
              </a:rPr>
              <a:t> </a:t>
            </a:r>
            <a:r>
              <a:rPr lang="en-US" altLang="ja-JP" sz="1100" dirty="0">
                <a:latin typeface="Meiryo UI"/>
                <a:ea typeface="Meiryo UI"/>
              </a:rPr>
              <a:t>Chrome				</a:t>
            </a:r>
            <a:r>
              <a:rPr lang="ja-JP" altLang="en-US" sz="1100" dirty="0">
                <a:latin typeface="Meiryo UI"/>
                <a:ea typeface="Meiryo UI"/>
              </a:rPr>
              <a:t>〇 </a:t>
            </a:r>
            <a:r>
              <a:rPr lang="en-US" altLang="ja-JP" sz="1100" dirty="0">
                <a:latin typeface="Meiryo UI"/>
                <a:ea typeface="Meiryo UI"/>
              </a:rPr>
              <a:t>macOS</a:t>
            </a:r>
            <a:r>
              <a:rPr lang="ja-JP" altLang="en-US" sz="1100" dirty="0">
                <a:latin typeface="Meiryo UI"/>
                <a:ea typeface="Meiryo UI"/>
              </a:rPr>
              <a:t> </a:t>
            </a:r>
            <a:r>
              <a:rPr lang="en-US" altLang="ja-JP" sz="1100" dirty="0">
                <a:latin typeface="Meiryo UI"/>
                <a:ea typeface="Meiryo UI"/>
              </a:rPr>
              <a:t>	:Google</a:t>
            </a:r>
            <a:r>
              <a:rPr lang="ja-JP" altLang="en-US" sz="1100" dirty="0">
                <a:latin typeface="Meiryo UI"/>
                <a:ea typeface="Meiryo UI"/>
              </a:rPr>
              <a:t> </a:t>
            </a:r>
            <a:r>
              <a:rPr lang="en-US" altLang="ja-JP" sz="1100" dirty="0">
                <a:latin typeface="Meiryo UI"/>
                <a:ea typeface="Meiryo UI"/>
              </a:rPr>
              <a:t>Chrome,</a:t>
            </a:r>
            <a:r>
              <a:rPr lang="ja-JP" altLang="en-US" sz="1100" dirty="0">
                <a:latin typeface="Meiryo UI"/>
                <a:ea typeface="Meiryo UI"/>
              </a:rPr>
              <a:t> </a:t>
            </a:r>
            <a:r>
              <a:rPr lang="en-US" altLang="ja-JP" sz="1100" dirty="0">
                <a:latin typeface="Meiryo UI"/>
                <a:ea typeface="Meiryo UI"/>
              </a:rPr>
              <a:t>Firefox,</a:t>
            </a:r>
            <a:r>
              <a:rPr lang="ja-JP" altLang="en-US" sz="1100" dirty="0">
                <a:latin typeface="Meiryo UI"/>
                <a:ea typeface="Meiryo UI"/>
              </a:rPr>
              <a:t> </a:t>
            </a:r>
            <a:r>
              <a:rPr lang="en-US" altLang="ja-JP" sz="1100" dirty="0">
                <a:latin typeface="Meiryo UI"/>
                <a:ea typeface="Meiryo UI"/>
              </a:rPr>
              <a:t>Safari</a:t>
            </a:r>
          </a:p>
          <a:p>
            <a:pPr marL="0" indent="0">
              <a:lnSpc>
                <a:spcPts val="2200"/>
              </a:lnSpc>
              <a:buNone/>
            </a:pPr>
            <a:endParaRPr lang="en-US" altLang="ja-JP" sz="1100" dirty="0"/>
          </a:p>
          <a:p>
            <a:pPr marL="0" algn="l" rtl="0" eaLnBrk="1" latinLnBrk="0" hangingPunct="1">
              <a:spcBef>
                <a:spcPts val="0"/>
              </a:spcBef>
              <a:spcAft>
                <a:spcPts val="0"/>
              </a:spcAft>
            </a:pP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アップロード可能なファイルの拡張子</a:t>
            </a:r>
            <a:r>
              <a:rPr kumimoji="1" lang="ja-JP" altLang="en-US" sz="1100" b="0" i="0" kern="1200" dirty="0">
                <a:solidFill>
                  <a:srgbClr val="000000"/>
                </a:solidFill>
                <a:effectLst/>
                <a:latin typeface="Meiryo UI" panose="020B0604030504040204" pitchFamily="50" charset="-128"/>
                <a:ea typeface="Meiryo UI" panose="020B0604030504040204" pitchFamily="50" charset="-128"/>
                <a:cs typeface="+mn-cs"/>
              </a:rPr>
              <a:t>は以下の通りです。</a:t>
            </a:r>
            <a:endParaRPr lang="ja-JP" altLang="ja-JP" sz="1100" dirty="0">
              <a:effectLst/>
            </a:endParaRPr>
          </a:p>
          <a:p>
            <a:pPr marL="0" indent="0">
              <a:buNone/>
            </a:pPr>
            <a:r>
              <a:rPr lang="ja-JP" altLang="en-US" sz="1100" dirty="0">
                <a:solidFill>
                  <a:srgbClr val="000000"/>
                </a:solidFill>
              </a:rPr>
              <a:t> </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pdf</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zip</a:t>
            </a:r>
            <a:r>
              <a:rPr kumimoji="1" lang="ja-JP" altLang="ja-JP" sz="110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doc</a:t>
            </a:r>
            <a:r>
              <a:rPr kumimoji="1" lang="ja-JP" altLang="ja-JP" sz="110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docx</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err="1">
                <a:solidFill>
                  <a:srgbClr val="000000"/>
                </a:solidFill>
                <a:effectLst/>
                <a:latin typeface="Meiryo UI" panose="020B0604030504040204" pitchFamily="50" charset="-128"/>
                <a:ea typeface="Meiryo UI" panose="020B0604030504040204" pitchFamily="50" charset="-128"/>
                <a:cs typeface="+mn-cs"/>
              </a:rPr>
              <a:t>xls</a:t>
            </a:r>
            <a:r>
              <a:rPr kumimoji="1" lang="ja-JP" altLang="ja-JP" sz="110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xlsx</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err="1">
                <a:solidFill>
                  <a:srgbClr val="000000"/>
                </a:solidFill>
                <a:effectLst/>
                <a:latin typeface="Meiryo UI" panose="020B0604030504040204" pitchFamily="50" charset="-128"/>
                <a:ea typeface="Meiryo UI" panose="020B0604030504040204" pitchFamily="50" charset="-128"/>
                <a:cs typeface="+mn-cs"/>
              </a:rPr>
              <a:t>png</a:t>
            </a:r>
            <a:r>
              <a:rPr kumimoji="1" lang="ja-JP" altLang="ja-JP" sz="110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bmp</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jpg</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jpeg</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err="1">
                <a:solidFill>
                  <a:srgbClr val="000000"/>
                </a:solidFill>
                <a:effectLst/>
                <a:latin typeface="Meiryo UI" panose="020B0604030504040204" pitchFamily="50" charset="-128"/>
                <a:ea typeface="Meiryo UI" panose="020B0604030504040204" pitchFamily="50" charset="-128"/>
                <a:cs typeface="+mn-cs"/>
              </a:rPr>
              <a:t>heic</a:t>
            </a:r>
            <a:r>
              <a:rPr kumimoji="1" lang="ja-JP" altLang="ja-JP" sz="1100" b="0" i="0"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dirty="0">
                <a:solidFill>
                  <a:srgbClr val="000000"/>
                </a:solidFill>
                <a:effectLst/>
                <a:latin typeface="Meiryo UI" panose="020B0604030504040204" pitchFamily="50" charset="-128"/>
                <a:ea typeface="Meiryo UI" panose="020B0604030504040204" pitchFamily="50" charset="-128"/>
                <a:cs typeface="+mn-cs"/>
              </a:rPr>
              <a:t>gif</a:t>
            </a:r>
            <a:endParaRPr lang="en-US" altLang="ja-JP" sz="1100" dirty="0">
              <a:latin typeface="Meiryo UI"/>
              <a:ea typeface="Meiryo UI"/>
            </a:endParaRPr>
          </a:p>
        </p:txBody>
      </p:sp>
    </p:spTree>
    <p:extLst>
      <p:ext uri="{BB962C8B-B14F-4D97-AF65-F5344CB8AC3E}">
        <p14:creationId xmlns:p14="http://schemas.microsoft.com/office/powerpoint/2010/main" val="4178672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1">
            <a:extLst>
              <a:ext uri="{FF2B5EF4-FFF2-40B4-BE49-F238E27FC236}">
                <a16:creationId xmlns:a16="http://schemas.microsoft.com/office/drawing/2014/main" id="{E82A4C2C-6647-F2D8-13FB-F07A94C03CDA}"/>
              </a:ext>
            </a:extLst>
          </p:cNvPr>
          <p:cNvSpPr txBox="1"/>
          <p:nvPr/>
        </p:nvSpPr>
        <p:spPr>
          <a:xfrm>
            <a:off x="894376" y="1513841"/>
            <a:ext cx="10403248" cy="3830320"/>
          </a:xfrm>
          <a:prstGeom prst="rect">
            <a:avLst/>
          </a:prstGeom>
          <a:solidFill>
            <a:schemeClr val="accent1">
              <a:lumMod val="40000"/>
              <a:lumOff val="60000"/>
            </a:schemeClr>
          </a:solidFill>
        </p:spPr>
        <p:txBody>
          <a:bodyPr wrap="square" lIns="91440" tIns="45720" rIns="91440" bIns="45720" rtlCol="0" anchor="ctr">
            <a:noAutofit/>
          </a:bodyPr>
          <a:lstStyle/>
          <a:p>
            <a:pPr algn="ctr">
              <a:buClr>
                <a:srgbClr val="FF0000"/>
              </a:buClr>
            </a:pPr>
            <a:r>
              <a:rPr lang="ja-JP" altLang="en-US" sz="4800" b="1">
                <a:latin typeface="Meiryo UI" panose="020B0604030504040204" pitchFamily="50" charset="-128"/>
                <a:ea typeface="Meiryo UI" panose="020B0604030504040204" pitchFamily="50" charset="-128"/>
              </a:rPr>
              <a:t>実績報告</a:t>
            </a:r>
            <a:endParaRPr lang="zh-TW" altLang="en-US" sz="48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86810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F4855C67-7231-A3BA-0ED3-9767C2AD1209}"/>
              </a:ext>
            </a:extLst>
          </p:cNvPr>
          <p:cNvGraphicFramePr>
            <a:graphicFrameLocks noChangeAspect="1"/>
          </p:cNvGraphicFramePr>
          <p:nvPr>
            <p:custDataLst>
              <p:tags r:id="rId2"/>
            </p:custDataLst>
            <p:extLst>
              <p:ext uri="{D42A27DB-BD31-4B8C-83A1-F6EECF244321}">
                <p14:modId xmlns:p14="http://schemas.microsoft.com/office/powerpoint/2010/main" val="16688640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スライド" r:id="rId4" imgW="473" imgH="473" progId="TCLayout.ActiveDocument.1">
                  <p:embed/>
                </p:oleObj>
              </mc:Choice>
              <mc:Fallback>
                <p:oleObj name="think-cell スライド" r:id="rId4" imgW="473" imgH="473" progId="TCLayout.ActiveDocument.1">
                  <p:embed/>
                  <p:pic>
                    <p:nvPicPr>
                      <p:cNvPr id="21" name="think-cell data - do not delete" hidden="1">
                        <a:extLst>
                          <a:ext uri="{FF2B5EF4-FFF2-40B4-BE49-F238E27FC236}">
                            <a16:creationId xmlns:a16="http://schemas.microsoft.com/office/drawing/2014/main" id="{F4855C67-7231-A3BA-0ED3-9767C2AD12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0" name="図 19" descr="グラフィカル ユーザー インターフェイス, アプリケーション&#10;&#10;説明は自動で生成されたものです">
            <a:extLst>
              <a:ext uri="{FF2B5EF4-FFF2-40B4-BE49-F238E27FC236}">
                <a16:creationId xmlns:a16="http://schemas.microsoft.com/office/drawing/2014/main" id="{3305BF40-26D4-561E-02D0-9718A74D5FDA}"/>
              </a:ext>
            </a:extLst>
          </p:cNvPr>
          <p:cNvPicPr>
            <a:picLocks noChangeAspect="1"/>
          </p:cNvPicPr>
          <p:nvPr/>
        </p:nvPicPr>
        <p:blipFill rotWithShape="1">
          <a:blip r:embed="rId6"/>
          <a:srcRect b="60169"/>
          <a:stretch/>
        </p:blipFill>
        <p:spPr>
          <a:xfrm>
            <a:off x="329777" y="1315978"/>
            <a:ext cx="5221539" cy="2251969"/>
          </a:xfrm>
          <a:prstGeom prst="rect">
            <a:avLst/>
          </a:prstGeom>
        </p:spPr>
      </p:pic>
      <p:sp>
        <p:nvSpPr>
          <p:cNvPr id="10" name="テキスト ボックス 9">
            <a:extLst>
              <a:ext uri="{FF2B5EF4-FFF2-40B4-BE49-F238E27FC236}">
                <a16:creationId xmlns:a16="http://schemas.microsoft.com/office/drawing/2014/main" id="{7C083318-C82D-5F6D-A692-37BABE96D618}"/>
              </a:ext>
            </a:extLst>
          </p:cNvPr>
          <p:cNvSpPr txBox="1"/>
          <p:nvPr/>
        </p:nvSpPr>
        <p:spPr>
          <a:xfrm>
            <a:off x="2051301" y="2421868"/>
            <a:ext cx="415498"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138499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マイページ</a:t>
            </a:r>
            <a:r>
              <a:rPr lang="ja-JP" altLang="en-US" sz="1400" dirty="0">
                <a:latin typeface="Meiryo UI" panose="020B0604030504040204" pitchFamily="50" charset="-128"/>
                <a:ea typeface="Meiryo UI" panose="020B0604030504040204" pitchFamily="50" charset="-128"/>
              </a:rPr>
              <a:t>にログイン後、申請一覧</a:t>
            </a:r>
            <a:r>
              <a:rPr lang="ja-JP" altLang="en-US" sz="1400">
                <a:latin typeface="Meiryo UI" panose="020B0604030504040204" pitchFamily="50" charset="-128"/>
                <a:ea typeface="Meiryo UI" panose="020B0604030504040204" pitchFamily="50" charset="-128"/>
              </a:rPr>
              <a:t>の</a:t>
            </a:r>
            <a:r>
              <a:rPr lang="ja-JP" altLang="en-US" sz="1400" b="1">
                <a:latin typeface="Meiryo UI" panose="020B0604030504040204" pitchFamily="50" charset="-128"/>
                <a:ea typeface="Meiryo UI" panose="020B0604030504040204" pitchFamily="50" charset="-128"/>
              </a:rPr>
              <a:t>「公募・交付申請を参照する」</a:t>
            </a:r>
            <a:r>
              <a:rPr lang="ja-JP" altLang="en-US" sz="1400">
                <a:latin typeface="Meiryo UI" panose="020B0604030504040204" pitchFamily="50" charset="-128"/>
                <a:ea typeface="Meiryo UI" panose="020B0604030504040204" pitchFamily="50" charset="-128"/>
              </a:rPr>
              <a:t>を</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押下</a:t>
            </a:r>
            <a:r>
              <a:rPr lang="ja-JP" altLang="en-US" sz="1400" dirty="0">
                <a:latin typeface="Meiryo UI" panose="020B0604030504040204" pitchFamily="50" charset="-128"/>
                <a:ea typeface="Meiryo UI" panose="020B0604030504040204" pitchFamily="50" charset="-128"/>
              </a:rPr>
              <a:t>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申請内容確認画面が</a:t>
            </a:r>
            <a:r>
              <a:rPr lang="ja-JP" altLang="en-US" sz="1400">
                <a:latin typeface="Meiryo UI" panose="020B0604030504040204" pitchFamily="50" charset="-128"/>
                <a:ea typeface="Meiryo UI" panose="020B0604030504040204" pitchFamily="50" charset="-128"/>
              </a:rPr>
              <a:t>開かれます。</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実績</a:t>
            </a:r>
            <a:r>
              <a:rPr lang="ja-JP" altLang="en-US" sz="1400" dirty="0">
                <a:latin typeface="Meiryo UI" panose="020B0604030504040204" pitchFamily="50" charset="-128"/>
                <a:ea typeface="Meiryo UI" panose="020B0604030504040204" pitchFamily="50" charset="-128"/>
              </a:rPr>
              <a:t>報告の</a:t>
            </a:r>
            <a:r>
              <a:rPr lang="ja-JP" altLang="en-US" sz="1400" b="1" dirty="0">
                <a:latin typeface="Meiryo UI" panose="020B0604030504040204" pitchFamily="50" charset="-128"/>
                <a:ea typeface="Meiryo UI" panose="020B0604030504040204" pitchFamily="50" charset="-128"/>
              </a:rPr>
              <a:t>「申請する」</a:t>
            </a:r>
            <a:r>
              <a:rPr lang="ja-JP" altLang="en-US" sz="1400" dirty="0">
                <a:latin typeface="Meiryo UI" panose="020B0604030504040204" pitchFamily="50" charset="-128"/>
                <a:ea typeface="Meiryo UI" panose="020B0604030504040204" pitchFamily="50" charset="-128"/>
              </a:rPr>
              <a:t>を押下してください。</a:t>
            </a:r>
            <a:endParaRPr lang="en-US" altLang="ja-JP" sz="1400" dirty="0">
              <a:latin typeface="Meiryo UI"/>
              <a:ea typeface="Meiryo UI"/>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1/18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マイページ</a:t>
            </a:r>
            <a:endParaRPr lang="en-US" altLang="ja-JP" sz="1400" b="1" dirty="0">
              <a:cs typeface="メイリオ" panose="020B0604030504040204" pitchFamily="50" charset="-128"/>
            </a:endParaRPr>
          </a:p>
        </p:txBody>
      </p:sp>
      <p:sp>
        <p:nvSpPr>
          <p:cNvPr id="16" name="角丸四角形 7">
            <a:extLst>
              <a:ext uri="{FF2B5EF4-FFF2-40B4-BE49-F238E27FC236}">
                <a16:creationId xmlns:a16="http://schemas.microsoft.com/office/drawing/2014/main" id="{8559640D-BB81-D5FB-52DD-C09634131C22}"/>
              </a:ext>
            </a:extLst>
          </p:cNvPr>
          <p:cNvSpPr/>
          <p:nvPr/>
        </p:nvSpPr>
        <p:spPr>
          <a:xfrm flipV="1">
            <a:off x="2421001" y="2491894"/>
            <a:ext cx="1017143" cy="22928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実績報告入力画面へ遷移します。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36" name="グループ化 35">
            <a:extLst>
              <a:ext uri="{FF2B5EF4-FFF2-40B4-BE49-F238E27FC236}">
                <a16:creationId xmlns:a16="http://schemas.microsoft.com/office/drawing/2014/main" id="{1908EEFA-0223-7348-0567-92B461A185D2}"/>
              </a:ext>
            </a:extLst>
          </p:cNvPr>
          <p:cNvGrpSpPr/>
          <p:nvPr/>
        </p:nvGrpSpPr>
        <p:grpSpPr>
          <a:xfrm>
            <a:off x="5840012" y="151309"/>
            <a:ext cx="5272995" cy="394146"/>
            <a:chOff x="4895088" y="151309"/>
            <a:chExt cx="6217920" cy="394146"/>
          </a:xfrm>
        </p:grpSpPr>
        <p:sp>
          <p:nvSpPr>
            <p:cNvPr id="23" name="矢印: 五方向 22">
              <a:extLst>
                <a:ext uri="{FF2B5EF4-FFF2-40B4-BE49-F238E27FC236}">
                  <a16:creationId xmlns:a16="http://schemas.microsoft.com/office/drawing/2014/main" id="{A1C83886-F0E4-D5BF-023F-F4205A8EAAAC}"/>
                </a:ext>
              </a:extLst>
            </p:cNvPr>
            <p:cNvSpPr/>
            <p:nvPr/>
          </p:nvSpPr>
          <p:spPr bwMode="auto">
            <a:xfrm>
              <a:off x="489508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b="1"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A0EF0434-7074-4B97-ADA4-3850000BB521}"/>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8" name="矢印: 五方向 27">
              <a:extLst>
                <a:ext uri="{FF2B5EF4-FFF2-40B4-BE49-F238E27FC236}">
                  <a16:creationId xmlns:a16="http://schemas.microsoft.com/office/drawing/2014/main" id="{F43698AB-AF9F-FA02-D029-3BAE03B9E20C}"/>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9" name="矢印: 五方向 28">
              <a:extLst>
                <a:ext uri="{FF2B5EF4-FFF2-40B4-BE49-F238E27FC236}">
                  <a16:creationId xmlns:a16="http://schemas.microsoft.com/office/drawing/2014/main" id="{B8BA8EAA-45A8-3263-A4E5-EDBB367B8030}"/>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850ED7EF-A3D7-028C-0AFC-2DD267EC8663}"/>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1" name="矢印: 五方向 30">
              <a:extLst>
                <a:ext uri="{FF2B5EF4-FFF2-40B4-BE49-F238E27FC236}">
                  <a16:creationId xmlns:a16="http://schemas.microsoft.com/office/drawing/2014/main" id="{31B46A41-8BCC-43B4-695F-DD4C9AC91514}"/>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3" name="矢印: 五方向 32">
              <a:extLst>
                <a:ext uri="{FF2B5EF4-FFF2-40B4-BE49-F238E27FC236}">
                  <a16:creationId xmlns:a16="http://schemas.microsoft.com/office/drawing/2014/main" id="{5FCF9521-B7FA-1418-C1E4-38123C08E65C}"/>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4" name="矢印: 五方向 33">
              <a:extLst>
                <a:ext uri="{FF2B5EF4-FFF2-40B4-BE49-F238E27FC236}">
                  <a16:creationId xmlns:a16="http://schemas.microsoft.com/office/drawing/2014/main" id="{21BB439C-6197-8816-275F-36DBECB49A0D}"/>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pic>
        <p:nvPicPr>
          <p:cNvPr id="22" name="図 21" descr="テーブル&#10;&#10;説明は自動で生成されたものです">
            <a:extLst>
              <a:ext uri="{FF2B5EF4-FFF2-40B4-BE49-F238E27FC236}">
                <a16:creationId xmlns:a16="http://schemas.microsoft.com/office/drawing/2014/main" id="{224DA5E3-4D37-D461-97F8-18B0FA5CB52C}"/>
              </a:ext>
            </a:extLst>
          </p:cNvPr>
          <p:cNvPicPr>
            <a:picLocks noChangeAspect="1"/>
          </p:cNvPicPr>
          <p:nvPr/>
        </p:nvPicPr>
        <p:blipFill rotWithShape="1">
          <a:blip r:embed="rId8"/>
          <a:srcRect r="11670"/>
          <a:stretch/>
        </p:blipFill>
        <p:spPr>
          <a:xfrm>
            <a:off x="307708" y="3724323"/>
            <a:ext cx="5339748" cy="2719775"/>
          </a:xfrm>
          <a:prstGeom prst="rect">
            <a:avLst/>
          </a:prstGeom>
        </p:spPr>
      </p:pic>
      <p:sp>
        <p:nvSpPr>
          <p:cNvPr id="15" name="角丸四角形 7">
            <a:extLst>
              <a:ext uri="{FF2B5EF4-FFF2-40B4-BE49-F238E27FC236}">
                <a16:creationId xmlns:a16="http://schemas.microsoft.com/office/drawing/2014/main" id="{39DD6728-DB15-78B7-C86B-6B6222D9F1A3}"/>
              </a:ext>
            </a:extLst>
          </p:cNvPr>
          <p:cNvSpPr/>
          <p:nvPr/>
        </p:nvSpPr>
        <p:spPr>
          <a:xfrm flipV="1">
            <a:off x="2374967" y="5920677"/>
            <a:ext cx="514537" cy="23950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83145CBD-0C1D-7AC1-0AB6-D95411F74742}"/>
              </a:ext>
            </a:extLst>
          </p:cNvPr>
          <p:cNvSpPr txBox="1"/>
          <p:nvPr/>
        </p:nvSpPr>
        <p:spPr>
          <a:xfrm>
            <a:off x="2026960" y="5855589"/>
            <a:ext cx="41549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Tree>
    <p:extLst>
      <p:ext uri="{BB962C8B-B14F-4D97-AF65-F5344CB8AC3E}">
        <p14:creationId xmlns:p14="http://schemas.microsoft.com/office/powerpoint/2010/main" val="2482930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hink-cell data - do not delete" hidden="1">
            <a:extLst>
              <a:ext uri="{FF2B5EF4-FFF2-40B4-BE49-F238E27FC236}">
                <a16:creationId xmlns:a16="http://schemas.microsoft.com/office/drawing/2014/main" id="{306C61C5-7F58-9722-2D2A-BD43B53838BE}"/>
              </a:ext>
            </a:extLst>
          </p:cNvPr>
          <p:cNvGraphicFramePr>
            <a:graphicFrameLocks noChangeAspect="1"/>
          </p:cNvGraphicFramePr>
          <p:nvPr>
            <p:custDataLst>
              <p:tags r:id="rId2"/>
            </p:custDataLst>
            <p:extLst>
              <p:ext uri="{D42A27DB-BD31-4B8C-83A1-F6EECF244321}">
                <p14:modId xmlns:p14="http://schemas.microsoft.com/office/powerpoint/2010/main" val="26321767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スライド" r:id="rId5" imgW="473" imgH="473" progId="TCLayout.ActiveDocument.1">
                  <p:embed/>
                </p:oleObj>
              </mc:Choice>
              <mc:Fallback>
                <p:oleObj name="think-cell スライド" r:id="rId5" imgW="473" imgH="473" progId="TCLayout.ActiveDocument.1">
                  <p:embed/>
                  <p:pic>
                    <p:nvPicPr>
                      <p:cNvPr id="27" name="think-cell data - do not delete" hidden="1">
                        <a:extLst>
                          <a:ext uri="{FF2B5EF4-FFF2-40B4-BE49-F238E27FC236}">
                            <a16:creationId xmlns:a16="http://schemas.microsoft.com/office/drawing/2014/main" id="{306C61C5-7F58-9722-2D2A-BD43B53838B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14" name="図 13">
            <a:extLst>
              <a:ext uri="{FF2B5EF4-FFF2-40B4-BE49-F238E27FC236}">
                <a16:creationId xmlns:a16="http://schemas.microsoft.com/office/drawing/2014/main" id="{FA1ED301-38E9-EDF0-C889-E26A12CAC5D0}"/>
              </a:ext>
            </a:extLst>
          </p:cNvPr>
          <p:cNvPicPr>
            <a:picLocks noChangeAspect="1"/>
          </p:cNvPicPr>
          <p:nvPr/>
        </p:nvPicPr>
        <p:blipFill rotWithShape="1">
          <a:blip r:embed="rId7"/>
          <a:srcRect l="26899" t="1590" r="26781" b="13976"/>
          <a:stretch/>
        </p:blipFill>
        <p:spPr>
          <a:xfrm>
            <a:off x="285230" y="1189905"/>
            <a:ext cx="5439966" cy="5391870"/>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2/18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実績報告概要（</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409344"/>
            <a:ext cx="5825146" cy="3108543"/>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a:t>
            </a:r>
            <a:r>
              <a:rPr lang="ja-JP" altLang="en-US" sz="1400" dirty="0">
                <a:latin typeface="Meiryo UI" panose="020B0604030504040204" pitchFamily="50" charset="-128"/>
                <a:ea typeface="Meiryo UI" panose="020B0604030504040204" pitchFamily="50" charset="-128"/>
              </a:rPr>
              <a:t>業者情報を確認して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修正</a:t>
            </a:r>
            <a:r>
              <a:rPr lang="ja-JP" altLang="en-US" sz="1400" dirty="0">
                <a:latin typeface="Meiryo UI" panose="020B0604030504040204" pitchFamily="50" charset="-128"/>
                <a:ea typeface="Meiryo UI" panose="020B0604030504040204" pitchFamily="50" charset="-128"/>
              </a:rPr>
              <a:t>する場合は</a:t>
            </a:r>
            <a:r>
              <a:rPr lang="ja-JP" altLang="en-US" sz="1400" b="1" dirty="0">
                <a:latin typeface="Meiryo UI" panose="020B0604030504040204" pitchFamily="50" charset="-128"/>
                <a:ea typeface="Meiryo UI" panose="020B0604030504040204" pitchFamily="50" charset="-128"/>
              </a:rPr>
              <a:t>「登録事項変更届」</a:t>
            </a:r>
            <a:r>
              <a:rPr lang="ja-JP" altLang="en-US" sz="1400" dirty="0">
                <a:latin typeface="Meiryo UI" panose="020B0604030504040204" pitchFamily="50" charset="-128"/>
                <a:ea typeface="Meiryo UI" panose="020B0604030504040204" pitchFamily="50" charset="-128"/>
              </a:rPr>
              <a:t>を提出してください。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a:t>
            </a:r>
            <a:r>
              <a:rPr lang="ja-JP" altLang="en-US" sz="1400">
                <a:latin typeface="Meiryo UI" panose="020B0604030504040204" pitchFamily="50" charset="-128"/>
                <a:ea typeface="Meiryo UI" panose="020B0604030504040204" pitchFamily="50" charset="-128"/>
              </a:rPr>
              <a:t>し、</a:t>
            </a:r>
            <a:r>
              <a:rPr lang="ja-JP" altLang="en-US" sz="1400" b="1">
                <a:latin typeface="Meiryo UI" panose="020B0604030504040204" pitchFamily="50" charset="-128"/>
                <a:ea typeface="Meiryo UI" panose="020B0604030504040204" pitchFamily="50" charset="-128"/>
              </a:rPr>
              <a:t>「実績報告日」</a:t>
            </a:r>
            <a:r>
              <a:rPr lang="ja-JP" altLang="en-US" sz="1400">
                <a:latin typeface="Meiryo UI" panose="020B0604030504040204" pitchFamily="50" charset="-128"/>
                <a:ea typeface="Meiryo UI" panose="020B0604030504040204" pitchFamily="50" charset="-128"/>
              </a:rPr>
              <a:t>を</a:t>
            </a:r>
            <a:r>
              <a:rPr lang="ja-JP" altLang="en-US" sz="1400" dirty="0">
                <a:latin typeface="Meiryo UI" panose="020B0604030504040204" pitchFamily="50" charset="-128"/>
                <a:ea typeface="Meiryo UI" panose="020B0604030504040204" pitchFamily="50" charset="-128"/>
              </a:rPr>
              <a:t>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a:t>
            </a:r>
            <a:r>
              <a:rPr lang="ja-JP" altLang="en-US" sz="1400">
                <a:latin typeface="Meiryo UI" panose="020B0604030504040204" pitchFamily="50" charset="-128"/>
                <a:ea typeface="Meiryo UI" panose="020B0604030504040204" pitchFamily="50" charset="-128"/>
              </a:rPr>
              <a:t>し、</a:t>
            </a:r>
            <a:r>
              <a:rPr lang="ja-JP" altLang="en-US" sz="1400" b="1">
                <a:latin typeface="Meiryo UI" panose="020B0604030504040204" pitchFamily="50" charset="-128"/>
                <a:ea typeface="Meiryo UI" panose="020B0604030504040204" pitchFamily="50" charset="-128"/>
              </a:rPr>
              <a:t>「事業</a:t>
            </a:r>
            <a:r>
              <a:rPr lang="ja-JP" altLang="en-US" sz="1400" b="1" dirty="0">
                <a:latin typeface="Meiryo UI" panose="020B0604030504040204" pitchFamily="50" charset="-128"/>
                <a:ea typeface="Meiryo UI" panose="020B0604030504040204" pitchFamily="50" charset="-128"/>
              </a:rPr>
              <a:t>開始日（</a:t>
            </a:r>
            <a:r>
              <a:rPr lang="ja-JP" altLang="en-US" sz="1400" b="1">
                <a:latin typeface="Meiryo UI" panose="020B0604030504040204" pitchFamily="50" charset="-128"/>
                <a:ea typeface="Meiryo UI" panose="020B0604030504040204" pitchFamily="50" charset="-128"/>
              </a:rPr>
              <a:t>実績）」</a:t>
            </a:r>
            <a:r>
              <a:rPr lang="ja-JP" altLang="en-US" sz="1400">
                <a:latin typeface="Meiryo UI" panose="020B0604030504040204" pitchFamily="50" charset="-128"/>
                <a:ea typeface="Meiryo UI" panose="020B0604030504040204" pitchFamily="50" charset="-128"/>
              </a:rPr>
              <a:t>を入力して</a:t>
            </a:r>
            <a:r>
              <a:rPr lang="ja-JP" altLang="en-US" sz="1400" dirty="0">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a:t>
            </a:r>
            <a:r>
              <a:rPr lang="ja-JP" altLang="en-US" sz="1400">
                <a:latin typeface="Meiryo UI" panose="020B0604030504040204" pitchFamily="50" charset="-128"/>
                <a:ea typeface="Meiryo UI" panose="020B0604030504040204" pitchFamily="50" charset="-128"/>
              </a:rPr>
              <a:t>し、</a:t>
            </a:r>
            <a:r>
              <a:rPr lang="ja-JP" altLang="en-US" sz="1400" b="1">
                <a:latin typeface="Meiryo UI" panose="020B0604030504040204" pitchFamily="50" charset="-128"/>
                <a:ea typeface="Meiryo UI" panose="020B0604030504040204" pitchFamily="50" charset="-128"/>
              </a:rPr>
              <a:t>「事業</a:t>
            </a:r>
            <a:r>
              <a:rPr lang="ja-JP" altLang="en-US" sz="1400" b="1" dirty="0">
                <a:latin typeface="Meiryo UI" panose="020B0604030504040204" pitchFamily="50" charset="-128"/>
                <a:ea typeface="Meiryo UI" panose="020B0604030504040204" pitchFamily="50" charset="-128"/>
              </a:rPr>
              <a:t>終了日（</a:t>
            </a:r>
            <a:r>
              <a:rPr lang="ja-JP" altLang="en-US" sz="1400" b="1">
                <a:latin typeface="Meiryo UI" panose="020B0604030504040204" pitchFamily="50" charset="-128"/>
                <a:ea typeface="Meiryo UI" panose="020B0604030504040204" pitchFamily="50" charset="-128"/>
              </a:rPr>
              <a:t>実績）」</a:t>
            </a:r>
            <a:r>
              <a:rPr lang="ja-JP" altLang="en-US" sz="1400">
                <a:latin typeface="Meiryo UI" panose="020B0604030504040204" pitchFamily="50" charset="-128"/>
                <a:ea typeface="Meiryo UI" panose="020B0604030504040204" pitchFamily="50" charset="-128"/>
              </a:rPr>
              <a:t>を入力して</a:t>
            </a:r>
            <a:r>
              <a:rPr lang="ja-JP" altLang="en-US" sz="1400" dirty="0">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kumimoji="1" lang="en-US" altLang="ja-JP" sz="1400" kern="1200" dirty="0">
              <a:solidFill>
                <a:srgbClr val="000000"/>
              </a:solidFill>
              <a:effectLst/>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dirty="0">
                <a:solidFill>
                  <a:srgbClr val="000000"/>
                </a:solidFill>
                <a:effectLst/>
                <a:latin typeface="Meiryo UI" panose="020B0604030504040204" pitchFamily="50" charset="-128"/>
                <a:ea typeface="Meiryo UI" panose="020B0604030504040204" pitchFamily="50" charset="-128"/>
              </a:rPr>
              <a:t>すべての入力が完了後、</a:t>
            </a:r>
            <a:r>
              <a:rPr kumimoji="1" lang="ja-JP" altLang="ja-JP" sz="1400" b="1" kern="1200" dirty="0">
                <a:solidFill>
                  <a:srgbClr val="000000"/>
                </a:solidFill>
                <a:effectLst/>
                <a:latin typeface="Meiryo UI" panose="020B0604030504040204" pitchFamily="50" charset="-128"/>
                <a:ea typeface="Meiryo UI" panose="020B0604030504040204" pitchFamily="50" charset="-128"/>
              </a:rPr>
              <a:t>「次へ」</a:t>
            </a:r>
            <a:r>
              <a:rPr kumimoji="1" lang="ja-JP" altLang="ja-JP" sz="1400" kern="1200" dirty="0">
                <a:solidFill>
                  <a:srgbClr val="000000"/>
                </a:solidFill>
                <a:effectLst/>
                <a:latin typeface="Meiryo UI" panose="020B0604030504040204" pitchFamily="50" charset="-128"/>
                <a:ea typeface="Meiryo UI" panose="020B0604030504040204" pitchFamily="50" charset="-128"/>
              </a:rPr>
              <a:t>を押下して</a:t>
            </a:r>
            <a:r>
              <a:rPr kumimoji="1" lang="ja-JP" altLang="ja-JP" sz="1400" kern="1200">
                <a:solidFill>
                  <a:srgbClr val="000000"/>
                </a:solidFill>
                <a:effectLst/>
                <a:latin typeface="Meiryo UI" panose="020B0604030504040204" pitchFamily="50" charset="-128"/>
                <a:ea typeface="Meiryo UI" panose="020B0604030504040204" pitchFamily="50" charset="-128"/>
              </a:rPr>
              <a:t>ください。</a:t>
            </a:r>
            <a:endParaRPr lang="en-US" altLang="ja-JP" sz="1400" dirty="0">
              <a:latin typeface="Meiryo UI" panose="020B0604030504040204" pitchFamily="50" charset="-128"/>
              <a:ea typeface="Meiryo UI" panose="020B0604030504040204" pitchFamily="50" charset="-128"/>
            </a:endParaRPr>
          </a:p>
        </p:txBody>
      </p:sp>
      <p:sp>
        <p:nvSpPr>
          <p:cNvPr id="39" name="角丸四角形 7">
            <a:extLst>
              <a:ext uri="{FF2B5EF4-FFF2-40B4-BE49-F238E27FC236}">
                <a16:creationId xmlns:a16="http://schemas.microsoft.com/office/drawing/2014/main" id="{FAEF874C-B3D2-5C2A-9A79-539A80A950BC}"/>
              </a:ext>
            </a:extLst>
          </p:cNvPr>
          <p:cNvSpPr/>
          <p:nvPr/>
        </p:nvSpPr>
        <p:spPr>
          <a:xfrm flipV="1">
            <a:off x="423741" y="2718018"/>
            <a:ext cx="5094968" cy="1490510"/>
          </a:xfrm>
          <a:prstGeom prst="roundRect">
            <a:avLst>
              <a:gd name="adj" fmla="val 12713"/>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58166" y="2618956"/>
            <a:ext cx="209877" cy="369332"/>
          </a:xfrm>
          <a:prstGeom prst="rect">
            <a:avLst/>
          </a:prstGeom>
          <a:noFill/>
        </p:spPr>
        <p:txBody>
          <a:bodyPr wrap="square" rtlCol="0">
            <a:spAutoFit/>
          </a:bodyPr>
          <a:lstStyle/>
          <a:p>
            <a:r>
              <a:rPr lang="ja-JP" altLang="en-US" sz="1800" b="1" dirty="0">
                <a:solidFill>
                  <a:srgbClr val="FF0000"/>
                </a:solidFill>
                <a:latin typeface="Meiryo UI"/>
                <a:ea typeface="Meiryo UI"/>
              </a:rPr>
              <a:t>①</a:t>
            </a:r>
            <a:endParaRPr kumimoji="1" lang="ja-JP" altLang="en-US" b="1" dirty="0"/>
          </a:p>
        </p:txBody>
      </p:sp>
      <p:sp>
        <p:nvSpPr>
          <p:cNvPr id="46" name="テキスト ボックス 45">
            <a:extLst>
              <a:ext uri="{FF2B5EF4-FFF2-40B4-BE49-F238E27FC236}">
                <a16:creationId xmlns:a16="http://schemas.microsoft.com/office/drawing/2014/main" id="{5B1D23C7-E55B-6F43-CBD2-0E9736E372B7}"/>
              </a:ext>
            </a:extLst>
          </p:cNvPr>
          <p:cNvSpPr txBox="1"/>
          <p:nvPr/>
        </p:nvSpPr>
        <p:spPr>
          <a:xfrm>
            <a:off x="2576945" y="4643610"/>
            <a:ext cx="305156" cy="369332"/>
          </a:xfrm>
          <a:prstGeom prst="rect">
            <a:avLst/>
          </a:prstGeom>
          <a:noFill/>
        </p:spPr>
        <p:txBody>
          <a:bodyPr wrap="square" rtlCol="0">
            <a:spAutoFit/>
          </a:bodyPr>
          <a:lstStyle/>
          <a:p>
            <a:r>
              <a:rPr lang="ja-JP" altLang="en-US" b="1" dirty="0">
                <a:solidFill>
                  <a:srgbClr val="FF0000"/>
                </a:solidFill>
                <a:latin typeface="Meiryo UI"/>
                <a:ea typeface="Meiryo UI"/>
              </a:rPr>
              <a:t>②</a:t>
            </a:r>
            <a:endParaRPr kumimoji="1" lang="ja-JP" altLang="en-US" b="1" dirty="0"/>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2584406" y="5491697"/>
            <a:ext cx="299741"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sp>
        <p:nvSpPr>
          <p:cNvPr id="48" name="テキスト ボックス 47">
            <a:extLst>
              <a:ext uri="{FF2B5EF4-FFF2-40B4-BE49-F238E27FC236}">
                <a16:creationId xmlns:a16="http://schemas.microsoft.com/office/drawing/2014/main" id="{96AC7909-764F-00CE-5BA0-DFEE2A4FDD81}"/>
              </a:ext>
            </a:extLst>
          </p:cNvPr>
          <p:cNvSpPr txBox="1"/>
          <p:nvPr/>
        </p:nvSpPr>
        <p:spPr>
          <a:xfrm>
            <a:off x="2576945" y="6036736"/>
            <a:ext cx="299741"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pic>
        <p:nvPicPr>
          <p:cNvPr id="7" name="図 6">
            <a:extLst>
              <a:ext uri="{FF2B5EF4-FFF2-40B4-BE49-F238E27FC236}">
                <a16:creationId xmlns:a16="http://schemas.microsoft.com/office/drawing/2014/main" id="{0685733E-4AA3-8924-F52A-214035AA0BD6}"/>
              </a:ext>
            </a:extLst>
          </p:cNvPr>
          <p:cNvPicPr>
            <a:picLocks noChangeAspect="1"/>
          </p:cNvPicPr>
          <p:nvPr/>
        </p:nvPicPr>
        <p:blipFill rotWithShape="1">
          <a:blip r:embed="rId8"/>
          <a:srcRect l="47308" t="71685" r="51337" b="27380"/>
          <a:stretch/>
        </p:blipFill>
        <p:spPr>
          <a:xfrm>
            <a:off x="8035636" y="2304757"/>
            <a:ext cx="267855" cy="258619"/>
          </a:xfrm>
          <a:prstGeom prst="rect">
            <a:avLst/>
          </a:prstGeom>
        </p:spPr>
      </p:pic>
      <p:sp>
        <p:nvSpPr>
          <p:cNvPr id="56" name="角丸四角形 7">
            <a:extLst>
              <a:ext uri="{FF2B5EF4-FFF2-40B4-BE49-F238E27FC236}">
                <a16:creationId xmlns:a16="http://schemas.microsoft.com/office/drawing/2014/main" id="{81C9C37C-FBE6-B39A-39C5-56AF495D5B78}"/>
              </a:ext>
            </a:extLst>
          </p:cNvPr>
          <p:cNvSpPr/>
          <p:nvPr/>
        </p:nvSpPr>
        <p:spPr>
          <a:xfrm flipV="1">
            <a:off x="3019425" y="4702966"/>
            <a:ext cx="2493563" cy="15716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A77AC809-CA8C-478E-BE42-7567E04056D8}"/>
              </a:ext>
            </a:extLst>
          </p:cNvPr>
          <p:cNvPicPr>
            <a:picLocks noChangeAspect="1"/>
          </p:cNvPicPr>
          <p:nvPr/>
        </p:nvPicPr>
        <p:blipFill rotWithShape="1">
          <a:blip r:embed="rId8"/>
          <a:srcRect l="47308" t="71685" r="51337" b="27380"/>
          <a:stretch/>
        </p:blipFill>
        <p:spPr>
          <a:xfrm>
            <a:off x="8035635" y="2925394"/>
            <a:ext cx="267855" cy="258619"/>
          </a:xfrm>
          <a:prstGeom prst="rect">
            <a:avLst/>
          </a:prstGeom>
        </p:spPr>
      </p:pic>
      <p:pic>
        <p:nvPicPr>
          <p:cNvPr id="4" name="図 3">
            <a:extLst>
              <a:ext uri="{FF2B5EF4-FFF2-40B4-BE49-F238E27FC236}">
                <a16:creationId xmlns:a16="http://schemas.microsoft.com/office/drawing/2014/main" id="{8CAC6B16-0FD8-888A-F8C5-05199B783CDE}"/>
              </a:ext>
            </a:extLst>
          </p:cNvPr>
          <p:cNvPicPr>
            <a:picLocks noChangeAspect="1"/>
          </p:cNvPicPr>
          <p:nvPr/>
        </p:nvPicPr>
        <p:blipFill rotWithShape="1">
          <a:blip r:embed="rId8"/>
          <a:srcRect l="47308" t="71685" r="51337" b="27380"/>
          <a:stretch/>
        </p:blipFill>
        <p:spPr>
          <a:xfrm>
            <a:off x="8035635" y="3582447"/>
            <a:ext cx="267855" cy="258619"/>
          </a:xfrm>
          <a:prstGeom prst="rect">
            <a:avLst/>
          </a:prstGeom>
        </p:spPr>
      </p:pic>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実績報告の概要を入力してください。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22" name="角丸四角形 7">
            <a:extLst>
              <a:ext uri="{FF2B5EF4-FFF2-40B4-BE49-F238E27FC236}">
                <a16:creationId xmlns:a16="http://schemas.microsoft.com/office/drawing/2014/main" id="{EE5D2752-9C74-A22E-B272-77D4B99A6C2C}"/>
              </a:ext>
            </a:extLst>
          </p:cNvPr>
          <p:cNvSpPr/>
          <p:nvPr/>
        </p:nvSpPr>
        <p:spPr>
          <a:xfrm flipV="1">
            <a:off x="3019425" y="5725295"/>
            <a:ext cx="2493563" cy="15716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4" name="角丸四角形 7">
            <a:extLst>
              <a:ext uri="{FF2B5EF4-FFF2-40B4-BE49-F238E27FC236}">
                <a16:creationId xmlns:a16="http://schemas.microsoft.com/office/drawing/2014/main" id="{D3EFE835-BF51-BF5B-388A-5354E9D1042F}"/>
              </a:ext>
            </a:extLst>
          </p:cNvPr>
          <p:cNvSpPr/>
          <p:nvPr/>
        </p:nvSpPr>
        <p:spPr>
          <a:xfrm flipV="1">
            <a:off x="3019425" y="6205277"/>
            <a:ext cx="2493563" cy="157163"/>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grpSp>
        <p:nvGrpSpPr>
          <p:cNvPr id="15" name="グループ化 14">
            <a:extLst>
              <a:ext uri="{FF2B5EF4-FFF2-40B4-BE49-F238E27FC236}">
                <a16:creationId xmlns:a16="http://schemas.microsoft.com/office/drawing/2014/main" id="{692D5673-F2E0-67E1-1E84-6FB36D791F28}"/>
              </a:ext>
            </a:extLst>
          </p:cNvPr>
          <p:cNvGrpSpPr/>
          <p:nvPr/>
        </p:nvGrpSpPr>
        <p:grpSpPr>
          <a:xfrm>
            <a:off x="5840012" y="151309"/>
            <a:ext cx="5272995" cy="394146"/>
            <a:chOff x="4895088" y="151309"/>
            <a:chExt cx="6217920" cy="394146"/>
          </a:xfrm>
        </p:grpSpPr>
        <p:sp>
          <p:nvSpPr>
            <p:cNvPr id="16" name="矢印: 五方向 15">
              <a:extLst>
                <a:ext uri="{FF2B5EF4-FFF2-40B4-BE49-F238E27FC236}">
                  <a16:creationId xmlns:a16="http://schemas.microsoft.com/office/drawing/2014/main" id="{48924BFB-1084-309D-2667-8D5F63F3923F}"/>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7" name="矢印: 五方向 16">
              <a:extLst>
                <a:ext uri="{FF2B5EF4-FFF2-40B4-BE49-F238E27FC236}">
                  <a16:creationId xmlns:a16="http://schemas.microsoft.com/office/drawing/2014/main" id="{3A1778A1-28A1-2AFD-E5D0-E92A69E5F3E8}"/>
                </a:ext>
              </a:extLst>
            </p:cNvPr>
            <p:cNvSpPr/>
            <p:nvPr/>
          </p:nvSpPr>
          <p:spPr bwMode="auto">
            <a:xfrm>
              <a:off x="567232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CFC5F3E8-D22E-3DC3-B77D-D2A6AD9577F3}"/>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90185645-A2F2-E4CE-77C4-3F1218C9947A}"/>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DFBB0700-C0D8-7404-91E2-0CB6BFADFC0B}"/>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60063615-BB5C-A6E0-9D1A-4581BC87B786}"/>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3" name="矢印: 五方向 22">
              <a:extLst>
                <a:ext uri="{FF2B5EF4-FFF2-40B4-BE49-F238E27FC236}">
                  <a16:creationId xmlns:a16="http://schemas.microsoft.com/office/drawing/2014/main" id="{30E4BF78-BF5D-7BD0-A928-C7AB4D61D7B1}"/>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FF448C85-8709-DFA3-4F99-6E3F73C82412}"/>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652466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a:extLst>
              <a:ext uri="{FF2B5EF4-FFF2-40B4-BE49-F238E27FC236}">
                <a16:creationId xmlns:a16="http://schemas.microsoft.com/office/drawing/2014/main" id="{2F9BB61D-5288-BFEF-237B-C990AC5AB59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18913" y="1740042"/>
            <a:ext cx="5504623" cy="19717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7" name="think-cell data - do not delete" hidden="1">
            <a:extLst>
              <a:ext uri="{FF2B5EF4-FFF2-40B4-BE49-F238E27FC236}">
                <a16:creationId xmlns:a16="http://schemas.microsoft.com/office/drawing/2014/main" id="{306C61C5-7F58-9722-2D2A-BD43B53838BE}"/>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スライド" r:id="rId6" imgW="473" imgH="473" progId="TCLayout.ActiveDocument.1">
                  <p:embed/>
                </p:oleObj>
              </mc:Choice>
              <mc:Fallback>
                <p:oleObj name="think-cell スライド" r:id="rId6" imgW="473" imgH="473" progId="TCLayout.ActiveDocument.1">
                  <p:embed/>
                  <p:pic>
                    <p:nvPicPr>
                      <p:cNvPr id="27" name="think-cell data - do not delete" hidden="1">
                        <a:extLst>
                          <a:ext uri="{FF2B5EF4-FFF2-40B4-BE49-F238E27FC236}">
                            <a16:creationId xmlns:a16="http://schemas.microsoft.com/office/drawing/2014/main" id="{306C61C5-7F58-9722-2D2A-BD43B53838BE}"/>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3/18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実績報告概要（</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409344"/>
            <a:ext cx="5825146" cy="2369880"/>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a:buClr>
                <a:srgbClr val="FF0000"/>
              </a:buClr>
            </a:pP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希望する枠で「卒業枠」を選択</a:t>
            </a:r>
            <a:r>
              <a:rPr lang="ja-JP" altLang="en-US" sz="1200">
                <a:latin typeface="Meiryo UI" panose="020B0604030504040204" pitchFamily="50" charset="-128"/>
                <a:ea typeface="Meiryo UI" panose="020B0604030504040204" pitchFamily="50" charset="-128"/>
              </a:rPr>
              <a:t>した場合のみ）</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5"/>
            </a:pPr>
            <a:r>
              <a:rPr lang="ja-JP" altLang="en-US" sz="1400" dirty="0">
                <a:latin typeface="Meiryo UI" panose="020B0604030504040204" pitchFamily="50" charset="-128"/>
                <a:ea typeface="Meiryo UI" panose="020B0604030504040204" pitchFamily="50" charset="-128"/>
              </a:rPr>
              <a:t> </a:t>
            </a:r>
            <a:r>
              <a:rPr lang="ja-JP" altLang="en-US" sz="1400" b="1" dirty="0">
                <a:latin typeface="Meiryo UI" panose="020B0604030504040204" pitchFamily="50" charset="-128"/>
                <a:ea typeface="Meiryo UI" panose="020B0604030504040204" pitchFamily="50" charset="-128"/>
              </a:rPr>
              <a:t>「実績報告書提出時点における直近１か月間の労働基準法に基づく労働者名簿の写し（常時使用する従業員のみ）」</a:t>
            </a:r>
            <a:r>
              <a:rPr lang="ja-JP" altLang="en-US" sz="1400" dirty="0">
                <a:latin typeface="Meiryo UI" panose="020B0604030504040204" pitchFamily="50" charset="-128"/>
                <a:ea typeface="Meiryo UI" panose="020B0604030504040204" pitchFamily="50" charset="-128"/>
              </a:rPr>
              <a:t>を添付してください。</a:t>
            </a: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a:buClr>
                <a:srgbClr val="FF0000"/>
              </a:buClr>
            </a:pP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インボイス特例を選択した上で、「適格請求書発行事業者の登録通知書の写し」または「登録申請データの</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受信通知</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を印刷したもの」を添付していない事</a:t>
            </a:r>
            <a:r>
              <a:rPr lang="ja-JP" altLang="en-US" sz="1200">
                <a:latin typeface="Meiryo UI" panose="020B0604030504040204" pitchFamily="50" charset="-128"/>
                <a:ea typeface="Meiryo UI" panose="020B0604030504040204" pitchFamily="50" charset="-128"/>
              </a:rPr>
              <a:t>業者のみ）</a:t>
            </a:r>
            <a:endParaRPr lang="en-US" altLang="ja-JP" sz="12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r>
              <a:rPr lang="ja-JP" altLang="en-US" sz="1400">
                <a:solidFill>
                  <a:srgbClr val="000000"/>
                </a:solidFill>
                <a:latin typeface="Meiryo UI" panose="020B0604030504040204" pitchFamily="50" charset="-128"/>
                <a:ea typeface="Meiryo UI" panose="020B0604030504040204" pitchFamily="50" charset="-128"/>
              </a:rPr>
              <a:t> </a:t>
            </a:r>
            <a:r>
              <a:rPr lang="ja-JP" altLang="en-US" sz="1400" b="1">
                <a:solidFill>
                  <a:srgbClr val="000000"/>
                </a:solidFill>
                <a:latin typeface="Meiryo UI" panose="020B0604030504040204" pitchFamily="50" charset="-128"/>
                <a:ea typeface="Meiryo UI" panose="020B0604030504040204" pitchFamily="50" charset="-128"/>
              </a:rPr>
              <a:t>「</a:t>
            </a:r>
            <a:r>
              <a:rPr kumimoji="1" lang="ja-JP" altLang="en-US" sz="1400" b="1" kern="1200">
                <a:solidFill>
                  <a:srgbClr val="000000"/>
                </a:solidFill>
                <a:effectLst/>
                <a:latin typeface="Meiryo UI" panose="020B0604030504040204" pitchFamily="50" charset="-128"/>
                <a:ea typeface="Meiryo UI" panose="020B0604030504040204" pitchFamily="50" charset="-128"/>
              </a:rPr>
              <a:t>適格請求書発行事業者の登録通知書の写し」</a:t>
            </a:r>
            <a:r>
              <a:rPr lang="ja-JP" altLang="en-US" sz="1400">
                <a:latin typeface="Meiryo UI" panose="020B0604030504040204" pitchFamily="50" charset="-128"/>
                <a:ea typeface="Meiryo UI" panose="020B0604030504040204" pitchFamily="50" charset="-128"/>
              </a:rPr>
              <a:t>を添付してください。</a:t>
            </a:r>
            <a:br>
              <a:rPr lang="en-US" altLang="ja-JP" sz="1400">
                <a:latin typeface="Meiryo UI" panose="020B0604030504040204" pitchFamily="50" charset="-128"/>
                <a:ea typeface="Meiryo UI" panose="020B0604030504040204" pitchFamily="50" charset="-128"/>
              </a:rPr>
            </a:br>
            <a:endParaRPr kumimoji="1" lang="en-US" altLang="ja-JP" sz="1400" kern="1200">
              <a:solidFill>
                <a:srgbClr val="000000"/>
              </a:solidFill>
              <a:effectLst/>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r>
              <a:rPr kumimoji="1" lang="ja-JP" altLang="ja-JP" sz="1400" kern="1200">
                <a:solidFill>
                  <a:srgbClr val="000000"/>
                </a:solidFill>
                <a:effectLst/>
                <a:latin typeface="Meiryo UI" panose="020B0604030504040204" pitchFamily="50" charset="-128"/>
                <a:ea typeface="Meiryo UI" panose="020B0604030504040204" pitchFamily="50" charset="-128"/>
              </a:rPr>
              <a:t>すべて</a:t>
            </a:r>
            <a:r>
              <a:rPr kumimoji="1" lang="ja-JP" altLang="ja-JP" sz="1400" kern="1200" dirty="0">
                <a:solidFill>
                  <a:srgbClr val="000000"/>
                </a:solidFill>
                <a:effectLst/>
                <a:latin typeface="Meiryo UI" panose="020B0604030504040204" pitchFamily="50" charset="-128"/>
                <a:ea typeface="Meiryo UI" panose="020B0604030504040204" pitchFamily="50" charset="-128"/>
              </a:rPr>
              <a:t>の入力が完了後、</a:t>
            </a:r>
            <a:r>
              <a:rPr kumimoji="1" lang="ja-JP" altLang="ja-JP" sz="1400" b="1" kern="1200" dirty="0">
                <a:solidFill>
                  <a:srgbClr val="000000"/>
                </a:solidFill>
                <a:effectLst/>
                <a:latin typeface="Meiryo UI" panose="020B0604030504040204" pitchFamily="50" charset="-128"/>
                <a:ea typeface="Meiryo UI" panose="020B0604030504040204" pitchFamily="50" charset="-128"/>
              </a:rPr>
              <a:t>「次へ」</a:t>
            </a:r>
            <a:r>
              <a:rPr kumimoji="1" lang="ja-JP" altLang="ja-JP" sz="1400" kern="1200" dirty="0">
                <a:solidFill>
                  <a:srgbClr val="000000"/>
                </a:solidFill>
                <a:effectLst/>
                <a:latin typeface="Meiryo UI" panose="020B0604030504040204" pitchFamily="50" charset="-128"/>
                <a:ea typeface="Meiryo UI" panose="020B0604030504040204" pitchFamily="50" charset="-128"/>
              </a:rPr>
              <a:t>を押下してください。</a:t>
            </a:r>
            <a:endParaRPr lang="en-US" altLang="ja-JP" sz="1400" dirty="0">
              <a:latin typeface="Meiryo UI" panose="020B0604030504040204" pitchFamily="50" charset="-128"/>
              <a:ea typeface="Meiryo UI" panose="020B0604030504040204" pitchFamily="50" charset="-128"/>
            </a:endParaRPr>
          </a:p>
        </p:txBody>
      </p:sp>
      <p:sp>
        <p:nvSpPr>
          <p:cNvPr id="39" name="角丸四角形 7">
            <a:extLst>
              <a:ext uri="{FF2B5EF4-FFF2-40B4-BE49-F238E27FC236}">
                <a16:creationId xmlns:a16="http://schemas.microsoft.com/office/drawing/2014/main" id="{FAEF874C-B3D2-5C2A-9A79-539A80A950BC}"/>
              </a:ext>
            </a:extLst>
          </p:cNvPr>
          <p:cNvSpPr/>
          <p:nvPr/>
        </p:nvSpPr>
        <p:spPr>
          <a:xfrm flipV="1">
            <a:off x="330199" y="2222499"/>
            <a:ext cx="5233025" cy="170237"/>
          </a:xfrm>
          <a:prstGeom prst="roundRect">
            <a:avLst>
              <a:gd name="adj" fmla="val 12713"/>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E433E400-D7D8-9523-842C-A3F4FE8F2D1B}"/>
              </a:ext>
            </a:extLst>
          </p:cNvPr>
          <p:cNvSpPr txBox="1"/>
          <p:nvPr/>
        </p:nvSpPr>
        <p:spPr>
          <a:xfrm>
            <a:off x="-35980" y="2130678"/>
            <a:ext cx="411734"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sp>
        <p:nvSpPr>
          <p:cNvPr id="5" name="正方形/長方形 4">
            <a:extLst>
              <a:ext uri="{FF2B5EF4-FFF2-40B4-BE49-F238E27FC236}">
                <a16:creationId xmlns:a16="http://schemas.microsoft.com/office/drawing/2014/main" id="{D0AF938D-9EDC-04A1-8471-08282CC23B6E}"/>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B0962B-C7C9-B643-5EDC-508F3B256404}"/>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F80B8B37-A2F0-C550-85DD-BCE79D27A5C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grpSp>
        <p:nvGrpSpPr>
          <p:cNvPr id="15" name="グループ化 14">
            <a:extLst>
              <a:ext uri="{FF2B5EF4-FFF2-40B4-BE49-F238E27FC236}">
                <a16:creationId xmlns:a16="http://schemas.microsoft.com/office/drawing/2014/main" id="{692D5673-F2E0-67E1-1E84-6FB36D791F28}"/>
              </a:ext>
            </a:extLst>
          </p:cNvPr>
          <p:cNvGrpSpPr/>
          <p:nvPr/>
        </p:nvGrpSpPr>
        <p:grpSpPr>
          <a:xfrm>
            <a:off x="5840012" y="151309"/>
            <a:ext cx="5272995" cy="394146"/>
            <a:chOff x="4895088" y="151309"/>
            <a:chExt cx="6217920" cy="394146"/>
          </a:xfrm>
        </p:grpSpPr>
        <p:sp>
          <p:nvSpPr>
            <p:cNvPr id="16" name="矢印: 五方向 15">
              <a:extLst>
                <a:ext uri="{FF2B5EF4-FFF2-40B4-BE49-F238E27FC236}">
                  <a16:creationId xmlns:a16="http://schemas.microsoft.com/office/drawing/2014/main" id="{48924BFB-1084-309D-2667-8D5F63F3923F}"/>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7" name="矢印: 五方向 16">
              <a:extLst>
                <a:ext uri="{FF2B5EF4-FFF2-40B4-BE49-F238E27FC236}">
                  <a16:creationId xmlns:a16="http://schemas.microsoft.com/office/drawing/2014/main" id="{3A1778A1-28A1-2AFD-E5D0-E92A69E5F3E8}"/>
                </a:ext>
              </a:extLst>
            </p:cNvPr>
            <p:cNvSpPr/>
            <p:nvPr/>
          </p:nvSpPr>
          <p:spPr bwMode="auto">
            <a:xfrm>
              <a:off x="567232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8" name="矢印: 五方向 17">
              <a:extLst>
                <a:ext uri="{FF2B5EF4-FFF2-40B4-BE49-F238E27FC236}">
                  <a16:creationId xmlns:a16="http://schemas.microsoft.com/office/drawing/2014/main" id="{CFC5F3E8-D22E-3DC3-B77D-D2A6AD9577F3}"/>
                </a:ext>
              </a:extLst>
            </p:cNvPr>
            <p:cNvSpPr/>
            <p:nvPr/>
          </p:nvSpPr>
          <p:spPr bwMode="auto">
            <a:xfrm>
              <a:off x="64495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90185645-A2F2-E4CE-77C4-3F1218C9947A}"/>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DFBB0700-C0D8-7404-91E2-0CB6BFADFC0B}"/>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60063615-BB5C-A6E0-9D1A-4581BC87B786}"/>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3" name="矢印: 五方向 22">
              <a:extLst>
                <a:ext uri="{FF2B5EF4-FFF2-40B4-BE49-F238E27FC236}">
                  <a16:creationId xmlns:a16="http://schemas.microsoft.com/office/drawing/2014/main" id="{30E4BF78-BF5D-7BD0-A928-C7AB4D61D7B1}"/>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FF448C85-8709-DFA3-4F99-6E3F73C82412}"/>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8" name="角丸四角形 7">
            <a:extLst>
              <a:ext uri="{FF2B5EF4-FFF2-40B4-BE49-F238E27FC236}">
                <a16:creationId xmlns:a16="http://schemas.microsoft.com/office/drawing/2014/main" id="{C99ECA4F-1AC0-20B7-0806-0598CC2537F9}"/>
              </a:ext>
            </a:extLst>
          </p:cNvPr>
          <p:cNvSpPr/>
          <p:nvPr/>
        </p:nvSpPr>
        <p:spPr>
          <a:xfrm flipV="1">
            <a:off x="330199" y="2818051"/>
            <a:ext cx="5233025" cy="170237"/>
          </a:xfrm>
          <a:prstGeom prst="roundRect">
            <a:avLst>
              <a:gd name="adj" fmla="val 12713"/>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17D0B359-C137-A625-F397-CAF6A4EE90D5}"/>
              </a:ext>
            </a:extLst>
          </p:cNvPr>
          <p:cNvSpPr txBox="1"/>
          <p:nvPr/>
        </p:nvSpPr>
        <p:spPr>
          <a:xfrm>
            <a:off x="-35980" y="2734695"/>
            <a:ext cx="411734" cy="369332"/>
          </a:xfrm>
          <a:prstGeom prst="rect">
            <a:avLst/>
          </a:prstGeom>
          <a:noFill/>
        </p:spPr>
        <p:txBody>
          <a:bodyPr wrap="square" rtlCol="0">
            <a:spAutoFit/>
          </a:bodyPr>
          <a:lstStyle/>
          <a:p>
            <a:r>
              <a:rPr kumimoji="1" lang="ja-JP" altLang="en-US" b="1" dirty="0">
                <a:solidFill>
                  <a:srgbClr val="FF0000"/>
                </a:solidFill>
                <a:latin typeface="Meiryo UI"/>
                <a:ea typeface="Meiryo UI"/>
              </a:rPr>
              <a:t>⑥</a:t>
            </a:r>
            <a:endParaRPr kumimoji="1" lang="ja-JP" altLang="en-US" b="1" dirty="0"/>
          </a:p>
        </p:txBody>
      </p:sp>
      <p:sp>
        <p:nvSpPr>
          <p:cNvPr id="30" name="テキスト ボックス 29">
            <a:extLst>
              <a:ext uri="{FF2B5EF4-FFF2-40B4-BE49-F238E27FC236}">
                <a16:creationId xmlns:a16="http://schemas.microsoft.com/office/drawing/2014/main" id="{0F3693DE-3A88-4439-737F-1E203983C71D}"/>
              </a:ext>
            </a:extLst>
          </p:cNvPr>
          <p:cNvSpPr txBox="1"/>
          <p:nvPr/>
        </p:nvSpPr>
        <p:spPr>
          <a:xfrm>
            <a:off x="4865115" y="3396061"/>
            <a:ext cx="411734" cy="369332"/>
          </a:xfrm>
          <a:prstGeom prst="rect">
            <a:avLst/>
          </a:prstGeom>
          <a:noFill/>
        </p:spPr>
        <p:txBody>
          <a:bodyPr wrap="square" rtlCol="0">
            <a:spAutoFit/>
          </a:bodyPr>
          <a:lstStyle/>
          <a:p>
            <a:r>
              <a:rPr lang="ja-JP" altLang="en-US" b="1" dirty="0">
                <a:solidFill>
                  <a:srgbClr val="FF0000"/>
                </a:solidFill>
                <a:latin typeface="Meiryo UI"/>
                <a:ea typeface="Meiryo UI"/>
              </a:rPr>
              <a:t>⑦</a:t>
            </a:r>
            <a:endParaRPr kumimoji="1" lang="ja-JP" altLang="en-US" b="1" dirty="0"/>
          </a:p>
        </p:txBody>
      </p:sp>
      <p:sp>
        <p:nvSpPr>
          <p:cNvPr id="31" name="角丸四角形 7">
            <a:extLst>
              <a:ext uri="{FF2B5EF4-FFF2-40B4-BE49-F238E27FC236}">
                <a16:creationId xmlns:a16="http://schemas.microsoft.com/office/drawing/2014/main" id="{3179AA7C-40F7-C505-A8C3-46367F0AF8B1}"/>
              </a:ext>
            </a:extLst>
          </p:cNvPr>
          <p:cNvSpPr/>
          <p:nvPr/>
        </p:nvSpPr>
        <p:spPr>
          <a:xfrm flipV="1">
            <a:off x="5321299" y="3390899"/>
            <a:ext cx="412751" cy="304799"/>
          </a:xfrm>
          <a:prstGeom prst="roundRect">
            <a:avLst>
              <a:gd name="adj" fmla="val 12713"/>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22350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6E7912A8-7CFA-B326-3AF7-A1DD1A2221DF}"/>
              </a:ext>
            </a:extLst>
          </p:cNvPr>
          <p:cNvPicPr>
            <a:picLocks noChangeAspect="1"/>
          </p:cNvPicPr>
          <p:nvPr/>
        </p:nvPicPr>
        <p:blipFill rotWithShape="1">
          <a:blip r:embed="rId3"/>
          <a:srcRect l="27484" r="27271" b="11335"/>
          <a:stretch/>
        </p:blipFill>
        <p:spPr>
          <a:xfrm>
            <a:off x="347131" y="1259090"/>
            <a:ext cx="5326566" cy="5262630"/>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実績報告の作成方法（</a:t>
            </a:r>
            <a:r>
              <a:rPr lang="en-US" altLang="ja-JP" sz="2200" b="1" dirty="0">
                <a:solidFill>
                  <a:srgbClr val="0070C0"/>
                </a:solidFill>
                <a:latin typeface="Meiryo UI" panose="020B0604030504040204" pitchFamily="50" charset="-128"/>
                <a:ea typeface="Meiryo UI" panose="020B0604030504040204" pitchFamily="50" charset="-128"/>
              </a:rPr>
              <a:t>4/18</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補助事業実施概要（様式第</a:t>
            </a:r>
            <a:r>
              <a:rPr lang="en-US" altLang="ja-JP" sz="1400" b="1">
                <a:cs typeface="メイリオ" panose="020B0604030504040204" pitchFamily="50" charset="-128"/>
              </a:rPr>
              <a:t>8</a:t>
            </a:r>
            <a:r>
              <a:rPr lang="ja-JP" altLang="en-US" sz="1400" b="1">
                <a:cs typeface="メイリオ" panose="020B0604030504040204" pitchFamily="50" charset="-128"/>
              </a:rPr>
              <a:t>）</a:t>
            </a:r>
            <a:endParaRPr lang="en-US" altLang="ja-JP" sz="1400" b="1" dirty="0">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308688" y="1409344"/>
            <a:ext cx="5825146" cy="2677656"/>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以下の必須項目を入力してください。</a:t>
            </a:r>
          </a:p>
          <a:p>
            <a:pPr marL="715963" lvl="1" indent="-258763">
              <a:buFont typeface="Arial" panose="020B0604020202020204" pitchFamily="34" charset="0"/>
              <a:buChar char="•"/>
            </a:pPr>
            <a:r>
              <a:rPr lang="ja-JP" altLang="en-US" sz="1400" b="1">
                <a:latin typeface="Meiryo UI" panose="020B0604030504040204" pitchFamily="50" charset="-128"/>
                <a:ea typeface="Meiryo UI" panose="020B0604030504040204" pitchFamily="50" charset="-128"/>
              </a:rPr>
              <a:t>事業の具体的な取り組み内容</a:t>
            </a:r>
          </a:p>
          <a:p>
            <a:pPr marL="715963" lvl="1" indent="-258763">
              <a:buFont typeface="Arial" panose="020B0604020202020204" pitchFamily="34" charset="0"/>
              <a:buChar char="•"/>
            </a:pPr>
            <a:r>
              <a:rPr lang="ja-JP" altLang="en-US" sz="1400" b="1">
                <a:latin typeface="Meiryo UI" panose="020B0604030504040204" pitchFamily="50" charset="-128"/>
                <a:ea typeface="Meiryo UI" panose="020B0604030504040204" pitchFamily="50" charset="-128"/>
              </a:rPr>
              <a:t>事業成果（概要）</a:t>
            </a:r>
          </a:p>
          <a:p>
            <a:pPr marL="715963" lvl="1" indent="-258763">
              <a:buFont typeface="Arial" panose="020B0604020202020204" pitchFamily="34" charset="0"/>
              <a:buChar char="•"/>
            </a:pPr>
            <a:r>
              <a:rPr lang="ja-JP" altLang="en-US" sz="1400" b="1">
                <a:latin typeface="Meiryo UI" panose="020B0604030504040204" pitchFamily="50" charset="-128"/>
                <a:ea typeface="Meiryo UI" panose="020B0604030504040204" pitchFamily="50" charset="-128"/>
              </a:rPr>
              <a:t>本補助事業がもたらす効果等</a:t>
            </a:r>
            <a:endParaRPr lang="en-US" altLang="ja-JP" sz="1400" b="1">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必要に応じて、以下の任意項目を入力してください。</a:t>
            </a:r>
            <a:endParaRPr lang="en-US" altLang="ja-JP" sz="1400">
              <a:latin typeface="Meiryo UI" panose="020B0604030504040204" pitchFamily="50" charset="-128"/>
              <a:ea typeface="Meiryo UI" panose="020B0604030504040204" pitchFamily="50" charset="-128"/>
            </a:endParaRPr>
          </a:p>
          <a:p>
            <a:pPr marL="715963" lvl="1" indent="-258763">
              <a:buFont typeface="Arial" panose="020B0604020202020204" pitchFamily="34" charset="0"/>
              <a:buChar char="•"/>
            </a:pPr>
            <a:r>
              <a:rPr lang="ja-JP" altLang="en-US" sz="1400" b="1">
                <a:latin typeface="Meiryo UI" panose="020B0604030504040204" pitchFamily="50" charset="-128"/>
                <a:ea typeface="Meiryo UI" panose="020B0604030504040204" pitchFamily="50" charset="-128"/>
              </a:rPr>
              <a:t>本補助事業の推進にあたっての改善点、意見</a:t>
            </a:r>
            <a:endParaRPr lang="en-US" altLang="ja-JP" sz="1400" b="1">
              <a:latin typeface="Meiryo UI" panose="020B0604030504040204" pitchFamily="50" charset="-128"/>
              <a:ea typeface="Meiryo UI" panose="020B0604030504040204" pitchFamily="50" charset="-128"/>
            </a:endParaRPr>
          </a:p>
          <a:p>
            <a:pPr marL="715963" lvl="1" indent="-258763">
              <a:buFont typeface="Arial" panose="020B0604020202020204" pitchFamily="34" charset="0"/>
              <a:buChar char="•"/>
            </a:pPr>
            <a:r>
              <a:rPr lang="ja-JP" altLang="en-US" sz="1400" b="1">
                <a:latin typeface="Meiryo UI" panose="020B0604030504040204" pitchFamily="50" charset="-128"/>
                <a:ea typeface="Meiryo UI" panose="020B0604030504040204" pitchFamily="50" charset="-128"/>
              </a:rPr>
              <a:t>補助事業に関するホームページ</a:t>
            </a:r>
            <a:r>
              <a:rPr lang="en-US" altLang="ja-JP" sz="1400" b="1">
                <a:latin typeface="Meiryo UI" panose="020B0604030504040204" pitchFamily="50" charset="-128"/>
                <a:ea typeface="Meiryo UI" panose="020B0604030504040204" pitchFamily="50" charset="-128"/>
              </a:rPr>
              <a:t>URL</a:t>
            </a: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ja-JP" sz="1400" kern="1200">
                <a:solidFill>
                  <a:srgbClr val="000000"/>
                </a:solidFill>
                <a:effectLst/>
                <a:latin typeface="Meiryo UI" panose="020B0604030504040204" pitchFamily="50" charset="-128"/>
                <a:ea typeface="Meiryo UI" panose="020B0604030504040204" pitchFamily="50" charset="-128"/>
              </a:rPr>
              <a:t>入力が完了</a:t>
            </a:r>
            <a:r>
              <a:rPr kumimoji="1" lang="ja-JP" altLang="en-US" sz="1400" kern="1200">
                <a:solidFill>
                  <a:srgbClr val="000000"/>
                </a:solidFill>
                <a:effectLst/>
                <a:latin typeface="Meiryo UI" panose="020B0604030504040204" pitchFamily="50" charset="-128"/>
                <a:ea typeface="Meiryo UI" panose="020B0604030504040204" pitchFamily="50" charset="-128"/>
              </a:rPr>
              <a:t>したら</a:t>
            </a:r>
            <a:r>
              <a:rPr kumimoji="1" lang="ja-JP" altLang="ja-JP" sz="1400" kern="1200">
                <a:solidFill>
                  <a:srgbClr val="000000"/>
                </a:solidFill>
                <a:effectLst/>
                <a:latin typeface="Meiryo UI" panose="020B0604030504040204" pitchFamily="50" charset="-128"/>
                <a:ea typeface="Meiryo UI" panose="020B0604030504040204" pitchFamily="50" charset="-128"/>
              </a:rPr>
              <a:t>、</a:t>
            </a:r>
            <a:r>
              <a:rPr kumimoji="1" lang="ja-JP" altLang="ja-JP" sz="1400" b="1" kern="1200" dirty="0">
                <a:solidFill>
                  <a:srgbClr val="000000"/>
                </a:solidFill>
                <a:effectLst/>
                <a:latin typeface="Meiryo UI" panose="020B0604030504040204" pitchFamily="50" charset="-128"/>
                <a:ea typeface="Meiryo UI" panose="020B0604030504040204" pitchFamily="50" charset="-128"/>
              </a:rPr>
              <a:t>「次へ」</a:t>
            </a:r>
            <a:r>
              <a:rPr kumimoji="1" lang="ja-JP" altLang="ja-JP" sz="1400" kern="1200" dirty="0">
                <a:solidFill>
                  <a:srgbClr val="000000"/>
                </a:solidFill>
                <a:effectLst/>
                <a:latin typeface="Meiryo UI" panose="020B0604030504040204" pitchFamily="50" charset="-128"/>
                <a:ea typeface="Meiryo UI" panose="020B0604030504040204" pitchFamily="50" charset="-128"/>
              </a:rPr>
              <a:t>を押下してください。</a:t>
            </a:r>
            <a:endParaRPr lang="ja-JP" altLang="ja-JP" sz="1400" dirty="0">
              <a:effectLst/>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p:txBody>
      </p:sp>
      <p:sp>
        <p:nvSpPr>
          <p:cNvPr id="59" name="角丸四角形 7">
            <a:extLst>
              <a:ext uri="{FF2B5EF4-FFF2-40B4-BE49-F238E27FC236}">
                <a16:creationId xmlns:a16="http://schemas.microsoft.com/office/drawing/2014/main" id="{90D790F9-AA04-9EF7-3403-18DA04EF8A20}"/>
              </a:ext>
            </a:extLst>
          </p:cNvPr>
          <p:cNvSpPr/>
          <p:nvPr/>
        </p:nvSpPr>
        <p:spPr>
          <a:xfrm flipV="1">
            <a:off x="436880" y="2897707"/>
            <a:ext cx="5125720" cy="1588591"/>
          </a:xfrm>
          <a:prstGeom prst="roundRect">
            <a:avLst>
              <a:gd name="adj" fmla="val 458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F348BA5A-2265-1B4D-DE46-1B684F503340}"/>
              </a:ext>
            </a:extLst>
          </p:cNvPr>
          <p:cNvSpPr txBox="1"/>
          <p:nvPr/>
        </p:nvSpPr>
        <p:spPr>
          <a:xfrm>
            <a:off x="98273" y="2811144"/>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①</a:t>
            </a:r>
            <a:endParaRPr kumimoji="1" lang="ja-JP" altLang="en-US" b="1" dirty="0"/>
          </a:p>
        </p:txBody>
      </p:sp>
      <p:sp>
        <p:nvSpPr>
          <p:cNvPr id="5" name="正方形/長方形 4">
            <a:extLst>
              <a:ext uri="{FF2B5EF4-FFF2-40B4-BE49-F238E27FC236}">
                <a16:creationId xmlns:a16="http://schemas.microsoft.com/office/drawing/2014/main" id="{BFF7728E-C6A6-A844-D927-A7567360C808}"/>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lang="ja-JP" altLang="en-US" sz="1400" dirty="0">
                <a:solidFill>
                  <a:schemeClr val="tx1"/>
                </a:solidFill>
                <a:latin typeface="Meiryo UI" panose="020B0604030504040204" pitchFamily="50" charset="-128"/>
                <a:ea typeface="Meiryo UI" panose="020B0604030504040204" pitchFamily="50" charset="-128"/>
              </a:rPr>
              <a:t>補助事業実施概要を入力してください。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26BE9A6-9674-A56A-B9D4-8243CD3FC12F}"/>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dirty="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023247A8-812B-57E0-244C-1A024B45D6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sp>
        <p:nvSpPr>
          <p:cNvPr id="12" name="テキスト ボックス 11">
            <a:extLst>
              <a:ext uri="{FF2B5EF4-FFF2-40B4-BE49-F238E27FC236}">
                <a16:creationId xmlns:a16="http://schemas.microsoft.com/office/drawing/2014/main" id="{FC45DE6E-A9CD-53D1-1217-0DA02699D297}"/>
              </a:ext>
            </a:extLst>
          </p:cNvPr>
          <p:cNvSpPr txBox="1"/>
          <p:nvPr/>
        </p:nvSpPr>
        <p:spPr>
          <a:xfrm>
            <a:off x="98273" y="4427370"/>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②</a:t>
            </a:r>
            <a:endParaRPr kumimoji="1" lang="ja-JP" altLang="en-US" b="1" dirty="0"/>
          </a:p>
        </p:txBody>
      </p:sp>
      <p:sp>
        <p:nvSpPr>
          <p:cNvPr id="15" name="角丸四角形 7">
            <a:extLst>
              <a:ext uri="{FF2B5EF4-FFF2-40B4-BE49-F238E27FC236}">
                <a16:creationId xmlns:a16="http://schemas.microsoft.com/office/drawing/2014/main" id="{FDB6520F-A4B3-AD3B-2EEB-1628D5E21B73}"/>
              </a:ext>
            </a:extLst>
          </p:cNvPr>
          <p:cNvSpPr/>
          <p:nvPr/>
        </p:nvSpPr>
        <p:spPr>
          <a:xfrm flipV="1">
            <a:off x="436880" y="4486299"/>
            <a:ext cx="5125720" cy="949735"/>
          </a:xfrm>
          <a:prstGeom prst="roundRect">
            <a:avLst>
              <a:gd name="adj" fmla="val 5393"/>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2" name="角丸四角形 7">
            <a:extLst>
              <a:ext uri="{FF2B5EF4-FFF2-40B4-BE49-F238E27FC236}">
                <a16:creationId xmlns:a16="http://schemas.microsoft.com/office/drawing/2014/main" id="{9C8BBE8B-82C5-86AB-2A37-4ACFC70A7E5F}"/>
              </a:ext>
            </a:extLst>
          </p:cNvPr>
          <p:cNvSpPr/>
          <p:nvPr/>
        </p:nvSpPr>
        <p:spPr>
          <a:xfrm flipV="1">
            <a:off x="5300030" y="6286826"/>
            <a:ext cx="373668" cy="234893"/>
          </a:xfrm>
          <a:prstGeom prst="roundRect">
            <a:avLst>
              <a:gd name="adj" fmla="val 12901"/>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50737F1E-1AD2-FE0D-DF79-48524AB281A7}"/>
              </a:ext>
            </a:extLst>
          </p:cNvPr>
          <p:cNvSpPr txBox="1"/>
          <p:nvPr/>
        </p:nvSpPr>
        <p:spPr>
          <a:xfrm>
            <a:off x="4913852" y="6200263"/>
            <a:ext cx="415498" cy="369332"/>
          </a:xfrm>
          <a:prstGeom prst="rect">
            <a:avLst/>
          </a:prstGeom>
          <a:noFill/>
        </p:spPr>
        <p:txBody>
          <a:bodyPr wrap="square" rtlCol="0">
            <a:spAutoFit/>
          </a:bodyPr>
          <a:lstStyle/>
          <a:p>
            <a:r>
              <a:rPr lang="ja-JP" altLang="en-US" b="1" dirty="0">
                <a:solidFill>
                  <a:srgbClr val="FF0000"/>
                </a:solidFill>
                <a:latin typeface="Meiryo UI"/>
                <a:ea typeface="Meiryo UI"/>
              </a:rPr>
              <a:t>③</a:t>
            </a:r>
            <a:endParaRPr kumimoji="1" lang="ja-JP" altLang="en-US" b="1" dirty="0"/>
          </a:p>
        </p:txBody>
      </p:sp>
      <p:grpSp>
        <p:nvGrpSpPr>
          <p:cNvPr id="9" name="グループ化 8">
            <a:extLst>
              <a:ext uri="{FF2B5EF4-FFF2-40B4-BE49-F238E27FC236}">
                <a16:creationId xmlns:a16="http://schemas.microsoft.com/office/drawing/2014/main" id="{FCB6C41D-0968-F1C3-0127-EF0451DEE4B0}"/>
              </a:ext>
            </a:extLst>
          </p:cNvPr>
          <p:cNvGrpSpPr/>
          <p:nvPr/>
        </p:nvGrpSpPr>
        <p:grpSpPr>
          <a:xfrm>
            <a:off x="5840012" y="151309"/>
            <a:ext cx="5272995" cy="394146"/>
            <a:chOff x="4895088" y="151309"/>
            <a:chExt cx="6217920" cy="394146"/>
          </a:xfrm>
        </p:grpSpPr>
        <p:sp>
          <p:nvSpPr>
            <p:cNvPr id="11" name="矢印: 五方向 10">
              <a:extLst>
                <a:ext uri="{FF2B5EF4-FFF2-40B4-BE49-F238E27FC236}">
                  <a16:creationId xmlns:a16="http://schemas.microsoft.com/office/drawing/2014/main" id="{98B9FFBF-BB71-7DA2-DB8F-F61E2F0D0386}"/>
                </a:ext>
              </a:extLst>
            </p:cNvPr>
            <p:cNvSpPr/>
            <p:nvPr/>
          </p:nvSpPr>
          <p:spPr bwMode="auto">
            <a:xfrm>
              <a:off x="48950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マイページ</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9" name="矢印: 五方向 18">
              <a:extLst>
                <a:ext uri="{FF2B5EF4-FFF2-40B4-BE49-F238E27FC236}">
                  <a16:creationId xmlns:a16="http://schemas.microsoft.com/office/drawing/2014/main" id="{EAA2BBEA-059B-0B83-1DD0-B9303A445EF1}"/>
                </a:ext>
              </a:extLst>
            </p:cNvPr>
            <p:cNvSpPr/>
            <p:nvPr/>
          </p:nvSpPr>
          <p:spPr bwMode="auto">
            <a:xfrm>
              <a:off x="56723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実績報告概要</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0DF7D2E3-E832-9EDE-C093-1D81A18047D5}"/>
                </a:ext>
              </a:extLst>
            </p:cNvPr>
            <p:cNvSpPr/>
            <p:nvPr/>
          </p:nvSpPr>
          <p:spPr bwMode="auto">
            <a:xfrm>
              <a:off x="6449568" y="151309"/>
              <a:ext cx="777240" cy="394146"/>
            </a:xfrm>
            <a:prstGeom prst="homePlate">
              <a:avLst>
                <a:gd name="adj" fmla="val 2404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補助事業</a:t>
              </a:r>
              <a:br>
                <a:rPr kumimoji="0" lang="en-US" altLang="zh-TW" sz="800" b="1"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b="1" kern="0">
                  <a:solidFill>
                    <a:schemeClr val="bg1"/>
                  </a:solidFill>
                  <a:latin typeface="Meiryo UI" panose="020B0604030504040204" pitchFamily="50" charset="-128"/>
                  <a:ea typeface="Meiryo UI" panose="020B0604030504040204" pitchFamily="50" charset="-128"/>
                  <a:cs typeface="Arial" pitchFamily="34" charset="0"/>
                </a:rPr>
                <a:t>実施概要</a:t>
              </a:r>
              <a:endParaRPr kumimoji="0" lang="en-US" altLang="ja-JP" sz="800" b="1"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1" name="矢印: 五方向 20">
              <a:extLst>
                <a:ext uri="{FF2B5EF4-FFF2-40B4-BE49-F238E27FC236}">
                  <a16:creationId xmlns:a16="http://schemas.microsoft.com/office/drawing/2014/main" id="{B4A59C85-ED1E-D25E-D690-94C285704B0A}"/>
                </a:ext>
              </a:extLst>
            </p:cNvPr>
            <p:cNvSpPr/>
            <p:nvPr/>
          </p:nvSpPr>
          <p:spPr bwMode="auto">
            <a:xfrm>
              <a:off x="722680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経費内訳一覧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4" name="矢印: 五方向 23">
              <a:extLst>
                <a:ext uri="{FF2B5EF4-FFF2-40B4-BE49-F238E27FC236}">
                  <a16:creationId xmlns:a16="http://schemas.microsoft.com/office/drawing/2014/main" id="{E4297184-BF51-BF35-3806-6857D1C0BEB4}"/>
                </a:ext>
              </a:extLst>
            </p:cNvPr>
            <p:cNvSpPr/>
            <p:nvPr/>
          </p:nvSpPr>
          <p:spPr bwMode="auto">
            <a:xfrm>
              <a:off x="800404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賃金引上げ枠・</a:t>
              </a:r>
              <a:br>
                <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rPr>
              </a:b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賃上げ加点</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5" name="矢印: 五方向 24">
              <a:extLst>
                <a:ext uri="{FF2B5EF4-FFF2-40B4-BE49-F238E27FC236}">
                  <a16:creationId xmlns:a16="http://schemas.microsoft.com/office/drawing/2014/main" id="{D87D1CBD-0E61-3ABB-56C5-28A388FC058D}"/>
                </a:ext>
              </a:extLst>
            </p:cNvPr>
            <p:cNvSpPr/>
            <p:nvPr/>
          </p:nvSpPr>
          <p:spPr bwMode="auto">
            <a:xfrm>
              <a:off x="878128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取得財産一覧</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6" name="矢印: 五方向 25">
              <a:extLst>
                <a:ext uri="{FF2B5EF4-FFF2-40B4-BE49-F238E27FC236}">
                  <a16:creationId xmlns:a16="http://schemas.microsoft.com/office/drawing/2014/main" id="{121C3728-FA32-F3BD-B03B-EEC41CD9F98A}"/>
                </a:ext>
              </a:extLst>
            </p:cNvPr>
            <p:cNvSpPr/>
            <p:nvPr/>
          </p:nvSpPr>
          <p:spPr bwMode="auto">
            <a:xfrm>
              <a:off x="955852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報告内容</a:t>
              </a:r>
              <a:br>
                <a:rPr kumimoji="0" lang="en-US" altLang="zh-TW" sz="800" kern="0">
                  <a:solidFill>
                    <a:schemeClr val="bg1"/>
                  </a:solidFill>
                  <a:latin typeface="Meiryo UI" panose="020B0604030504040204" pitchFamily="50" charset="-128"/>
                  <a:ea typeface="Meiryo UI" panose="020B0604030504040204" pitchFamily="50" charset="-128"/>
                  <a:cs typeface="Arial" pitchFamily="34" charset="0"/>
                </a:rPr>
              </a:br>
              <a:r>
                <a:rPr kumimoji="0" lang="zh-TW" altLang="en-US" sz="8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7" name="矢印: 五方向 26">
              <a:extLst>
                <a:ext uri="{FF2B5EF4-FFF2-40B4-BE49-F238E27FC236}">
                  <a16:creationId xmlns:a16="http://schemas.microsoft.com/office/drawing/2014/main" id="{0CCE2105-CBB2-607A-4DD6-EA0BEF35C430}"/>
                </a:ext>
              </a:extLst>
            </p:cNvPr>
            <p:cNvSpPr/>
            <p:nvPr/>
          </p:nvSpPr>
          <p:spPr bwMode="auto">
            <a:xfrm>
              <a:off x="10335768" y="151309"/>
              <a:ext cx="777240" cy="394146"/>
            </a:xfrm>
            <a:prstGeom prst="homePlate">
              <a:avLst>
                <a:gd name="adj" fmla="val 2404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Bef>
                  <a:spcPts val="122"/>
                </a:spcBef>
                <a:buClr>
                  <a:srgbClr val="000000"/>
                </a:buClr>
              </a:pPr>
              <a:r>
                <a:rPr kumimoji="0" lang="ja-JP" altLang="en-US" sz="800" kern="0">
                  <a:solidFill>
                    <a:schemeClr val="bg1"/>
                  </a:solidFill>
                  <a:latin typeface="Meiryo UI" panose="020B0604030504040204" pitchFamily="50" charset="-128"/>
                  <a:ea typeface="Meiryo UI" panose="020B0604030504040204" pitchFamily="50" charset="-128"/>
                  <a:cs typeface="Arial" pitchFamily="34" charset="0"/>
                </a:rPr>
                <a:t>提出</a:t>
              </a:r>
              <a:endParaRPr kumimoji="0" lang="en-US" altLang="ja-JP" sz="8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1383599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wrap="square" rtlCol="0" anchor="ctr"/>
      <a:lstStyle>
        <a:defPPr algn="l">
          <a:defRPr kumimoji="1" sz="1000" dirty="0">
            <a:solidFill>
              <a:srgbClr val="FF0000"/>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otalTime>0</TotalTime>
  <Words>4227</Words>
  <Application>Microsoft Office PowerPoint</Application>
  <PresentationFormat>ワイド画面</PresentationFormat>
  <Paragraphs>703</Paragraphs>
  <Slides>32</Slides>
  <Notes>20</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32</vt:i4>
      </vt:variant>
    </vt:vector>
  </HeadingPairs>
  <TitlesOfParts>
    <vt:vector size="40" baseType="lpstr">
      <vt:lpstr>Meiryo UI</vt:lpstr>
      <vt:lpstr>メイリオ</vt:lpstr>
      <vt:lpstr>游ゴシック</vt:lpstr>
      <vt:lpstr>游ゴシック Light</vt:lpstr>
      <vt:lpstr>Arial</vt:lpstr>
      <vt:lpstr>Wingdings</vt:lpstr>
      <vt:lpstr>Office テーマ</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2024-07-19T07:10:25Z</dcterms:modified>
</cp:coreProperties>
</file>