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1.xml" ContentType="application/vnd.openxmlformats-officedocument.presentationml.tags+xml"/>
  <Override PartName="/ppt/notesSlides/notesSlide23.xml" ContentType="application/vnd.openxmlformats-officedocument.presentationml.notesSlide+xml"/>
  <Override PartName="/ppt/tags/tag1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48" r:id="rId1"/>
  </p:sldMasterIdLst>
  <p:notesMasterIdLst>
    <p:notesMasterId r:id="rId52"/>
  </p:notesMasterIdLst>
  <p:handoutMasterIdLst>
    <p:handoutMasterId r:id="rId53"/>
  </p:handoutMasterIdLst>
  <p:sldIdLst>
    <p:sldId id="314" r:id="rId2"/>
    <p:sldId id="299" r:id="rId3"/>
    <p:sldId id="595" r:id="rId4"/>
    <p:sldId id="316" r:id="rId5"/>
    <p:sldId id="2146849016" r:id="rId6"/>
    <p:sldId id="2146849024" r:id="rId7"/>
    <p:sldId id="2146848998" r:id="rId8"/>
    <p:sldId id="2146848988" r:id="rId9"/>
    <p:sldId id="2146848987" r:id="rId10"/>
    <p:sldId id="2146848990" r:id="rId11"/>
    <p:sldId id="2146848992" r:id="rId12"/>
    <p:sldId id="2146848993" r:id="rId13"/>
    <p:sldId id="2146848994" r:id="rId14"/>
    <p:sldId id="2146848995" r:id="rId15"/>
    <p:sldId id="2146848963" r:id="rId16"/>
    <p:sldId id="2146848964" r:id="rId17"/>
    <p:sldId id="2146848965" r:id="rId18"/>
    <p:sldId id="2146848966" r:id="rId19"/>
    <p:sldId id="2146848976" r:id="rId20"/>
    <p:sldId id="2146848977" r:id="rId21"/>
    <p:sldId id="2146848999" r:id="rId22"/>
    <p:sldId id="633" r:id="rId23"/>
    <p:sldId id="2146848996" r:id="rId24"/>
    <p:sldId id="2146849000" r:id="rId25"/>
    <p:sldId id="605" r:id="rId26"/>
    <p:sldId id="607" r:id="rId27"/>
    <p:sldId id="608" r:id="rId28"/>
    <p:sldId id="2146848978" r:id="rId29"/>
    <p:sldId id="2146848997" r:id="rId30"/>
    <p:sldId id="2146848985" r:id="rId31"/>
    <p:sldId id="618" r:id="rId32"/>
    <p:sldId id="2146849004" r:id="rId33"/>
    <p:sldId id="2146849002" r:id="rId34"/>
    <p:sldId id="2146849003" r:id="rId35"/>
    <p:sldId id="2146848982" r:id="rId36"/>
    <p:sldId id="2146849005" r:id="rId37"/>
    <p:sldId id="2146849013" r:id="rId38"/>
    <p:sldId id="2146849019" r:id="rId39"/>
    <p:sldId id="2146849018" r:id="rId40"/>
    <p:sldId id="2146849012" r:id="rId41"/>
    <p:sldId id="2146849007" r:id="rId42"/>
    <p:sldId id="2146849014" r:id="rId43"/>
    <p:sldId id="2146849009" r:id="rId44"/>
    <p:sldId id="2146849022" r:id="rId45"/>
    <p:sldId id="2146849020" r:id="rId46"/>
    <p:sldId id="2146849023" r:id="rId47"/>
    <p:sldId id="2146849011" r:id="rId48"/>
    <p:sldId id="2146849025" r:id="rId49"/>
    <p:sldId id="2146848956" r:id="rId50"/>
    <p:sldId id="2146848955" r:id="rId51"/>
  </p:sldIdLst>
  <p:sldSz cx="12192000" cy="6858000"/>
  <p:notesSz cx="6735763" cy="9866313"/>
  <p:custDataLst>
    <p:tags r:id="rId54"/>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改訂履歴・目次" id="{3280BF43-870C-4885-8638-17B44BBE0BCD}">
          <p14:sldIdLst>
            <p14:sldId id="314"/>
            <p14:sldId id="299"/>
            <p14:sldId id="595"/>
          </p14:sldIdLst>
        </p14:section>
        <p14:section name="はじめに" id="{13BA1058-91E0-49E3-B361-52980461CD48}">
          <p14:sldIdLst>
            <p14:sldId id="316"/>
          </p14:sldIdLst>
        </p14:section>
        <p14:section name="提出可能な申請一覧" id="{78110326-A368-4023-A3D1-18D4C30C34DC}">
          <p14:sldIdLst>
            <p14:sldId id="2146849016"/>
            <p14:sldId id="2146849024"/>
          </p14:sldIdLst>
        </p14:section>
        <p14:section name="各申請共通の操作" id="{C6BCD553-EC2A-4B75-82BF-B94F9B6930EB}">
          <p14:sldIdLst>
            <p14:sldId id="2146848998"/>
          </p14:sldIdLst>
        </p14:section>
        <p14:section name="申請の作成方法" id="{DF6FF5A4-F3FE-4E69-AE23-58841E4EFC05}">
          <p14:sldIdLst>
            <p14:sldId id="2146848988"/>
            <p14:sldId id="2146848987"/>
            <p14:sldId id="2146848990"/>
            <p14:sldId id="2146848992"/>
            <p14:sldId id="2146848993"/>
            <p14:sldId id="2146848994"/>
            <p14:sldId id="2146848995"/>
          </p14:sldIdLst>
        </p14:section>
        <p14:section name="差戻し時の対応方法" id="{6B2E6545-F543-4D0A-A19B-8E280B583BBE}">
          <p14:sldIdLst>
            <p14:sldId id="2146848963"/>
            <p14:sldId id="2146848964"/>
            <p14:sldId id="2146848965"/>
            <p14:sldId id="2146848966"/>
            <p14:sldId id="2146848976"/>
            <p14:sldId id="2146848977"/>
          </p14:sldIdLst>
        </p14:section>
        <p14:section name="個別の申請画面" id="{10BA7962-7540-4069-98CD-3819E696F5DD}">
          <p14:sldIdLst>
            <p14:sldId id="2146848999"/>
          </p14:sldIdLst>
        </p14:section>
        <p14:section name="辞退申請" id="{06FA9D54-81AE-4135-8321-7117F76A92F8}">
          <p14:sldIdLst>
            <p14:sldId id="633"/>
          </p14:sldIdLst>
        </p14:section>
        <p14:section name="中止・廃止申請" id="{D8F38AB3-0BA3-4AC9-B801-A2820392ADEB}">
          <p14:sldIdLst>
            <p14:sldId id="2146848996"/>
          </p14:sldIdLst>
        </p14:section>
        <p14:section name="変更承認申請（計画変更）" id="{D4FF2A81-082E-4E1F-A919-743B7247A854}">
          <p14:sldIdLst>
            <p14:sldId id="2146849000"/>
            <p14:sldId id="605"/>
            <p14:sldId id="607"/>
            <p14:sldId id="608"/>
            <p14:sldId id="2146848978"/>
            <p14:sldId id="2146848997"/>
          </p14:sldIdLst>
        </p14:section>
        <p14:section name="交付申請取下届" id="{A962503B-2938-4D75-9545-A728371B6D39}">
          <p14:sldIdLst>
            <p14:sldId id="2146848985"/>
          </p14:sldIdLst>
        </p14:section>
        <p14:section name="登録事項変更届" id="{5744F8DA-8F4E-47F5-83C3-FE5227ADE6EB}">
          <p14:sldIdLst>
            <p14:sldId id="618"/>
            <p14:sldId id="2146849004"/>
            <p14:sldId id="2146849002"/>
            <p14:sldId id="2146849003"/>
          </p14:sldIdLst>
        </p14:section>
        <p14:section name="事故報告" id="{8082542E-D118-4CCB-9190-B1BD0A50A3AB}">
          <p14:sldIdLst>
            <p14:sldId id="2146848982"/>
          </p14:sldIdLst>
        </p14:section>
        <p14:section name="補助事業遂行状況報告書" id="{0E29C580-113C-49E2-A562-4E44194ADECE}">
          <p14:sldIdLst>
            <p14:sldId id="2146849005"/>
            <p14:sldId id="2146849013"/>
          </p14:sldIdLst>
        </p14:section>
        <p14:section name="産業財産権等取得等届出書" id="{30F79338-0D1E-4FFE-A515-E6B5E3C9F0C6}">
          <p14:sldIdLst>
            <p14:sldId id="2146849019"/>
            <p14:sldId id="2146849018"/>
          </p14:sldIdLst>
        </p14:section>
        <p14:section name="確定通知後精算払辞退届" id="{32B97B02-784C-4C23-AF5D-D5157DB417BE}">
          <p14:sldIdLst>
            <p14:sldId id="2146849012"/>
          </p14:sldIdLst>
        </p14:section>
        <p14:section name="事業効果および賃金引上げ等状況報告書" id="{FBC1554E-E80D-496A-B810-F6A8BA18B0BA}">
          <p14:sldIdLst>
            <p14:sldId id="2146849007"/>
            <p14:sldId id="2146849014"/>
          </p14:sldIdLst>
        </p14:section>
        <p14:section name="消費税および地方消費税額の額の確定に伴う報告" id="{46783555-7733-4FE9-98ED-83A6375BAA6E}">
          <p14:sldIdLst>
            <p14:sldId id="2146849009"/>
          </p14:sldIdLst>
        </p14:section>
        <p14:section name="取得財産の処分承認申請" id="{6A6FF7F6-7E50-49B8-8278-23D63767636A}">
          <p14:sldIdLst>
            <p14:sldId id="2146849022"/>
            <p14:sldId id="2146849020"/>
          </p14:sldIdLst>
        </p14:section>
        <p14:section name="取得財産の処分報告書申請" id="{FE8725A8-1B49-4890-9198-250D336CD076}">
          <p14:sldIdLst>
            <p14:sldId id="2146849023"/>
            <p14:sldId id="2146849011"/>
          </p14:sldIdLst>
        </p14:section>
        <p14:section name="督促" id="{70833053-0D07-460D-B86E-FEB0E8CB3F29}">
          <p14:sldIdLst>
            <p14:sldId id="2146849025"/>
          </p14:sldIdLst>
        </p14:section>
        <p14:section name="お問い合わせ先窓口" id="{DC75F4CC-204C-472D-921B-EBD37322C7DE}">
          <p14:sldIdLst>
            <p14:sldId id="2146848956"/>
            <p14:sldId id="2146848955"/>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4" pos="98"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6EFD"/>
    <a:srgbClr val="3881FD"/>
    <a:srgbClr val="DEEBF7"/>
    <a:srgbClr val="FBE5D6"/>
    <a:srgbClr val="000000"/>
    <a:srgbClr val="0033CC"/>
    <a:srgbClr val="0563C1"/>
    <a:srgbClr val="CCECFF"/>
    <a:srgbClr val="C1D6F3"/>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46E34C-18B8-4B3F-BED3-938961A0BE32}" v="1" dt="2024-07-16T09:59:52.969"/>
    <p1510:client id="{AEBE9F11-9269-45B9-983E-92961C43EA0F}" v="4" dt="2024-07-16T09:40:55.76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72" autoAdjust="0"/>
    <p:restoredTop sz="96852" autoAdjust="0"/>
  </p:normalViewPr>
  <p:slideViewPr>
    <p:cSldViewPr snapToGrid="0">
      <p:cViewPr varScale="1">
        <p:scale>
          <a:sx n="85" d="100"/>
          <a:sy n="85" d="100"/>
        </p:scale>
        <p:origin x="754" y="58"/>
      </p:cViewPr>
      <p:guideLst>
        <p:guide orient="horz" pos="2160"/>
        <p:guide pos="3840"/>
        <p:guide pos="98"/>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heme" Target="theme/theme1.xml"/><Relationship Id="rId5" Type="http://schemas.openxmlformats.org/officeDocument/2006/relationships/slide" Target="slides/slide4.xml"/><Relationship Id="rId61" Type="http://schemas.microsoft.com/office/2018/10/relationships/authors" Targe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2"/>
            <a:ext cx="2918831" cy="495029"/>
          </a:xfrm>
          <a:prstGeom prst="rect">
            <a:avLst/>
          </a:prstGeom>
        </p:spPr>
        <p:txBody>
          <a:bodyPr vert="horz" lIns="90638" tIns="45318" rIns="90638" bIns="45318"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375" y="2"/>
            <a:ext cx="2918831" cy="495029"/>
          </a:xfrm>
          <a:prstGeom prst="rect">
            <a:avLst/>
          </a:prstGeom>
        </p:spPr>
        <p:txBody>
          <a:bodyPr vert="horz" lIns="90638" tIns="45318" rIns="90638" bIns="45318" rtlCol="0"/>
          <a:lstStyle>
            <a:lvl1pPr algn="r">
              <a:defRPr sz="1200"/>
            </a:lvl1pPr>
          </a:lstStyle>
          <a:p>
            <a:fld id="{4199A545-0086-45A0-8BA7-B12A40C8FA1E}" type="datetimeFigureOut">
              <a:rPr kumimoji="1" lang="ja-JP" altLang="en-US" smtClean="0"/>
              <a:t>2024/7/19</a:t>
            </a:fld>
            <a:endParaRPr kumimoji="1" lang="ja-JP" altLang="en-US"/>
          </a:p>
        </p:txBody>
      </p:sp>
      <p:sp>
        <p:nvSpPr>
          <p:cNvPr id="4" name="フッター プレースホルダー 3"/>
          <p:cNvSpPr>
            <a:spLocks noGrp="1"/>
          </p:cNvSpPr>
          <p:nvPr>
            <p:ph type="ftr" sz="quarter" idx="2"/>
          </p:nvPr>
        </p:nvSpPr>
        <p:spPr>
          <a:xfrm>
            <a:off x="1" y="9371286"/>
            <a:ext cx="2918831" cy="495028"/>
          </a:xfrm>
          <a:prstGeom prst="rect">
            <a:avLst/>
          </a:prstGeom>
        </p:spPr>
        <p:txBody>
          <a:bodyPr vert="horz" lIns="90638" tIns="45318" rIns="90638" bIns="45318"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375" y="9371286"/>
            <a:ext cx="2918831" cy="495028"/>
          </a:xfrm>
          <a:prstGeom prst="rect">
            <a:avLst/>
          </a:prstGeom>
        </p:spPr>
        <p:txBody>
          <a:bodyPr vert="horz" lIns="90638" tIns="45318" rIns="90638" bIns="45318" rtlCol="0" anchor="b"/>
          <a:lstStyle>
            <a:lvl1pPr algn="r">
              <a:defRPr sz="1200"/>
            </a:lvl1pPr>
          </a:lstStyle>
          <a:p>
            <a:fld id="{946F8FC5-BC43-41EE-A463-DA152AE473EC}" type="slidenum">
              <a:rPr kumimoji="1" lang="ja-JP" altLang="en-US" smtClean="0"/>
              <a:t>‹#›</a:t>
            </a:fld>
            <a:endParaRPr kumimoji="1" lang="ja-JP" altLang="en-US"/>
          </a:p>
        </p:txBody>
      </p:sp>
    </p:spTree>
    <p:extLst>
      <p:ext uri="{BB962C8B-B14F-4D97-AF65-F5344CB8AC3E}">
        <p14:creationId xmlns:p14="http://schemas.microsoft.com/office/powerpoint/2010/main" val="19430446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2"/>
            <a:ext cx="2918831" cy="495029"/>
          </a:xfrm>
          <a:prstGeom prst="rect">
            <a:avLst/>
          </a:prstGeom>
        </p:spPr>
        <p:txBody>
          <a:bodyPr vert="horz" lIns="90638" tIns="45318" rIns="90638" bIns="45318"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5" y="2"/>
            <a:ext cx="2918831" cy="495029"/>
          </a:xfrm>
          <a:prstGeom prst="rect">
            <a:avLst/>
          </a:prstGeom>
        </p:spPr>
        <p:txBody>
          <a:bodyPr vert="horz" lIns="90638" tIns="45318" rIns="90638" bIns="45318" rtlCol="0"/>
          <a:lstStyle>
            <a:lvl1pPr algn="r">
              <a:defRPr sz="1200"/>
            </a:lvl1pPr>
          </a:lstStyle>
          <a:p>
            <a:fld id="{29956B4E-332E-4E29-8434-F43272B7374F}" type="datetimeFigureOut">
              <a:rPr kumimoji="1" lang="ja-JP" altLang="en-US" smtClean="0"/>
              <a:t>2024/7/19</a:t>
            </a:fld>
            <a:endParaRPr kumimoji="1" lang="ja-JP" altLang="en-US"/>
          </a:p>
        </p:txBody>
      </p:sp>
      <p:sp>
        <p:nvSpPr>
          <p:cNvPr id="4" name="スライド イメージ プレースホルダー 3"/>
          <p:cNvSpPr>
            <a:spLocks noGrp="1" noRot="1" noChangeAspect="1"/>
          </p:cNvSpPr>
          <p:nvPr>
            <p:ph type="sldImg" idx="2"/>
          </p:nvPr>
        </p:nvSpPr>
        <p:spPr>
          <a:xfrm>
            <a:off x="407988" y="1233488"/>
            <a:ext cx="5919787" cy="3330575"/>
          </a:xfrm>
          <a:prstGeom prst="rect">
            <a:avLst/>
          </a:prstGeom>
          <a:noFill/>
          <a:ln w="12700">
            <a:solidFill>
              <a:prstClr val="black"/>
            </a:solidFill>
          </a:ln>
        </p:spPr>
        <p:txBody>
          <a:bodyPr vert="horz" lIns="90638" tIns="45318" rIns="90638" bIns="45318" rtlCol="0" anchor="ctr"/>
          <a:lstStyle/>
          <a:p>
            <a:endParaRPr lang="ja-JP" altLang="en-US"/>
          </a:p>
        </p:txBody>
      </p:sp>
      <p:sp>
        <p:nvSpPr>
          <p:cNvPr id="5" name="ノート プレースホルダー 4"/>
          <p:cNvSpPr>
            <a:spLocks noGrp="1"/>
          </p:cNvSpPr>
          <p:nvPr>
            <p:ph type="body" sz="quarter" idx="3"/>
          </p:nvPr>
        </p:nvSpPr>
        <p:spPr>
          <a:xfrm>
            <a:off x="673577" y="4748164"/>
            <a:ext cx="5388610" cy="3884860"/>
          </a:xfrm>
          <a:prstGeom prst="rect">
            <a:avLst/>
          </a:prstGeom>
        </p:spPr>
        <p:txBody>
          <a:bodyPr vert="horz" lIns="90638" tIns="45318" rIns="90638" bIns="4531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6"/>
            <a:ext cx="2918831" cy="495028"/>
          </a:xfrm>
          <a:prstGeom prst="rect">
            <a:avLst/>
          </a:prstGeom>
        </p:spPr>
        <p:txBody>
          <a:bodyPr vert="horz" lIns="90638" tIns="45318" rIns="90638" bIns="45318"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5" y="9371286"/>
            <a:ext cx="2918831" cy="495028"/>
          </a:xfrm>
          <a:prstGeom prst="rect">
            <a:avLst/>
          </a:prstGeom>
        </p:spPr>
        <p:txBody>
          <a:bodyPr vert="horz" lIns="90638" tIns="45318" rIns="90638" bIns="45318" rtlCol="0" anchor="b"/>
          <a:lstStyle>
            <a:lvl1pPr algn="r">
              <a:defRPr sz="1200"/>
            </a:lvl1pPr>
          </a:lstStyle>
          <a:p>
            <a:fld id="{DC0F848D-D126-4885-8B11-9F0ABE8E3E4E}" type="slidenum">
              <a:rPr kumimoji="1" lang="ja-JP" altLang="en-US" smtClean="0"/>
              <a:t>‹#›</a:t>
            </a:fld>
            <a:endParaRPr kumimoji="1" lang="ja-JP" altLang="en-US"/>
          </a:p>
        </p:txBody>
      </p:sp>
    </p:spTree>
    <p:extLst>
      <p:ext uri="{BB962C8B-B14F-4D97-AF65-F5344CB8AC3E}">
        <p14:creationId xmlns:p14="http://schemas.microsoft.com/office/powerpoint/2010/main" val="174551228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C2622928-4E76-4A0F-BF3F-FC1B0E312799}" type="slidenum">
              <a:rPr kumimoji="1" lang="ja-JP" altLang="en-US" smtClean="0"/>
              <a:t>1</a:t>
            </a:fld>
            <a:endParaRPr kumimoji="1" lang="ja-JP" altLang="en-US"/>
          </a:p>
        </p:txBody>
      </p:sp>
    </p:spTree>
    <p:extLst>
      <p:ext uri="{BB962C8B-B14F-4D97-AF65-F5344CB8AC3E}">
        <p14:creationId xmlns:p14="http://schemas.microsoft.com/office/powerpoint/2010/main" val="273951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30</a:t>
            </a:fld>
            <a:endParaRPr kumimoji="1" lang="ja-JP" altLang="en-US"/>
          </a:p>
        </p:txBody>
      </p:sp>
    </p:spTree>
    <p:extLst>
      <p:ext uri="{BB962C8B-B14F-4D97-AF65-F5344CB8AC3E}">
        <p14:creationId xmlns:p14="http://schemas.microsoft.com/office/powerpoint/2010/main" val="4102889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31</a:t>
            </a:fld>
            <a:endParaRPr kumimoji="1" lang="ja-JP" altLang="en-US"/>
          </a:p>
        </p:txBody>
      </p:sp>
    </p:spTree>
    <p:extLst>
      <p:ext uri="{BB962C8B-B14F-4D97-AF65-F5344CB8AC3E}">
        <p14:creationId xmlns:p14="http://schemas.microsoft.com/office/powerpoint/2010/main" val="4002366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32</a:t>
            </a:fld>
            <a:endParaRPr kumimoji="1" lang="ja-JP" altLang="en-US"/>
          </a:p>
        </p:txBody>
      </p:sp>
    </p:spTree>
    <p:extLst>
      <p:ext uri="{BB962C8B-B14F-4D97-AF65-F5344CB8AC3E}">
        <p14:creationId xmlns:p14="http://schemas.microsoft.com/office/powerpoint/2010/main" val="2487657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33</a:t>
            </a:fld>
            <a:endParaRPr kumimoji="1" lang="ja-JP" altLang="en-US"/>
          </a:p>
        </p:txBody>
      </p:sp>
    </p:spTree>
    <p:extLst>
      <p:ext uri="{BB962C8B-B14F-4D97-AF65-F5344CB8AC3E}">
        <p14:creationId xmlns:p14="http://schemas.microsoft.com/office/powerpoint/2010/main" val="2767102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34</a:t>
            </a:fld>
            <a:endParaRPr kumimoji="1" lang="ja-JP" altLang="en-US"/>
          </a:p>
        </p:txBody>
      </p:sp>
    </p:spTree>
    <p:extLst>
      <p:ext uri="{BB962C8B-B14F-4D97-AF65-F5344CB8AC3E}">
        <p14:creationId xmlns:p14="http://schemas.microsoft.com/office/powerpoint/2010/main" val="982955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35</a:t>
            </a:fld>
            <a:endParaRPr kumimoji="1" lang="ja-JP" altLang="en-US"/>
          </a:p>
        </p:txBody>
      </p:sp>
    </p:spTree>
    <p:extLst>
      <p:ext uri="{BB962C8B-B14F-4D97-AF65-F5344CB8AC3E}">
        <p14:creationId xmlns:p14="http://schemas.microsoft.com/office/powerpoint/2010/main" val="5337491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36</a:t>
            </a:fld>
            <a:endParaRPr kumimoji="1" lang="ja-JP" altLang="en-US"/>
          </a:p>
        </p:txBody>
      </p:sp>
    </p:spTree>
    <p:extLst>
      <p:ext uri="{BB962C8B-B14F-4D97-AF65-F5344CB8AC3E}">
        <p14:creationId xmlns:p14="http://schemas.microsoft.com/office/powerpoint/2010/main" val="1582856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37</a:t>
            </a:fld>
            <a:endParaRPr kumimoji="1" lang="ja-JP" altLang="en-US"/>
          </a:p>
        </p:txBody>
      </p:sp>
    </p:spTree>
    <p:extLst>
      <p:ext uri="{BB962C8B-B14F-4D97-AF65-F5344CB8AC3E}">
        <p14:creationId xmlns:p14="http://schemas.microsoft.com/office/powerpoint/2010/main" val="12591078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38</a:t>
            </a:fld>
            <a:endParaRPr kumimoji="1" lang="ja-JP" altLang="en-US"/>
          </a:p>
        </p:txBody>
      </p:sp>
    </p:spTree>
    <p:extLst>
      <p:ext uri="{BB962C8B-B14F-4D97-AF65-F5344CB8AC3E}">
        <p14:creationId xmlns:p14="http://schemas.microsoft.com/office/powerpoint/2010/main" val="2829779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39</a:t>
            </a:fld>
            <a:endParaRPr kumimoji="1" lang="ja-JP" altLang="en-US"/>
          </a:p>
        </p:txBody>
      </p:sp>
    </p:spTree>
    <p:extLst>
      <p:ext uri="{BB962C8B-B14F-4D97-AF65-F5344CB8AC3E}">
        <p14:creationId xmlns:p14="http://schemas.microsoft.com/office/powerpoint/2010/main" val="625247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2</a:t>
            </a:fld>
            <a:endParaRPr kumimoji="1" lang="ja-JP" altLang="en-US"/>
          </a:p>
        </p:txBody>
      </p:sp>
    </p:spTree>
    <p:extLst>
      <p:ext uri="{BB962C8B-B14F-4D97-AF65-F5344CB8AC3E}">
        <p14:creationId xmlns:p14="http://schemas.microsoft.com/office/powerpoint/2010/main" val="26686931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40</a:t>
            </a:fld>
            <a:endParaRPr kumimoji="1" lang="ja-JP" altLang="en-US"/>
          </a:p>
        </p:txBody>
      </p:sp>
    </p:spTree>
    <p:extLst>
      <p:ext uri="{BB962C8B-B14F-4D97-AF65-F5344CB8AC3E}">
        <p14:creationId xmlns:p14="http://schemas.microsoft.com/office/powerpoint/2010/main" val="18951885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41</a:t>
            </a:fld>
            <a:endParaRPr kumimoji="1" lang="ja-JP" altLang="en-US"/>
          </a:p>
        </p:txBody>
      </p:sp>
    </p:spTree>
    <p:extLst>
      <p:ext uri="{BB962C8B-B14F-4D97-AF65-F5344CB8AC3E}">
        <p14:creationId xmlns:p14="http://schemas.microsoft.com/office/powerpoint/2010/main" val="17037850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42</a:t>
            </a:fld>
            <a:endParaRPr kumimoji="1" lang="ja-JP" altLang="en-US"/>
          </a:p>
        </p:txBody>
      </p:sp>
    </p:spTree>
    <p:extLst>
      <p:ext uri="{BB962C8B-B14F-4D97-AF65-F5344CB8AC3E}">
        <p14:creationId xmlns:p14="http://schemas.microsoft.com/office/powerpoint/2010/main" val="3520777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43</a:t>
            </a:fld>
            <a:endParaRPr kumimoji="1" lang="ja-JP" altLang="en-US"/>
          </a:p>
        </p:txBody>
      </p:sp>
    </p:spTree>
    <p:extLst>
      <p:ext uri="{BB962C8B-B14F-4D97-AF65-F5344CB8AC3E}">
        <p14:creationId xmlns:p14="http://schemas.microsoft.com/office/powerpoint/2010/main" val="17076295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44</a:t>
            </a:fld>
            <a:endParaRPr kumimoji="1" lang="ja-JP" altLang="en-US"/>
          </a:p>
        </p:txBody>
      </p:sp>
    </p:spTree>
    <p:extLst>
      <p:ext uri="{BB962C8B-B14F-4D97-AF65-F5344CB8AC3E}">
        <p14:creationId xmlns:p14="http://schemas.microsoft.com/office/powerpoint/2010/main" val="9850333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45</a:t>
            </a:fld>
            <a:endParaRPr kumimoji="1" lang="ja-JP" altLang="en-US"/>
          </a:p>
        </p:txBody>
      </p:sp>
    </p:spTree>
    <p:extLst>
      <p:ext uri="{BB962C8B-B14F-4D97-AF65-F5344CB8AC3E}">
        <p14:creationId xmlns:p14="http://schemas.microsoft.com/office/powerpoint/2010/main" val="24514329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46</a:t>
            </a:fld>
            <a:endParaRPr kumimoji="1" lang="ja-JP" altLang="en-US"/>
          </a:p>
        </p:txBody>
      </p:sp>
    </p:spTree>
    <p:extLst>
      <p:ext uri="{BB962C8B-B14F-4D97-AF65-F5344CB8AC3E}">
        <p14:creationId xmlns:p14="http://schemas.microsoft.com/office/powerpoint/2010/main" val="17968444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47</a:t>
            </a:fld>
            <a:endParaRPr kumimoji="1" lang="ja-JP" altLang="en-US"/>
          </a:p>
        </p:txBody>
      </p:sp>
    </p:spTree>
    <p:extLst>
      <p:ext uri="{BB962C8B-B14F-4D97-AF65-F5344CB8AC3E}">
        <p14:creationId xmlns:p14="http://schemas.microsoft.com/office/powerpoint/2010/main" val="3578737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9</a:t>
            </a:fld>
            <a:endParaRPr kumimoji="1" lang="ja-JP" altLang="en-US"/>
          </a:p>
        </p:txBody>
      </p:sp>
    </p:spTree>
    <p:extLst>
      <p:ext uri="{BB962C8B-B14F-4D97-AF65-F5344CB8AC3E}">
        <p14:creationId xmlns:p14="http://schemas.microsoft.com/office/powerpoint/2010/main" val="4070670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10</a:t>
            </a:fld>
            <a:endParaRPr kumimoji="1" lang="ja-JP" altLang="en-US"/>
          </a:p>
        </p:txBody>
      </p:sp>
    </p:spTree>
    <p:extLst>
      <p:ext uri="{BB962C8B-B14F-4D97-AF65-F5344CB8AC3E}">
        <p14:creationId xmlns:p14="http://schemas.microsoft.com/office/powerpoint/2010/main" val="1893377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21</a:t>
            </a:fld>
            <a:endParaRPr kumimoji="1" lang="ja-JP" altLang="en-US"/>
          </a:p>
        </p:txBody>
      </p:sp>
    </p:spTree>
    <p:extLst>
      <p:ext uri="{BB962C8B-B14F-4D97-AF65-F5344CB8AC3E}">
        <p14:creationId xmlns:p14="http://schemas.microsoft.com/office/powerpoint/2010/main" val="3764921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22</a:t>
            </a:fld>
            <a:endParaRPr kumimoji="1" lang="ja-JP" altLang="en-US"/>
          </a:p>
        </p:txBody>
      </p:sp>
    </p:spTree>
    <p:extLst>
      <p:ext uri="{BB962C8B-B14F-4D97-AF65-F5344CB8AC3E}">
        <p14:creationId xmlns:p14="http://schemas.microsoft.com/office/powerpoint/2010/main" val="1284661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23</a:t>
            </a:fld>
            <a:endParaRPr kumimoji="1" lang="ja-JP" altLang="en-US"/>
          </a:p>
        </p:txBody>
      </p:sp>
    </p:spTree>
    <p:extLst>
      <p:ext uri="{BB962C8B-B14F-4D97-AF65-F5344CB8AC3E}">
        <p14:creationId xmlns:p14="http://schemas.microsoft.com/office/powerpoint/2010/main" val="2588721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24</a:t>
            </a:fld>
            <a:endParaRPr kumimoji="1" lang="ja-JP" altLang="en-US"/>
          </a:p>
        </p:txBody>
      </p:sp>
    </p:spTree>
    <p:extLst>
      <p:ext uri="{BB962C8B-B14F-4D97-AF65-F5344CB8AC3E}">
        <p14:creationId xmlns:p14="http://schemas.microsoft.com/office/powerpoint/2010/main" val="1265398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C0F848D-D126-4885-8B11-9F0ABE8E3E4E}" type="slidenum">
              <a:rPr kumimoji="1" lang="ja-JP" altLang="en-US" smtClean="0"/>
              <a:t>29</a:t>
            </a:fld>
            <a:endParaRPr kumimoji="1" lang="ja-JP" altLang="en-US"/>
          </a:p>
        </p:txBody>
      </p:sp>
    </p:spTree>
    <p:extLst>
      <p:ext uri="{BB962C8B-B14F-4D97-AF65-F5344CB8AC3E}">
        <p14:creationId xmlns:p14="http://schemas.microsoft.com/office/powerpoint/2010/main" val="4252868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1547161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5188688"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サブタイトル 2">
            <a:extLst>
              <a:ext uri="{FF2B5EF4-FFF2-40B4-BE49-F238E27FC236}">
                <a16:creationId xmlns:a16="http://schemas.microsoft.com/office/drawing/2014/main" id="{48F1241B-591B-C6AC-4EEE-FBD6B43272DA}"/>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247471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9448800" y="6356350"/>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23742768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a:xfrm>
            <a:off x="9448800" y="6356350"/>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15587402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a:xfrm>
            <a:off x="9448800" y="6356350"/>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26382088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6" name="テキスト ボックス 5">
            <a:extLst>
              <a:ext uri="{FF2B5EF4-FFF2-40B4-BE49-F238E27FC236}">
                <a16:creationId xmlns:a16="http://schemas.microsoft.com/office/drawing/2014/main" id="{C1E0E322-A51E-4099-AA0D-E8CF449D887F}"/>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01124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27836033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a:xfrm>
            <a:off x="9448800" y="6356350"/>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14442457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a:xfrm>
            <a:off x="9448800" y="6356349"/>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39180419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9448800" y="6356350"/>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11811019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9448800" y="6380463"/>
            <a:ext cx="2743200" cy="365125"/>
          </a:xfrm>
          <a:prstGeom prst="rect">
            <a:avLst/>
          </a:prstGeom>
        </p:spPr>
        <p:txBody>
          <a:bodyPr/>
          <a:lstStyle/>
          <a:p>
            <a:fld id="{46C7E415-ABA1-4895-A703-0C658E50193C}" type="slidenum">
              <a:rPr kumimoji="1" lang="ja-JP" altLang="en-US" smtClean="0"/>
              <a:t>‹#›</a:t>
            </a:fld>
            <a:endParaRPr kumimoji="1" lang="ja-JP" altLang="en-US"/>
          </a:p>
        </p:txBody>
      </p:sp>
    </p:spTree>
    <p:extLst>
      <p:ext uri="{BB962C8B-B14F-4D97-AF65-F5344CB8AC3E}">
        <p14:creationId xmlns:p14="http://schemas.microsoft.com/office/powerpoint/2010/main" val="3255935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sp>
        <p:nvSpPr>
          <p:cNvPr id="6" name="サブタイトル 2">
            <a:extLst>
              <a:ext uri="{FF2B5EF4-FFF2-40B4-BE49-F238E27FC236}">
                <a16:creationId xmlns:a16="http://schemas.microsoft.com/office/drawing/2014/main" id="{7099B852-D664-453D-AD85-370CCCE11E6C}"/>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3609970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6117265"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サブタイトル 2">
            <a:extLst>
              <a:ext uri="{FF2B5EF4-FFF2-40B4-BE49-F238E27FC236}">
                <a16:creationId xmlns:a16="http://schemas.microsoft.com/office/drawing/2014/main" id="{FAEF4DF9-F9F1-BF61-2A9B-295E23F3032C}"/>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4231478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sp>
        <p:nvSpPr>
          <p:cNvPr id="2" name="サブタイトル 2">
            <a:extLst>
              <a:ext uri="{FF2B5EF4-FFF2-40B4-BE49-F238E27FC236}">
                <a16:creationId xmlns:a16="http://schemas.microsoft.com/office/drawing/2014/main" id="{E89D98C2-8C97-3348-7365-7E4C1A71CB2C}"/>
              </a:ext>
            </a:extLst>
          </p:cNvPr>
          <p:cNvSpPr txBox="1">
            <a:spLocks/>
          </p:cNvSpPr>
          <p:nvPr userDrawn="1"/>
        </p:nvSpPr>
        <p:spPr>
          <a:xfrm>
            <a:off x="10312400" y="0"/>
            <a:ext cx="1879600"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r">
              <a:lnSpc>
                <a:spcPct val="150000"/>
              </a:lnSpc>
              <a:buFont typeface="Wingdings" panose="05000000000000000000" pitchFamily="2" charset="2"/>
              <a:buNone/>
            </a:pPr>
            <a:r>
              <a:rPr lang="ja-JP" altLang="en-US" sz="900" b="0">
                <a:solidFill>
                  <a:schemeClr val="bg1">
                    <a:lumMod val="50000"/>
                  </a:schemeClr>
                </a:solidFill>
                <a:latin typeface="Meiryo UI"/>
                <a:ea typeface="Meiryo UI"/>
              </a:rPr>
              <a:t>事業実施中以降の申請</a:t>
            </a:r>
          </a:p>
        </p:txBody>
      </p:sp>
    </p:spTree>
    <p:extLst>
      <p:ext uri="{BB962C8B-B14F-4D97-AF65-F5344CB8AC3E}">
        <p14:creationId xmlns:p14="http://schemas.microsoft.com/office/powerpoint/2010/main" val="3609970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6117265"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 38">
            <a:extLst>
              <a:ext uri="{FF2B5EF4-FFF2-40B4-BE49-F238E27FC236}">
                <a16:creationId xmlns:a16="http://schemas.microsoft.com/office/drawing/2014/main" id="{F0998E2A-A11F-4FCA-972A-1609E8A58B7C}"/>
              </a:ext>
            </a:extLst>
          </p:cNvPr>
          <p:cNvSpPr txBox="1">
            <a:spLocks/>
          </p:cNvSpPr>
          <p:nvPr userDrawn="1"/>
        </p:nvSpPr>
        <p:spPr>
          <a:xfrm>
            <a:off x="156242" y="734211"/>
            <a:ext cx="5742782" cy="433553"/>
          </a:xfrm>
          <a:prstGeom prst="rect">
            <a:avLst/>
          </a:prstGeom>
          <a:solidFill>
            <a:schemeClr val="accent1">
              <a:lumMod val="20000"/>
              <a:lumOff val="80000"/>
            </a:schemeClr>
          </a:solidFill>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R="0" lvl="0" algn="l" defTabSz="914400" rtl="0" eaLnBrk="1" fontAlgn="auto" latinLnBrk="0" hangingPunct="1">
              <a:lnSpc>
                <a:spcPct val="100000"/>
              </a:lnSpc>
              <a:spcBef>
                <a:spcPts val="600"/>
              </a:spcBef>
              <a:spcAft>
                <a:spcPts val="0"/>
              </a:spcAft>
              <a:buClr>
                <a:srgbClr val="002060"/>
              </a:buClr>
              <a:buSzTx/>
              <a:buFont typeface="Wingdings" panose="05000000000000000000" pitchFamily="2" charset="2"/>
              <a:buChar char="Ø"/>
              <a:tabLst/>
              <a:defRPr/>
            </a:pPr>
            <a:endParaRPr kumimoji="1" lang="en-US" altLang="ja-JP" sz="1400" b="1"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メイリオ" panose="020B0604030504040204" pitchFamily="50" charset="-128"/>
            </a:endParaRPr>
          </a:p>
        </p:txBody>
      </p:sp>
      <p:sp>
        <p:nvSpPr>
          <p:cNvPr id="4" name="サブタイトル 2">
            <a:extLst>
              <a:ext uri="{FF2B5EF4-FFF2-40B4-BE49-F238E27FC236}">
                <a16:creationId xmlns:a16="http://schemas.microsoft.com/office/drawing/2014/main" id="{AF9C1BA0-A900-BA06-D289-CD5C627D29E3}"/>
              </a:ext>
            </a:extLst>
          </p:cNvPr>
          <p:cNvSpPr txBox="1">
            <a:spLocks/>
          </p:cNvSpPr>
          <p:nvPr userDrawn="1"/>
        </p:nvSpPr>
        <p:spPr>
          <a:xfrm>
            <a:off x="10312400" y="0"/>
            <a:ext cx="1879600"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r">
              <a:lnSpc>
                <a:spcPct val="150000"/>
              </a:lnSpc>
              <a:buFont typeface="Wingdings" panose="05000000000000000000" pitchFamily="2" charset="2"/>
              <a:buNone/>
            </a:pPr>
            <a:r>
              <a:rPr lang="ja-JP" altLang="en-US" sz="900" b="0">
                <a:solidFill>
                  <a:schemeClr val="bg1">
                    <a:lumMod val="50000"/>
                  </a:schemeClr>
                </a:solidFill>
                <a:latin typeface="Meiryo UI"/>
                <a:ea typeface="Meiryo UI"/>
              </a:rPr>
              <a:t>事業実施中以降の申請</a:t>
            </a:r>
          </a:p>
        </p:txBody>
      </p:sp>
    </p:spTree>
    <p:extLst>
      <p:ext uri="{BB962C8B-B14F-4D97-AF65-F5344CB8AC3E}">
        <p14:creationId xmlns:p14="http://schemas.microsoft.com/office/powerpoint/2010/main" val="2860520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6117265"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 38">
            <a:extLst>
              <a:ext uri="{FF2B5EF4-FFF2-40B4-BE49-F238E27FC236}">
                <a16:creationId xmlns:a16="http://schemas.microsoft.com/office/drawing/2014/main" id="{F0998E2A-A11F-4FCA-972A-1609E8A58B7C}"/>
              </a:ext>
            </a:extLst>
          </p:cNvPr>
          <p:cNvSpPr txBox="1">
            <a:spLocks/>
          </p:cNvSpPr>
          <p:nvPr userDrawn="1"/>
        </p:nvSpPr>
        <p:spPr>
          <a:xfrm>
            <a:off x="156242" y="734211"/>
            <a:ext cx="5742782" cy="725941"/>
          </a:xfrm>
          <a:prstGeom prst="rect">
            <a:avLst/>
          </a:prstGeom>
          <a:solidFill>
            <a:schemeClr val="accent1">
              <a:lumMod val="20000"/>
              <a:lumOff val="80000"/>
            </a:schemeClr>
          </a:solidFill>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R="0" lvl="0" algn="l" defTabSz="914400" rtl="0" eaLnBrk="1" fontAlgn="auto" latinLnBrk="0" hangingPunct="1">
              <a:lnSpc>
                <a:spcPct val="100000"/>
              </a:lnSpc>
              <a:spcBef>
                <a:spcPts val="600"/>
              </a:spcBef>
              <a:spcAft>
                <a:spcPts val="0"/>
              </a:spcAft>
              <a:buClr>
                <a:srgbClr val="002060"/>
              </a:buClr>
              <a:buSzTx/>
              <a:buFont typeface="Wingdings" panose="05000000000000000000" pitchFamily="2" charset="2"/>
              <a:buChar char="Ø"/>
              <a:tabLst/>
              <a:defRPr/>
            </a:pPr>
            <a:endParaRPr kumimoji="1" lang="en-US" altLang="ja-JP" sz="1400" b="1"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メイリオ" panose="020B0604030504040204" pitchFamily="50" charset="-128"/>
            </a:endParaRPr>
          </a:p>
          <a:p>
            <a:pPr marR="0" lvl="0" algn="l" defTabSz="914400" rtl="0" eaLnBrk="1" fontAlgn="auto" latinLnBrk="0" hangingPunct="1">
              <a:lnSpc>
                <a:spcPct val="100000"/>
              </a:lnSpc>
              <a:spcBef>
                <a:spcPts val="600"/>
              </a:spcBef>
              <a:spcAft>
                <a:spcPts val="0"/>
              </a:spcAft>
              <a:buClr>
                <a:srgbClr val="002060"/>
              </a:buClr>
              <a:buSzTx/>
              <a:buFont typeface="Wingdings" panose="05000000000000000000" pitchFamily="2" charset="2"/>
              <a:buChar char="Ø"/>
              <a:tabLst/>
              <a:defRPr/>
            </a:pPr>
            <a:endParaRPr kumimoji="1" lang="en-US" altLang="ja-JP" sz="1400" b="1"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メイリオ" panose="020B0604030504040204" pitchFamily="50" charset="-128"/>
            </a:endParaRPr>
          </a:p>
        </p:txBody>
      </p:sp>
      <p:sp>
        <p:nvSpPr>
          <p:cNvPr id="2" name="サブタイトル 2">
            <a:extLst>
              <a:ext uri="{FF2B5EF4-FFF2-40B4-BE49-F238E27FC236}">
                <a16:creationId xmlns:a16="http://schemas.microsoft.com/office/drawing/2014/main" id="{10BB9D02-6675-CD95-22C8-ADA40928C705}"/>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3390069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6117265"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サブタイトル 2">
            <a:extLst>
              <a:ext uri="{FF2B5EF4-FFF2-40B4-BE49-F238E27FC236}">
                <a16:creationId xmlns:a16="http://schemas.microsoft.com/office/drawing/2014/main" id="{70A09057-539A-AA9D-9A6E-3FFCDA8D6E22}"/>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4231478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5188688"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サブタイトル 2">
            <a:extLst>
              <a:ext uri="{FF2B5EF4-FFF2-40B4-BE49-F238E27FC236}">
                <a16:creationId xmlns:a16="http://schemas.microsoft.com/office/drawing/2014/main" id="{4AE414AD-5F0C-B652-7E8E-432EC50F59AA}"/>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24747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5D7F1274-40C9-4741-B660-4EF8F65F3A04}"/>
              </a:ext>
            </a:extLst>
          </p:cNvPr>
          <p:cNvCxnSpPr/>
          <p:nvPr userDrawn="1"/>
        </p:nvCxnSpPr>
        <p:spPr>
          <a:xfrm>
            <a:off x="0" y="648585"/>
            <a:ext cx="12192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0F7C34F9-0A83-4A4A-8C3D-A730A71A15D6}"/>
              </a:ext>
            </a:extLst>
          </p:cNvPr>
          <p:cNvSpPr/>
          <p:nvPr userDrawn="1"/>
        </p:nvSpPr>
        <p:spPr>
          <a:xfrm>
            <a:off x="156243" y="110323"/>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59040707-CF76-4985-B64D-C438296E7D18}"/>
              </a:ext>
            </a:extLst>
          </p:cNvPr>
          <p:cNvSpPr txBox="1"/>
          <p:nvPr userDrawn="1"/>
        </p:nvSpPr>
        <p:spPr>
          <a:xfrm>
            <a:off x="11417595" y="6611779"/>
            <a:ext cx="623777" cy="246221"/>
          </a:xfrm>
          <a:prstGeom prst="rect">
            <a:avLst/>
          </a:prstGeom>
          <a:noFill/>
        </p:spPr>
        <p:txBody>
          <a:bodyPr wrap="square" rtlCol="0">
            <a:spAutoFit/>
          </a:bodyPr>
          <a:lstStyle/>
          <a:p>
            <a:pPr algn="ctr"/>
            <a:fld id="{E1804A60-91FF-46EE-8418-783F36BF55BB}" type="slidenum">
              <a:rPr kumimoji="1" lang="ja-JP" altLang="en-US" sz="1000" smtClean="0">
                <a:solidFill>
                  <a:schemeClr val="tx1">
                    <a:lumMod val="65000"/>
                    <a:lumOff val="35000"/>
                  </a:schemeClr>
                </a:solidFill>
                <a:latin typeface="Meiryo UI" panose="020B0604030504040204" pitchFamily="50" charset="-128"/>
                <a:ea typeface="Meiryo UI" panose="020B0604030504040204" pitchFamily="50" charset="-128"/>
              </a:rPr>
              <a:pPr algn="ctr"/>
              <a:t>‹#›</a:t>
            </a:fld>
            <a:endParaRPr kumimoji="1" lang="ja-JP" altLang="en-US" sz="1000">
              <a:solidFill>
                <a:schemeClr val="tx1">
                  <a:lumMod val="65000"/>
                  <a:lumOff val="35000"/>
                </a:schemeClr>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4E63716E-E5BC-49E3-BA06-68B99AB410E5}"/>
              </a:ext>
            </a:extLst>
          </p:cNvPr>
          <p:cNvCxnSpPr>
            <a:cxnSpLocks/>
          </p:cNvCxnSpPr>
          <p:nvPr userDrawn="1"/>
        </p:nvCxnSpPr>
        <p:spPr>
          <a:xfrm flipV="1">
            <a:off x="6432698" y="648586"/>
            <a:ext cx="0" cy="6209414"/>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サブタイトル 2">
            <a:extLst>
              <a:ext uri="{FF2B5EF4-FFF2-40B4-BE49-F238E27FC236}">
                <a16:creationId xmlns:a16="http://schemas.microsoft.com/office/drawing/2014/main" id="{3C957EAD-D4E4-0972-3CAD-93720A1000D8}"/>
              </a:ext>
            </a:extLst>
          </p:cNvPr>
          <p:cNvSpPr txBox="1">
            <a:spLocks/>
          </p:cNvSpPr>
          <p:nvPr userDrawn="1"/>
        </p:nvSpPr>
        <p:spPr>
          <a:xfrm>
            <a:off x="11073384" y="0"/>
            <a:ext cx="1118616" cy="648584"/>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marL="171450" lvl="1" indent="0" algn="l">
              <a:lnSpc>
                <a:spcPct val="150000"/>
              </a:lnSpc>
              <a:buFont typeface="Wingdings" panose="05000000000000000000" pitchFamily="2" charset="2"/>
              <a:buNone/>
            </a:pPr>
            <a:r>
              <a:rPr lang="ja-JP" altLang="en-US" sz="900" b="0">
                <a:solidFill>
                  <a:schemeClr val="bg1">
                    <a:lumMod val="50000"/>
                  </a:schemeClr>
                </a:solidFill>
                <a:latin typeface="Meiryo UI"/>
                <a:ea typeface="Meiryo UI"/>
              </a:rPr>
              <a:t>○○申請</a:t>
            </a:r>
          </a:p>
        </p:txBody>
      </p:sp>
    </p:spTree>
    <p:extLst>
      <p:ext uri="{BB962C8B-B14F-4D97-AF65-F5344CB8AC3E}">
        <p14:creationId xmlns:p14="http://schemas.microsoft.com/office/powerpoint/2010/main" val="1683983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vmlDrawing" Target="../drawings/vmlDrawing1.v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oleObject" Target="../embeddings/oleObject1.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オブジェクト 6" hidden="1">
            <a:extLst>
              <a:ext uri="{FF2B5EF4-FFF2-40B4-BE49-F238E27FC236}">
                <a16:creationId xmlns:a16="http://schemas.microsoft.com/office/drawing/2014/main" id="{F5E27924-4AAE-4F0F-9110-A7F97C9145BA}"/>
              </a:ext>
            </a:extLst>
          </p:cNvPr>
          <p:cNvGraphicFramePr>
            <a:graphicFrameLocks noChangeAspect="1"/>
          </p:cNvGraphicFramePr>
          <p:nvPr userDrawn="1">
            <p:custDataLst>
              <p:tags r:id="rId22"/>
            </p:custDataLst>
            <p:extLst>
              <p:ext uri="{D42A27DB-BD31-4B8C-83A1-F6EECF244321}">
                <p14:modId xmlns:p14="http://schemas.microsoft.com/office/powerpoint/2010/main" val="6290863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6" name="think-cell スライド" r:id="rId23" imgW="499" imgH="499" progId="TCLayout.ActiveDocument.1">
                  <p:embed/>
                </p:oleObj>
              </mc:Choice>
              <mc:Fallback>
                <p:oleObj name="think-cell スライド" r:id="rId23" imgW="499" imgH="499" progId="TCLayout.ActiveDocument.1">
                  <p:embed/>
                  <p:pic>
                    <p:nvPicPr>
                      <p:cNvPr id="7" name="オブジェクト 6" hidden="1">
                        <a:extLst>
                          <a:ext uri="{FF2B5EF4-FFF2-40B4-BE49-F238E27FC236}">
                            <a16:creationId xmlns:a16="http://schemas.microsoft.com/office/drawing/2014/main" id="{F5E27924-4AAE-4F0F-9110-A7F97C9145BA}"/>
                          </a:ext>
                        </a:extLst>
                      </p:cNvPr>
                      <p:cNvPicPr/>
                      <p:nvPr/>
                    </p:nvPicPr>
                    <p:blipFill>
                      <a:blip r:embed="rId2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Tree>
    <p:extLst>
      <p:ext uri="{BB962C8B-B14F-4D97-AF65-F5344CB8AC3E}">
        <p14:creationId xmlns:p14="http://schemas.microsoft.com/office/powerpoint/2010/main" val="1034054876"/>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2" r:id="rId3"/>
    <p:sldLayoutId id="2147483663" r:id="rId4"/>
    <p:sldLayoutId id="2147483666" r:id="rId5"/>
    <p:sldLayoutId id="2147483667" r:id="rId6"/>
    <p:sldLayoutId id="2147483665" r:id="rId7"/>
    <p:sldLayoutId id="2147483664" r:id="rId8"/>
    <p:sldLayoutId id="2147483650" r:id="rId9"/>
    <p:sldLayoutId id="2147483661" r:id="rId10"/>
    <p:sldLayoutId id="2147483651" r:id="rId11"/>
    <p:sldLayoutId id="2147483652" r:id="rId12"/>
    <p:sldLayoutId id="2147483653" r:id="rId13"/>
    <p:sldLayoutId id="2147483654" r:id="rId14"/>
    <p:sldLayoutId id="2147483655" r:id="rId15"/>
    <p:sldLayoutId id="2147483656" r:id="rId16"/>
    <p:sldLayoutId id="2147483657" r:id="rId17"/>
    <p:sldLayoutId id="2147483658" r:id="rId18"/>
    <p:sldLayoutId id="2147483659" r:id="rId1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0.png"/><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image" Target="../media/image7.png"/><Relationship Id="rId5" Type="http://schemas.openxmlformats.org/officeDocument/2006/relationships/image" Target="../media/image2.emf"/><Relationship Id="rId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5.xml"/><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7.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7.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slideLayout" Target="../slideLayouts/slideLayout5.xml"/><Relationship Id="rId7" Type="http://schemas.openxmlformats.org/officeDocument/2006/relationships/image" Target="../media/image33.png"/><Relationship Id="rId2" Type="http://schemas.openxmlformats.org/officeDocument/2006/relationships/tags" Target="../tags/tag6.xml"/><Relationship Id="rId1" Type="http://schemas.openxmlformats.org/officeDocument/2006/relationships/vmlDrawing" Target="../drawings/vmlDrawing5.vml"/><Relationship Id="rId6" Type="http://schemas.openxmlformats.org/officeDocument/2006/relationships/image" Target="../media/image2.emf"/><Relationship Id="rId11" Type="http://schemas.openxmlformats.org/officeDocument/2006/relationships/image" Target="../media/image31.png"/><Relationship Id="rId5" Type="http://schemas.openxmlformats.org/officeDocument/2006/relationships/oleObject" Target="../embeddings/oleObject5.bin"/><Relationship Id="rId10" Type="http://schemas.openxmlformats.org/officeDocument/2006/relationships/image" Target="../media/image34.png"/><Relationship Id="rId4" Type="http://schemas.openxmlformats.org/officeDocument/2006/relationships/notesSlide" Target="../notesSlides/notesSlide7.xml"/><Relationship Id="rId9"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6.png"/><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8.png"/><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slideLayout" Target="../slideLayouts/slideLayout5.xml"/><Relationship Id="rId7" Type="http://schemas.openxmlformats.org/officeDocument/2006/relationships/image" Target="../media/image7.png"/><Relationship Id="rId2" Type="http://schemas.openxmlformats.org/officeDocument/2006/relationships/tags" Target="../tags/tag7.xml"/><Relationship Id="rId1" Type="http://schemas.openxmlformats.org/officeDocument/2006/relationships/vmlDrawing" Target="../drawings/vmlDrawing6.vml"/><Relationship Id="rId6" Type="http://schemas.openxmlformats.org/officeDocument/2006/relationships/image" Target="../media/image2.emf"/><Relationship Id="rId5" Type="http://schemas.openxmlformats.org/officeDocument/2006/relationships/oleObject" Target="../embeddings/oleObject6.bin"/><Relationship Id="rId4" Type="http://schemas.openxmlformats.org/officeDocument/2006/relationships/notesSlide" Target="../notesSlides/notesSlide10.xml"/><Relationship Id="rId9" Type="http://schemas.openxmlformats.org/officeDocument/2006/relationships/image" Target="../media/image42.png"/></Relationships>
</file>

<file path=ppt/slides/_rels/slide3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slideLayout" Target="../slideLayouts/slideLayout5.xml"/><Relationship Id="rId7" Type="http://schemas.openxmlformats.org/officeDocument/2006/relationships/image" Target="../media/image7.png"/><Relationship Id="rId2" Type="http://schemas.openxmlformats.org/officeDocument/2006/relationships/tags" Target="../tags/tag8.xml"/><Relationship Id="rId1" Type="http://schemas.openxmlformats.org/officeDocument/2006/relationships/vmlDrawing" Target="../drawings/vmlDrawing7.vml"/><Relationship Id="rId6" Type="http://schemas.openxmlformats.org/officeDocument/2006/relationships/image" Target="../media/image2.emf"/><Relationship Id="rId5" Type="http://schemas.openxmlformats.org/officeDocument/2006/relationships/oleObject" Target="../embeddings/oleObject7.bin"/><Relationship Id="rId4" Type="http://schemas.openxmlformats.org/officeDocument/2006/relationships/notesSlide" Target="../notesSlides/notesSlide11.xml"/></Relationships>
</file>

<file path=ppt/slides/_rels/slide3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slideLayout" Target="../slideLayouts/slideLayout5.xml"/><Relationship Id="rId7" Type="http://schemas.openxmlformats.org/officeDocument/2006/relationships/image" Target="../media/image7.png"/><Relationship Id="rId2" Type="http://schemas.openxmlformats.org/officeDocument/2006/relationships/tags" Target="../tags/tag9.xml"/><Relationship Id="rId1" Type="http://schemas.openxmlformats.org/officeDocument/2006/relationships/vmlDrawing" Target="../drawings/vmlDrawing8.vml"/><Relationship Id="rId6" Type="http://schemas.openxmlformats.org/officeDocument/2006/relationships/image" Target="../media/image2.emf"/><Relationship Id="rId5" Type="http://schemas.openxmlformats.org/officeDocument/2006/relationships/oleObject" Target="../embeddings/oleObject8.bin"/><Relationship Id="rId4" Type="http://schemas.openxmlformats.org/officeDocument/2006/relationships/notesSlide" Target="../notesSlides/notesSlide12.xml"/></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slideLayout" Target="../slideLayouts/slideLayout5.xml"/><Relationship Id="rId7" Type="http://schemas.openxmlformats.org/officeDocument/2006/relationships/image" Target="../media/image45.png"/><Relationship Id="rId2" Type="http://schemas.openxmlformats.org/officeDocument/2006/relationships/tags" Target="../tags/tag10.xml"/><Relationship Id="rId1" Type="http://schemas.openxmlformats.org/officeDocument/2006/relationships/vmlDrawing" Target="../drawings/vmlDrawing9.vml"/><Relationship Id="rId6" Type="http://schemas.openxmlformats.org/officeDocument/2006/relationships/image" Target="../media/image44.png"/><Relationship Id="rId5" Type="http://schemas.openxmlformats.org/officeDocument/2006/relationships/image" Target="../media/image41.png"/><Relationship Id="rId10" Type="http://schemas.openxmlformats.org/officeDocument/2006/relationships/image" Target="../media/image7.png"/><Relationship Id="rId4" Type="http://schemas.openxmlformats.org/officeDocument/2006/relationships/notesSlide" Target="../notesSlides/notesSlide13.xml"/><Relationship Id="rId9" Type="http://schemas.openxmlformats.org/officeDocument/2006/relationships/image" Target="../media/image2.emf"/></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7.pn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47.png"/><Relationship Id="rId5" Type="http://schemas.openxmlformats.org/officeDocument/2006/relationships/image" Target="../media/image31.png"/><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48.png"/><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48.pn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hyperlink" Target="https://s23.jizokukahojokin.info/index.php" TargetMode="External"/><Relationship Id="rId2" Type="http://schemas.openxmlformats.org/officeDocument/2006/relationships/hyperlink" Target="https://www.shokokai.or.jp/jizokuka_r1h/" TargetMode="Externa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49.png"/><Relationship Id="rId5" Type="http://schemas.openxmlformats.org/officeDocument/2006/relationships/image" Target="../media/image31.png"/><Relationship Id="rId4" Type="http://schemas.openxmlformats.org/officeDocument/2006/relationships/image" Target="../media/image30.pn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50.png"/><Relationship Id="rId5" Type="http://schemas.openxmlformats.org/officeDocument/2006/relationships/image" Target="../media/image31.png"/><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51.png"/><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slideLayout" Target="../slideLayouts/slideLayout5.xml"/><Relationship Id="rId7" Type="http://schemas.openxmlformats.org/officeDocument/2006/relationships/image" Target="../media/image7.png"/><Relationship Id="rId2" Type="http://schemas.openxmlformats.org/officeDocument/2006/relationships/tags" Target="../tags/tag11.xml"/><Relationship Id="rId1" Type="http://schemas.openxmlformats.org/officeDocument/2006/relationships/vmlDrawing" Target="../drawings/vmlDrawing10.vml"/><Relationship Id="rId6" Type="http://schemas.openxmlformats.org/officeDocument/2006/relationships/image" Target="../media/image2.emf"/><Relationship Id="rId5" Type="http://schemas.openxmlformats.org/officeDocument/2006/relationships/oleObject" Target="../embeddings/oleObject10.bin"/><Relationship Id="rId10" Type="http://schemas.openxmlformats.org/officeDocument/2006/relationships/image" Target="../media/image53.png"/><Relationship Id="rId4" Type="http://schemas.openxmlformats.org/officeDocument/2006/relationships/notesSlide" Target="../notesSlides/notesSlide23.xml"/><Relationship Id="rId9" Type="http://schemas.openxmlformats.org/officeDocument/2006/relationships/image" Target="../media/image52.png"/></Relationships>
</file>

<file path=ppt/slides/_rels/slide4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Layout" Target="../slideLayouts/slideLayout5.xml"/><Relationship Id="rId7" Type="http://schemas.openxmlformats.org/officeDocument/2006/relationships/image" Target="../media/image7.png"/><Relationship Id="rId2" Type="http://schemas.openxmlformats.org/officeDocument/2006/relationships/tags" Target="../tags/tag12.xml"/><Relationship Id="rId1" Type="http://schemas.openxmlformats.org/officeDocument/2006/relationships/vmlDrawing" Target="../drawings/vmlDrawing11.vml"/><Relationship Id="rId6" Type="http://schemas.openxmlformats.org/officeDocument/2006/relationships/image" Target="../media/image2.emf"/><Relationship Id="rId5" Type="http://schemas.openxmlformats.org/officeDocument/2006/relationships/oleObject" Target="../embeddings/oleObject11.bin"/><Relationship Id="rId10" Type="http://schemas.openxmlformats.org/officeDocument/2006/relationships/image" Target="../media/image54.png"/><Relationship Id="rId4" Type="http://schemas.openxmlformats.org/officeDocument/2006/relationships/notesSlide" Target="../notesSlides/notesSlide24.xml"/><Relationship Id="rId9" Type="http://schemas.openxmlformats.org/officeDocument/2006/relationships/image" Target="../media/image52.png"/></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53.png"/><Relationship Id="rId5" Type="http://schemas.openxmlformats.org/officeDocument/2006/relationships/image" Target="../media/image30.png"/><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2" Type="http://schemas.openxmlformats.org/officeDocument/2006/relationships/hyperlink" Target="https://www.shokokai.or.jp/jizokuka_r1h/"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50.xml.rels><?xml version="1.0" encoding="UTF-8" standalone="yes"?>
<Relationships xmlns="http://schemas.openxmlformats.org/package/2006/relationships"><Relationship Id="rId2" Type="http://schemas.openxmlformats.org/officeDocument/2006/relationships/hyperlink" Target="https://s23.jizokukahojokin.info/"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4.xml"/><Relationship Id="rId7" Type="http://schemas.openxmlformats.org/officeDocument/2006/relationships/image" Target="../media/image4.png"/><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3.bin"/><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773723" y="468086"/>
            <a:ext cx="10700239" cy="2046511"/>
          </a:xfrm>
          <a:prstGeom prst="roundRect">
            <a:avLst>
              <a:gd name="adj" fmla="val 12500"/>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a:solidFill>
                  <a:schemeClr val="bg1"/>
                </a:solidFill>
                <a:latin typeface="Meiryo UI" panose="020B0604030504040204" pitchFamily="50" charset="-128"/>
                <a:ea typeface="Meiryo UI" panose="020B0604030504040204" pitchFamily="50" charset="-128"/>
              </a:rPr>
              <a:t>小規模事業者持続化補助金</a:t>
            </a:r>
            <a:r>
              <a:rPr lang="en-US" altLang="ja-JP" sz="3200">
                <a:solidFill>
                  <a:schemeClr val="bg1"/>
                </a:solidFill>
                <a:latin typeface="Meiryo UI" panose="020B0604030504040204" pitchFamily="50" charset="-128"/>
                <a:ea typeface="Meiryo UI" panose="020B0604030504040204" pitchFamily="50" charset="-128"/>
              </a:rPr>
              <a:t>&lt;</a:t>
            </a:r>
            <a:r>
              <a:rPr lang="ja-JP" altLang="en-US" sz="3200">
                <a:solidFill>
                  <a:schemeClr val="bg1"/>
                </a:solidFill>
                <a:latin typeface="Meiryo UI" panose="020B0604030504040204" pitchFamily="50" charset="-128"/>
                <a:ea typeface="Meiryo UI" panose="020B0604030504040204" pitchFamily="50" charset="-128"/>
              </a:rPr>
              <a:t>一般型</a:t>
            </a:r>
            <a:r>
              <a:rPr lang="en-US" altLang="ja-JP" sz="3200">
                <a:solidFill>
                  <a:schemeClr val="bg1"/>
                </a:solidFill>
                <a:latin typeface="Meiryo UI" panose="020B0604030504040204" pitchFamily="50" charset="-128"/>
                <a:ea typeface="Meiryo UI" panose="020B0604030504040204" pitchFamily="50" charset="-128"/>
              </a:rPr>
              <a:t>&gt;</a:t>
            </a:r>
          </a:p>
          <a:p>
            <a:pPr algn="ctr"/>
            <a:r>
              <a:rPr lang="ja-JP" altLang="en-US" sz="3200">
                <a:solidFill>
                  <a:schemeClr val="bg1"/>
                </a:solidFill>
                <a:latin typeface="Meiryo UI" panose="020B0604030504040204" pitchFamily="50" charset="-128"/>
                <a:ea typeface="Meiryo UI" panose="020B0604030504040204" pitchFamily="50" charset="-128"/>
              </a:rPr>
              <a:t>申請システム操作手引き</a:t>
            </a:r>
          </a:p>
        </p:txBody>
      </p:sp>
      <p:sp>
        <p:nvSpPr>
          <p:cNvPr id="5" name="テキスト ボックス 4"/>
          <p:cNvSpPr txBox="1"/>
          <p:nvPr/>
        </p:nvSpPr>
        <p:spPr>
          <a:xfrm>
            <a:off x="4583837" y="5706206"/>
            <a:ext cx="3024325" cy="461665"/>
          </a:xfrm>
          <a:prstGeom prst="rect">
            <a:avLst/>
          </a:prstGeom>
          <a:noFill/>
        </p:spPr>
        <p:txBody>
          <a:bodyPr wrap="square" rtlCol="0">
            <a:spAutoFit/>
          </a:bodyPr>
          <a:lstStyle/>
          <a:p>
            <a:pPr algn="ctr"/>
            <a:r>
              <a:rPr kumimoji="1" lang="en-US" altLang="ja-JP" sz="2400" b="1">
                <a:latin typeface="Meiryo UI" panose="020B0604030504040204" pitchFamily="50" charset="-128"/>
                <a:ea typeface="Meiryo UI" panose="020B0604030504040204" pitchFamily="50" charset="-128"/>
              </a:rPr>
              <a:t>2024</a:t>
            </a:r>
            <a:r>
              <a:rPr lang="en-US" altLang="ja-JP" sz="2400" b="1">
                <a:latin typeface="Meiryo UI" panose="020B0604030504040204" pitchFamily="50" charset="-128"/>
                <a:ea typeface="Meiryo UI" panose="020B0604030504040204" pitchFamily="50" charset="-128"/>
              </a:rPr>
              <a:t>/7/12</a:t>
            </a:r>
            <a:endParaRPr kumimoji="1" lang="ja-JP" altLang="en-US" sz="2400" b="1">
              <a:latin typeface="Meiryo UI" panose="020B0604030504040204" pitchFamily="50" charset="-128"/>
              <a:ea typeface="Meiryo UI" panose="020B0604030504040204" pitchFamily="50" charset="-128"/>
            </a:endParaRPr>
          </a:p>
        </p:txBody>
      </p:sp>
      <p:sp>
        <p:nvSpPr>
          <p:cNvPr id="7" name="角丸四角形 3">
            <a:extLst>
              <a:ext uri="{FF2B5EF4-FFF2-40B4-BE49-F238E27FC236}">
                <a16:creationId xmlns:a16="http://schemas.microsoft.com/office/drawing/2014/main" id="{00377304-6F35-4BFC-9E37-5A4950BC8C35}"/>
              </a:ext>
            </a:extLst>
          </p:cNvPr>
          <p:cNvSpPr/>
          <p:nvPr/>
        </p:nvSpPr>
        <p:spPr>
          <a:xfrm>
            <a:off x="1170345" y="2824480"/>
            <a:ext cx="9851307" cy="1435313"/>
          </a:xfrm>
          <a:prstGeom prst="roundRect">
            <a:avLst>
              <a:gd name="adj" fmla="val 125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a:solidFill>
                  <a:schemeClr val="tx1"/>
                </a:solidFill>
                <a:latin typeface="Meiryo UI" panose="020B0604030504040204" pitchFamily="50" charset="-128"/>
                <a:ea typeface="Meiryo UI" panose="020B0604030504040204" pitchFamily="50" charset="-128"/>
              </a:rPr>
              <a:t>事業実施中以降の申請</a:t>
            </a:r>
          </a:p>
        </p:txBody>
      </p:sp>
    </p:spTree>
    <p:extLst>
      <p:ext uri="{BB962C8B-B14F-4D97-AF65-F5344CB8AC3E}">
        <p14:creationId xmlns:p14="http://schemas.microsoft.com/office/powerpoint/2010/main" val="2823935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a:solidFill>
                  <a:srgbClr val="0070C0"/>
                </a:solidFill>
                <a:latin typeface="Meiryo UI" panose="020B0604030504040204" pitchFamily="50" charset="-128"/>
                <a:ea typeface="Meiryo UI" panose="020B0604030504040204" pitchFamily="50" charset="-128"/>
              </a:rPr>
              <a:t>申請</a:t>
            </a:r>
            <a:r>
              <a:rPr lang="ja-JP" altLang="en-US" sz="2200" b="1">
                <a:solidFill>
                  <a:srgbClr val="0070C0"/>
                </a:solidFill>
                <a:latin typeface="Meiryo UI" panose="020B0604030504040204" pitchFamily="50" charset="-128"/>
                <a:ea typeface="Meiryo UI" panose="020B0604030504040204" pitchFamily="50" charset="-128"/>
              </a:rPr>
              <a:t>の作成方法（</a:t>
            </a:r>
            <a:r>
              <a:rPr lang="en-US" altLang="ja-JP" sz="2200" b="1">
                <a:solidFill>
                  <a:srgbClr val="0070C0"/>
                </a:solidFill>
                <a:latin typeface="Meiryo UI" panose="020B0604030504040204" pitchFamily="50" charset="-128"/>
                <a:ea typeface="Meiryo UI" panose="020B0604030504040204" pitchFamily="50" charset="-128"/>
              </a:rPr>
              <a:t>3/5</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a:t>
            </a:r>
            <a:endParaRPr lang="en-US" altLang="ja-JP" sz="1400" b="1">
              <a:cs typeface="メイリオ" panose="020B0604030504040204" pitchFamily="50" charset="-128"/>
            </a:endParaRPr>
          </a:p>
        </p:txBody>
      </p:sp>
      <p:grpSp>
        <p:nvGrpSpPr>
          <p:cNvPr id="17" name="グループ化 16">
            <a:extLst>
              <a:ext uri="{FF2B5EF4-FFF2-40B4-BE49-F238E27FC236}">
                <a16:creationId xmlns:a16="http://schemas.microsoft.com/office/drawing/2014/main" id="{FAFEC3CB-D000-1727-FEEA-5652CC9D01DE}"/>
              </a:ext>
            </a:extLst>
          </p:cNvPr>
          <p:cNvGrpSpPr/>
          <p:nvPr/>
        </p:nvGrpSpPr>
        <p:grpSpPr>
          <a:xfrm>
            <a:off x="6292923" y="726049"/>
            <a:ext cx="5649632" cy="589280"/>
            <a:chOff x="3271184" y="3134360"/>
            <a:chExt cx="5649632" cy="589280"/>
          </a:xfrm>
        </p:grpSpPr>
        <p:sp>
          <p:nvSpPr>
            <p:cNvPr id="24" name="正方形/長方形 23">
              <a:extLst>
                <a:ext uri="{FF2B5EF4-FFF2-40B4-BE49-F238E27FC236}">
                  <a16:creationId xmlns:a16="http://schemas.microsoft.com/office/drawing/2014/main" id="{51ED7DF5-1ABB-CEB9-A8A2-39738220F605}"/>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申請入力画面で事業者情報の確認と申請の入力を行います。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EAE4F88-BA50-CB02-2E18-AAF1031810F6}"/>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7" name="図 26" descr="図形&#10;&#10;低い精度で自動的に生成された説明">
              <a:extLst>
                <a:ext uri="{FF2B5EF4-FFF2-40B4-BE49-F238E27FC236}">
                  <a16:creationId xmlns:a16="http://schemas.microsoft.com/office/drawing/2014/main" id="{35137E60-23B6-E64A-3385-DC190E133E4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grpSp>
        <p:nvGrpSpPr>
          <p:cNvPr id="60" name="グループ化 59">
            <a:extLst>
              <a:ext uri="{FF2B5EF4-FFF2-40B4-BE49-F238E27FC236}">
                <a16:creationId xmlns:a16="http://schemas.microsoft.com/office/drawing/2014/main" id="{76C68478-CCFB-8F44-AA84-00E8B051FA98}"/>
              </a:ext>
            </a:extLst>
          </p:cNvPr>
          <p:cNvGrpSpPr/>
          <p:nvPr/>
        </p:nvGrpSpPr>
        <p:grpSpPr>
          <a:xfrm>
            <a:off x="7637322" y="97432"/>
            <a:ext cx="3100146" cy="445714"/>
            <a:chOff x="6130612" y="97432"/>
            <a:chExt cx="3100146" cy="445714"/>
          </a:xfrm>
        </p:grpSpPr>
        <p:sp>
          <p:nvSpPr>
            <p:cNvPr id="61" name="矢印: 五方向 60">
              <a:extLst>
                <a:ext uri="{FF2B5EF4-FFF2-40B4-BE49-F238E27FC236}">
                  <a16:creationId xmlns:a16="http://schemas.microsoft.com/office/drawing/2014/main" id="{98CFCEE8-D27F-E12E-9871-7C814BA36D23}"/>
                </a:ext>
              </a:extLst>
            </p:cNvPr>
            <p:cNvSpPr/>
            <p:nvPr/>
          </p:nvSpPr>
          <p:spPr bwMode="auto">
            <a:xfrm>
              <a:off x="7163994" y="97432"/>
              <a:ext cx="1033382" cy="445714"/>
            </a:xfrm>
            <a:prstGeom prst="homePlate">
              <a:avLst>
                <a:gd name="adj" fmla="val 13400"/>
              </a:avLst>
            </a:prstGeom>
            <a:solidFill>
              <a:srgbClr val="0070C0"/>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情報の入力</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62" name="矢印: 五方向 61">
              <a:extLst>
                <a:ext uri="{FF2B5EF4-FFF2-40B4-BE49-F238E27FC236}">
                  <a16:creationId xmlns:a16="http://schemas.microsoft.com/office/drawing/2014/main" id="{B556C617-005C-8C56-3215-C7BE5FBC034B}"/>
                </a:ext>
              </a:extLst>
            </p:cNvPr>
            <p:cNvSpPr/>
            <p:nvPr/>
          </p:nvSpPr>
          <p:spPr bwMode="auto">
            <a:xfrm>
              <a:off x="8197376" y="97432"/>
              <a:ext cx="1033382" cy="445714"/>
            </a:xfrm>
            <a:prstGeom prst="homePlate">
              <a:avLst>
                <a:gd name="adj" fmla="val 1340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63" name="矢印: 五方向 62">
              <a:extLst>
                <a:ext uri="{FF2B5EF4-FFF2-40B4-BE49-F238E27FC236}">
                  <a16:creationId xmlns:a16="http://schemas.microsoft.com/office/drawing/2014/main" id="{D240B880-614E-5F0F-FEEE-84344E792D26}"/>
                </a:ext>
              </a:extLst>
            </p:cNvPr>
            <p:cNvSpPr/>
            <p:nvPr/>
          </p:nvSpPr>
          <p:spPr bwMode="auto">
            <a:xfrm>
              <a:off x="6130612" y="97432"/>
              <a:ext cx="1033382" cy="445714"/>
            </a:xfrm>
            <a:prstGeom prst="homePlate">
              <a:avLst>
                <a:gd name="adj" fmla="val 1340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申請画面</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grpSp>
      <p:sp>
        <p:nvSpPr>
          <p:cNvPr id="4" name="テキスト ボックス 1">
            <a:extLst>
              <a:ext uri="{FF2B5EF4-FFF2-40B4-BE49-F238E27FC236}">
                <a16:creationId xmlns:a16="http://schemas.microsoft.com/office/drawing/2014/main" id="{0A5A12DF-F99B-0B92-9E38-8BE155BC85C1}"/>
              </a:ext>
            </a:extLst>
          </p:cNvPr>
          <p:cNvSpPr txBox="1"/>
          <p:nvPr/>
        </p:nvSpPr>
        <p:spPr>
          <a:xfrm>
            <a:off x="6292923" y="1315329"/>
            <a:ext cx="5825146" cy="4585871"/>
          </a:xfrm>
          <a:prstGeom prst="rect">
            <a:avLst/>
          </a:prstGeom>
          <a:noFill/>
        </p:spPr>
        <p:txBody>
          <a:bodyPr wrap="square" lIns="91440" tIns="45720" rIns="91440" bIns="45720" rtlCol="0" anchor="t">
            <a:spAutoFit/>
          </a:bodyPr>
          <a:lstStyle/>
          <a:p>
            <a:pPr>
              <a:buClr>
                <a:srgbClr val="FF0000"/>
              </a:buClr>
            </a:pPr>
            <a:endParaRPr lang="en-US" altLang="ja-JP" sz="1400">
              <a:latin typeface="Meiryo UI" panose="020B0604030504040204" pitchFamily="50" charset="-128"/>
              <a:ea typeface="Meiryo UI" panose="020B0604030504040204" pitchFamily="50" charset="-128"/>
            </a:endParaRPr>
          </a:p>
          <a:p>
            <a:pPr>
              <a:buClr>
                <a:srgbClr val="FF0000"/>
              </a:buClr>
            </a:pPr>
            <a:r>
              <a:rPr lang="ja-JP" altLang="en-US" sz="1400">
                <a:latin typeface="Meiryo UI" panose="020B0604030504040204" pitchFamily="50" charset="-128"/>
                <a:ea typeface="Meiryo UI" panose="020B0604030504040204" pitchFamily="50" charset="-128"/>
              </a:rPr>
              <a:t>申請フォーム入力前に必ず、画面上部に添付の「小規模事業者持続化補助金における入力の手引き（</a:t>
            </a:r>
            <a:r>
              <a:rPr lang="en-US" altLang="ja-JP" sz="1400">
                <a:latin typeface="Meiryo UI" panose="020B0604030504040204" pitchFamily="50" charset="-128"/>
                <a:ea typeface="Meiryo UI" panose="020B0604030504040204" pitchFamily="50" charset="-128"/>
              </a:rPr>
              <a:t>PDF</a:t>
            </a:r>
            <a:r>
              <a:rPr lang="ja-JP" altLang="en-US" sz="1400">
                <a:latin typeface="Meiryo UI" panose="020B0604030504040204" pitchFamily="50" charset="-128"/>
                <a:ea typeface="Meiryo UI" panose="020B0604030504040204" pitchFamily="50" charset="-128"/>
              </a:rPr>
              <a:t>）」をお読みください。</a:t>
            </a:r>
            <a:endParaRPr lang="en-US" altLang="ja-JP" sz="1400">
              <a:latin typeface="Meiryo UI" panose="020B0604030504040204" pitchFamily="50" charset="-128"/>
              <a:ea typeface="Meiryo UI" panose="020B0604030504040204" pitchFamily="50" charset="-128"/>
            </a:endParaRPr>
          </a:p>
          <a:p>
            <a:pPr>
              <a:buClr>
                <a:srgbClr val="FF0000"/>
              </a:buClr>
            </a:pPr>
            <a:endParaRPr lang="en-US" altLang="ja-JP" sz="1400">
              <a:latin typeface="Meiryo UI" panose="020B0604030504040204" pitchFamily="50" charset="-128"/>
              <a:ea typeface="Meiryo UI" panose="020B0604030504040204" pitchFamily="50" charset="-128"/>
            </a:endParaRPr>
          </a:p>
          <a:p>
            <a:pPr marL="342900" indent="-342900">
              <a:buFont typeface="+mj-ea"/>
              <a:buAutoNum type="circleNumDbPlain"/>
            </a:pPr>
            <a:r>
              <a:rPr lang="ja-JP" altLang="en-US" sz="1400">
                <a:latin typeface="Meiryo UI" panose="020B0604030504040204" pitchFamily="50" charset="-128"/>
                <a:ea typeface="Meiryo UI" panose="020B0604030504040204" pitchFamily="50" charset="-128"/>
              </a:rPr>
              <a:t>申請フォーム入力前に必ず、画面上部に添付の「小規模事業者持続化補助金における入力の手引き（</a:t>
            </a:r>
            <a:r>
              <a:rPr lang="en-US" altLang="ja-JP" sz="1400">
                <a:latin typeface="Meiryo UI" panose="020B0604030504040204" pitchFamily="50" charset="-128"/>
                <a:ea typeface="Meiryo UI" panose="020B0604030504040204" pitchFamily="50" charset="-128"/>
              </a:rPr>
              <a:t>PDF</a:t>
            </a:r>
            <a:r>
              <a:rPr lang="ja-JP" altLang="en-US" sz="1400">
                <a:latin typeface="Meiryo UI" panose="020B0604030504040204" pitchFamily="50" charset="-128"/>
                <a:ea typeface="Meiryo UI" panose="020B0604030504040204" pitchFamily="50" charset="-128"/>
              </a:rPr>
              <a:t>）」をお読みください。</a:t>
            </a:r>
            <a:endParaRPr lang="en-US" altLang="ja-JP" sz="1400">
              <a:latin typeface="Meiryo UI" panose="020B0604030504040204" pitchFamily="50" charset="-128"/>
              <a:ea typeface="Meiryo UI" panose="020B0604030504040204" pitchFamily="50" charset="-128"/>
            </a:endParaRPr>
          </a:p>
          <a:p>
            <a:pPr marL="342900" indent="-342900">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表示されている「事業者情報」を確認してください。</a:t>
            </a: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表示内容の修正が必要な場合は、「登録事項変更届」を申請してください。</a:t>
            </a:r>
            <a:endParaRPr lang="en-US" altLang="ja-JP" sz="12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申請に必要な項目を入力してください。</a:t>
            </a:r>
            <a:endParaRPr lang="en-US" altLang="ja-JP" sz="1200">
              <a:latin typeface="Meiryo UI" panose="020B0604030504040204" pitchFamily="50" charset="-128"/>
              <a:ea typeface="Meiryo UI" panose="020B0604030504040204" pitchFamily="50" charset="-128"/>
            </a:endParaRPr>
          </a:p>
          <a:p>
            <a:pPr lvl="1" indent="-98425">
              <a:buClr>
                <a:srgbClr val="FF0000"/>
              </a:buClr>
            </a:pPr>
            <a:endParaRPr lang="en-US" altLang="ja-JP" sz="1200">
              <a:latin typeface="Meiryo UI" panose="020B0604030504040204" pitchFamily="50" charset="-128"/>
              <a:ea typeface="Meiryo UI" panose="020B0604030504040204" pitchFamily="50" charset="-128"/>
            </a:endParaRPr>
          </a:p>
          <a:p>
            <a:pPr lvl="1" indent="-98425">
              <a:buClr>
                <a:srgbClr val="FF0000"/>
              </a:buClr>
            </a:pPr>
            <a:endParaRPr lang="en-US" altLang="ja-JP" sz="1200">
              <a:latin typeface="Meiryo UI" panose="020B0604030504040204" pitchFamily="50" charset="-128"/>
              <a:ea typeface="Meiryo UI" panose="020B0604030504040204" pitchFamily="50" charset="-128"/>
            </a:endParaRPr>
          </a:p>
          <a:p>
            <a:pPr lvl="1" indent="-98425">
              <a:buClr>
                <a:srgbClr val="FF0000"/>
              </a:buClr>
            </a:pPr>
            <a:endParaRPr lang="en-US" altLang="ja-JP" sz="1200">
              <a:latin typeface="Meiryo UI" panose="020B0604030504040204" pitchFamily="50" charset="-128"/>
              <a:ea typeface="Meiryo UI" panose="020B0604030504040204" pitchFamily="50" charset="-128"/>
            </a:endParaRPr>
          </a:p>
          <a:p>
            <a:pPr lvl="1" indent="-98425">
              <a:buClr>
                <a:srgbClr val="FF0000"/>
              </a:buClr>
            </a:pPr>
            <a:endParaRPr lang="en-US" altLang="ja-JP" sz="1200">
              <a:latin typeface="Meiryo UI" panose="020B0604030504040204" pitchFamily="50" charset="-128"/>
              <a:ea typeface="Meiryo UI" panose="020B0604030504040204" pitchFamily="50" charset="-128"/>
            </a:endParaRPr>
          </a:p>
          <a:p>
            <a:pPr lvl="1" indent="-98425">
              <a:buClr>
                <a:srgbClr val="FF0000"/>
              </a:buClr>
            </a:pPr>
            <a:endParaRPr lang="en-US" altLang="ja-JP" sz="1200">
              <a:latin typeface="Meiryo UI" panose="020B0604030504040204" pitchFamily="50" charset="-128"/>
              <a:ea typeface="Meiryo UI" panose="020B0604030504040204" pitchFamily="50" charset="-128"/>
            </a:endParaRPr>
          </a:p>
          <a:p>
            <a:pPr lvl="1" indent="-98425">
              <a:buClr>
                <a:srgbClr val="FF0000"/>
              </a:buClr>
            </a:pPr>
            <a:endParaRPr lang="en-US" altLang="ja-JP" sz="1200">
              <a:latin typeface="Meiryo UI" panose="020B0604030504040204" pitchFamily="50" charset="-128"/>
              <a:ea typeface="Meiryo UI" panose="020B0604030504040204" pitchFamily="50" charset="-128"/>
            </a:endParaRPr>
          </a:p>
          <a:p>
            <a:pPr lvl="1" indent="-98425">
              <a:buClr>
                <a:srgbClr val="FF0000"/>
              </a:buClr>
            </a:pPr>
            <a:endParaRPr lang="en-US" altLang="ja-JP" sz="1200">
              <a:latin typeface="Meiryo UI" panose="020B0604030504040204" pitchFamily="50" charset="-128"/>
              <a:ea typeface="Meiryo UI" panose="020B0604030504040204" pitchFamily="50" charset="-128"/>
            </a:endParaRPr>
          </a:p>
          <a:p>
            <a:pPr marL="0" lvl="1">
              <a:buClr>
                <a:srgbClr val="FF0000"/>
              </a:buClr>
            </a:pPr>
            <a:endParaRPr lang="en-US" altLang="ja-JP" sz="1400">
              <a:latin typeface="Meiryo UI" panose="020B0604030504040204" pitchFamily="50" charset="-128"/>
              <a:ea typeface="Meiryo UI" panose="020B0604030504040204" pitchFamily="50" charset="-128"/>
            </a:endParaRPr>
          </a:p>
          <a:p>
            <a:pPr marL="0" lvl="1">
              <a:buClr>
                <a:srgbClr val="FF0000"/>
              </a:buClr>
            </a:pPr>
            <a:endParaRPr lang="en-US" altLang="ja-JP" sz="1400">
              <a:latin typeface="Meiryo UI" panose="020B0604030504040204" pitchFamily="50" charset="-128"/>
              <a:ea typeface="Meiryo UI" panose="020B0604030504040204" pitchFamily="50" charset="-128"/>
            </a:endParaRPr>
          </a:p>
          <a:p>
            <a:pPr marL="361950" lvl="1" indent="-361950">
              <a:buClr>
                <a:srgbClr val="FF0000"/>
              </a:buClr>
              <a:buFont typeface="+mj-ea"/>
              <a:buAutoNum type="circleNumDbPlain" startAt="4"/>
            </a:pPr>
            <a:r>
              <a:rPr lang="ja-JP" altLang="en-US" sz="1400">
                <a:latin typeface="Meiryo UI" panose="020B0604030504040204" pitchFamily="50" charset="-128"/>
                <a:ea typeface="Meiryo UI" panose="020B0604030504040204" pitchFamily="50" charset="-128"/>
              </a:rPr>
              <a:t>必須項目の入力を確認し、</a:t>
            </a:r>
            <a:r>
              <a:rPr lang="ja-JP" altLang="en-US" sz="1400" b="1">
                <a:latin typeface="Meiryo UI" panose="020B0604030504040204" pitchFamily="50" charset="-128"/>
                <a:ea typeface="Meiryo UI" panose="020B0604030504040204" pitchFamily="50" charset="-128"/>
              </a:rPr>
              <a:t>「次へ」</a:t>
            </a:r>
            <a:r>
              <a:rPr lang="ja-JP" altLang="en-US" sz="1400">
                <a:latin typeface="Meiryo UI" panose="020B0604030504040204" pitchFamily="50" charset="-128"/>
                <a:ea typeface="Meiryo UI" panose="020B0604030504040204" pitchFamily="50" charset="-128"/>
              </a:rPr>
              <a:t>を押下してください。</a:t>
            </a:r>
            <a:br>
              <a:rPr lang="en-US" altLang="ja-JP" sz="1400">
                <a:latin typeface="Meiryo UI" panose="020B0604030504040204" pitchFamily="50" charset="-128"/>
                <a:ea typeface="Meiryo UI" panose="020B0604030504040204" pitchFamily="50" charset="-128"/>
              </a:rPr>
            </a:br>
            <a:endParaRPr lang="en-US" altLang="ja-JP" sz="1400">
              <a:solidFill>
                <a:srgbClr val="FF0000"/>
              </a:solidFill>
              <a:latin typeface="Meiryo UI" panose="020B0604030504040204" pitchFamily="50" charset="-128"/>
              <a:ea typeface="Meiryo UI" panose="020B0604030504040204" pitchFamily="50" charset="-128"/>
            </a:endParaRPr>
          </a:p>
        </p:txBody>
      </p:sp>
      <p:pic>
        <p:nvPicPr>
          <p:cNvPr id="8" name="図 7">
            <a:extLst>
              <a:ext uri="{FF2B5EF4-FFF2-40B4-BE49-F238E27FC236}">
                <a16:creationId xmlns:a16="http://schemas.microsoft.com/office/drawing/2014/main" id="{166776FC-F02F-E2BC-E4D7-BC931BAA9718}"/>
              </a:ext>
            </a:extLst>
          </p:cNvPr>
          <p:cNvPicPr>
            <a:picLocks noChangeAspect="1"/>
          </p:cNvPicPr>
          <p:nvPr/>
        </p:nvPicPr>
        <p:blipFill rotWithShape="1">
          <a:blip r:embed="rId4"/>
          <a:srcRect l="14997" r="14145" b="9481"/>
          <a:stretch/>
        </p:blipFill>
        <p:spPr>
          <a:xfrm>
            <a:off x="639400" y="1215433"/>
            <a:ext cx="4742028" cy="5552918"/>
          </a:xfrm>
          <a:prstGeom prst="rect">
            <a:avLst/>
          </a:prstGeom>
        </p:spPr>
      </p:pic>
      <p:sp>
        <p:nvSpPr>
          <p:cNvPr id="9" name="角丸四角形 7">
            <a:extLst>
              <a:ext uri="{FF2B5EF4-FFF2-40B4-BE49-F238E27FC236}">
                <a16:creationId xmlns:a16="http://schemas.microsoft.com/office/drawing/2014/main" id="{F919EDAA-AF62-8727-2693-FB360F003029}"/>
              </a:ext>
            </a:extLst>
          </p:cNvPr>
          <p:cNvSpPr/>
          <p:nvPr/>
        </p:nvSpPr>
        <p:spPr>
          <a:xfrm flipV="1">
            <a:off x="691736" y="2478736"/>
            <a:ext cx="4606406" cy="1917052"/>
          </a:xfrm>
          <a:prstGeom prst="roundRect">
            <a:avLst>
              <a:gd name="adj" fmla="val 629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0" name="角丸四角形 7">
            <a:extLst>
              <a:ext uri="{FF2B5EF4-FFF2-40B4-BE49-F238E27FC236}">
                <a16:creationId xmlns:a16="http://schemas.microsoft.com/office/drawing/2014/main" id="{CCCD00D8-F5F5-742B-140F-A800B04FE13B}"/>
              </a:ext>
            </a:extLst>
          </p:cNvPr>
          <p:cNvSpPr/>
          <p:nvPr/>
        </p:nvSpPr>
        <p:spPr>
          <a:xfrm flipV="1">
            <a:off x="691736" y="4443413"/>
            <a:ext cx="4606406" cy="2082892"/>
          </a:xfrm>
          <a:prstGeom prst="roundRect">
            <a:avLst>
              <a:gd name="adj" fmla="val 5864"/>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2" name="角丸四角形 7">
            <a:extLst>
              <a:ext uri="{FF2B5EF4-FFF2-40B4-BE49-F238E27FC236}">
                <a16:creationId xmlns:a16="http://schemas.microsoft.com/office/drawing/2014/main" id="{747C3BAC-FAF2-5CB8-D187-4EA09547942A}"/>
              </a:ext>
            </a:extLst>
          </p:cNvPr>
          <p:cNvSpPr/>
          <p:nvPr/>
        </p:nvSpPr>
        <p:spPr>
          <a:xfrm flipV="1">
            <a:off x="4902454" y="6577487"/>
            <a:ext cx="386722" cy="190864"/>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14543FA9-E1A4-3C5C-D6E0-5EC1AA178399}"/>
              </a:ext>
            </a:extLst>
          </p:cNvPr>
          <p:cNvSpPr txBox="1"/>
          <p:nvPr/>
        </p:nvSpPr>
        <p:spPr>
          <a:xfrm>
            <a:off x="276237" y="2514030"/>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②</a:t>
            </a:r>
            <a:endParaRPr kumimoji="1" lang="ja-JP" altLang="en-US" b="1"/>
          </a:p>
        </p:txBody>
      </p:sp>
      <p:sp>
        <p:nvSpPr>
          <p:cNvPr id="16" name="テキスト ボックス 15">
            <a:extLst>
              <a:ext uri="{FF2B5EF4-FFF2-40B4-BE49-F238E27FC236}">
                <a16:creationId xmlns:a16="http://schemas.microsoft.com/office/drawing/2014/main" id="{2CC0F6B7-40FF-81BA-AC39-84E91D9517B6}"/>
              </a:ext>
            </a:extLst>
          </p:cNvPr>
          <p:cNvSpPr txBox="1"/>
          <p:nvPr/>
        </p:nvSpPr>
        <p:spPr>
          <a:xfrm>
            <a:off x="276237" y="4484395"/>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③</a:t>
            </a:r>
            <a:endParaRPr kumimoji="1" lang="ja-JP" altLang="en-US" b="1"/>
          </a:p>
        </p:txBody>
      </p:sp>
      <p:sp>
        <p:nvSpPr>
          <p:cNvPr id="19" name="テキスト ボックス 18">
            <a:extLst>
              <a:ext uri="{FF2B5EF4-FFF2-40B4-BE49-F238E27FC236}">
                <a16:creationId xmlns:a16="http://schemas.microsoft.com/office/drawing/2014/main" id="{5AD43F0A-040B-4EA5-9A30-F11236276957}"/>
              </a:ext>
            </a:extLst>
          </p:cNvPr>
          <p:cNvSpPr txBox="1"/>
          <p:nvPr/>
        </p:nvSpPr>
        <p:spPr>
          <a:xfrm>
            <a:off x="4495921" y="6526305"/>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④</a:t>
            </a:r>
            <a:endParaRPr kumimoji="1" lang="ja-JP" altLang="en-US" b="1"/>
          </a:p>
        </p:txBody>
      </p:sp>
      <p:sp>
        <p:nvSpPr>
          <p:cNvPr id="5" name="角丸四角形 7">
            <a:extLst>
              <a:ext uri="{FF2B5EF4-FFF2-40B4-BE49-F238E27FC236}">
                <a16:creationId xmlns:a16="http://schemas.microsoft.com/office/drawing/2014/main" id="{0F2DA529-039B-2B6B-5C6E-2C73C458A160}"/>
              </a:ext>
            </a:extLst>
          </p:cNvPr>
          <p:cNvSpPr/>
          <p:nvPr/>
        </p:nvSpPr>
        <p:spPr>
          <a:xfrm flipV="1">
            <a:off x="691736" y="2295557"/>
            <a:ext cx="1613314" cy="131996"/>
          </a:xfrm>
          <a:prstGeom prst="roundRect">
            <a:avLst>
              <a:gd name="adj" fmla="val 36964"/>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1C7E39B3-1B02-F467-9489-14FF9E9881C9}"/>
              </a:ext>
            </a:extLst>
          </p:cNvPr>
          <p:cNvSpPr txBox="1"/>
          <p:nvPr/>
        </p:nvSpPr>
        <p:spPr>
          <a:xfrm>
            <a:off x="276237" y="2179692"/>
            <a:ext cx="41549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sp>
        <p:nvSpPr>
          <p:cNvPr id="7" name="テキスト プレースホルダ 38">
            <a:extLst>
              <a:ext uri="{FF2B5EF4-FFF2-40B4-BE49-F238E27FC236}">
                <a16:creationId xmlns:a16="http://schemas.microsoft.com/office/drawing/2014/main" id="{CCDB93FB-7838-ED5C-D462-0207CE12838E}"/>
              </a:ext>
            </a:extLst>
          </p:cNvPr>
          <p:cNvSpPr txBox="1">
            <a:spLocks/>
          </p:cNvSpPr>
          <p:nvPr/>
        </p:nvSpPr>
        <p:spPr>
          <a:xfrm>
            <a:off x="6308688" y="5761286"/>
            <a:ext cx="5574508" cy="741330"/>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latin typeface="Meiryo UI" panose="020B0604030504040204" pitchFamily="50" charset="-128"/>
                <a:ea typeface="Meiryo UI" panose="020B0604030504040204" pitchFamily="50" charset="-128"/>
              </a:rPr>
              <a:t>「次へ」を押下すると記載内容が一時保存されます。</a:t>
            </a:r>
            <a:endParaRPr lang="en-US" altLang="ja-JP" sz="1200">
              <a:latin typeface="Meiryo UI" panose="020B0604030504040204" pitchFamily="50" charset="-128"/>
              <a:ea typeface="Meiryo UI" panose="020B0604030504040204" pitchFamily="50" charset="-128"/>
            </a:endParaRPr>
          </a:p>
          <a:p>
            <a:pPr marL="90488" indent="-90488">
              <a:buNone/>
            </a:pPr>
            <a:r>
              <a:rPr lang="en-US" altLang="ja-JP" sz="1200"/>
              <a:t>※</a:t>
            </a:r>
            <a:r>
              <a:rPr lang="ja-JP" altLang="en-US" sz="1200"/>
              <a:t>必須項目が空欄の場合は次のページに行くことができませんので、ご注意ください。</a:t>
            </a:r>
            <a:endParaRPr lang="ja-JP" altLang="en-US" sz="1200">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5695E8F5-8ED2-7AFA-4FE8-E4DA31FE6D95}"/>
              </a:ext>
            </a:extLst>
          </p:cNvPr>
          <p:cNvSpPr/>
          <p:nvPr/>
        </p:nvSpPr>
        <p:spPr>
          <a:xfrm>
            <a:off x="6308688" y="3757563"/>
            <a:ext cx="5574508" cy="117925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r>
              <a:rPr kumimoji="0" lang="ja-JP" altLang="en-US" sz="1400" b="1" kern="0">
                <a:solidFill>
                  <a:schemeClr val="tx1"/>
                </a:solidFill>
                <a:latin typeface="Meiryo UI" panose="020B0604030504040204" pitchFamily="50" charset="-128"/>
                <a:ea typeface="Meiryo UI" panose="020B0604030504040204" pitchFamily="50" charset="-128"/>
                <a:cs typeface="Arial" pitchFamily="34" charset="0"/>
              </a:rPr>
              <a:t>入力項目は申請ごとに異なります。</a:t>
            </a:r>
            <a:br>
              <a:rPr kumimoji="0" lang="en-US" altLang="ja-JP" sz="1400" b="1" kern="0">
                <a:solidFill>
                  <a:schemeClr val="tx1"/>
                </a:solidFill>
                <a:latin typeface="Meiryo UI" panose="020B0604030504040204" pitchFamily="50" charset="-128"/>
                <a:ea typeface="Meiryo UI" panose="020B0604030504040204" pitchFamily="50" charset="-128"/>
                <a:cs typeface="Arial" pitchFamily="34" charset="0"/>
              </a:rPr>
            </a:br>
            <a:r>
              <a:rPr kumimoji="0" lang="ja-JP" altLang="en-US" sz="1400" b="1" kern="0">
                <a:solidFill>
                  <a:schemeClr val="tx1"/>
                </a:solidFill>
                <a:latin typeface="Meiryo UI" panose="020B0604030504040204" pitchFamily="50" charset="-128"/>
                <a:ea typeface="Meiryo UI" panose="020B0604030504040204" pitchFamily="50" charset="-128"/>
                <a:cs typeface="Arial" pitchFamily="34" charset="0"/>
              </a:rPr>
              <a:t>各申請固有の申請画面については、</a:t>
            </a:r>
            <a:r>
              <a:rPr kumimoji="0" lang="en-US" altLang="ja-JP" sz="1400" b="1" u="sng" kern="0">
                <a:solidFill>
                  <a:srgbClr val="FF0000"/>
                </a:solidFill>
                <a:latin typeface="Meiryo UI" panose="020B0604030504040204" pitchFamily="50" charset="-128"/>
                <a:ea typeface="Meiryo UI" panose="020B0604030504040204" pitchFamily="50" charset="-128"/>
                <a:cs typeface="Arial" pitchFamily="34" charset="0"/>
              </a:rPr>
              <a:t>P.18</a:t>
            </a:r>
            <a:r>
              <a:rPr kumimoji="0" lang="ja-JP" altLang="en-US" sz="1400" b="1" u="sng" kern="0">
                <a:solidFill>
                  <a:srgbClr val="FF0000"/>
                </a:solidFill>
                <a:latin typeface="Meiryo UI" panose="020B0604030504040204" pitchFamily="50" charset="-128"/>
                <a:ea typeface="Meiryo UI" panose="020B0604030504040204" pitchFamily="50" charset="-128"/>
                <a:cs typeface="Arial" pitchFamily="34" charset="0"/>
              </a:rPr>
              <a:t>以降</a:t>
            </a:r>
            <a:r>
              <a:rPr kumimoji="0" lang="ja-JP" altLang="en-US" sz="1400" b="1" kern="0">
                <a:solidFill>
                  <a:schemeClr val="tx1"/>
                </a:solidFill>
                <a:latin typeface="Meiryo UI" panose="020B0604030504040204" pitchFamily="50" charset="-128"/>
                <a:ea typeface="Meiryo UI" panose="020B0604030504040204" pitchFamily="50" charset="-128"/>
                <a:cs typeface="Arial" pitchFamily="34" charset="0"/>
              </a:rPr>
              <a:t>の「個別の申請画面」にて</a:t>
            </a:r>
            <a:br>
              <a:rPr kumimoji="0" lang="en-US" altLang="ja-JP" sz="1400" b="1" kern="0">
                <a:solidFill>
                  <a:schemeClr val="tx1"/>
                </a:solidFill>
                <a:latin typeface="Meiryo UI" panose="020B0604030504040204" pitchFamily="50" charset="-128"/>
                <a:ea typeface="Meiryo UI" panose="020B0604030504040204" pitchFamily="50" charset="-128"/>
                <a:cs typeface="Arial" pitchFamily="34" charset="0"/>
              </a:rPr>
            </a:br>
            <a:r>
              <a:rPr kumimoji="0" lang="ja-JP" altLang="en-US" sz="1400" b="1" kern="0">
                <a:solidFill>
                  <a:schemeClr val="tx1"/>
                </a:solidFill>
                <a:latin typeface="Meiryo UI" panose="020B0604030504040204" pitchFamily="50" charset="-128"/>
                <a:ea typeface="Meiryo UI" panose="020B0604030504040204" pitchFamily="50" charset="-128"/>
                <a:cs typeface="Arial" pitchFamily="34" charset="0"/>
              </a:rPr>
              <a:t>説明していますので、目次をご参照の上、該当する申請の申請画面をご確認ください。</a:t>
            </a:r>
          </a:p>
        </p:txBody>
      </p:sp>
    </p:spTree>
    <p:extLst>
      <p:ext uri="{BB962C8B-B14F-4D97-AF65-F5344CB8AC3E}">
        <p14:creationId xmlns:p14="http://schemas.microsoft.com/office/powerpoint/2010/main" val="1691484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A03CBEC-0E05-45CB-ECBD-965781DB62B8}"/>
              </a:ext>
            </a:extLst>
          </p:cNvPr>
          <p:cNvPicPr>
            <a:picLocks noChangeAspect="1"/>
          </p:cNvPicPr>
          <p:nvPr/>
        </p:nvPicPr>
        <p:blipFill rotWithShape="1">
          <a:blip r:embed="rId3"/>
          <a:srcRect l="4545" t="6667" r="5225" b="12133"/>
          <a:stretch/>
        </p:blipFill>
        <p:spPr>
          <a:xfrm>
            <a:off x="288698" y="1396917"/>
            <a:ext cx="5443432" cy="5082378"/>
          </a:xfrm>
          <a:prstGeom prst="rect">
            <a:avLst/>
          </a:prstGeom>
        </p:spPr>
      </p:pic>
      <p:sp>
        <p:nvSpPr>
          <p:cNvPr id="9" name="テキスト プレースホルダ 38">
            <a:extLst>
              <a:ext uri="{FF2B5EF4-FFF2-40B4-BE49-F238E27FC236}">
                <a16:creationId xmlns:a16="http://schemas.microsoft.com/office/drawing/2014/main" id="{756361FB-4B26-BB02-15CC-7C8837E9A628}"/>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申請確認画面</a:t>
            </a:r>
            <a:endParaRPr lang="en-US" altLang="ja-JP" sz="1400" b="1">
              <a:cs typeface="メイリオ" panose="020B0604030504040204" pitchFamily="50" charset="-128"/>
            </a:endParaRPr>
          </a:p>
        </p:txBody>
      </p:sp>
      <p:sp>
        <p:nvSpPr>
          <p:cNvPr id="3" name="テキスト ボックス 1">
            <a:extLst>
              <a:ext uri="{FF2B5EF4-FFF2-40B4-BE49-F238E27FC236}">
                <a16:creationId xmlns:a16="http://schemas.microsoft.com/office/drawing/2014/main" id="{133BA5F1-1DE4-C2DF-461A-A01500300CC1}"/>
              </a:ext>
            </a:extLst>
          </p:cNvPr>
          <p:cNvSpPr txBox="1"/>
          <p:nvPr/>
        </p:nvSpPr>
        <p:spPr>
          <a:xfrm>
            <a:off x="6274822" y="1315329"/>
            <a:ext cx="5825146" cy="1077218"/>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入力内容を確認し、問題が無ければ</a:t>
            </a:r>
            <a:r>
              <a:rPr lang="ja-JP" altLang="en-US" sz="1400" b="1">
                <a:latin typeface="Meiryo UI" panose="020B0604030504040204" pitchFamily="50" charset="-128"/>
                <a:ea typeface="Meiryo UI" panose="020B0604030504040204" pitchFamily="50" charset="-128"/>
              </a:rPr>
              <a:t>「申請」</a:t>
            </a:r>
            <a:r>
              <a:rPr lang="ja-JP" altLang="en-US" sz="1400">
                <a:latin typeface="Meiryo UI" panose="020B0604030504040204" pitchFamily="50" charset="-128"/>
                <a:ea typeface="Meiryo UI" panose="020B0604030504040204" pitchFamily="50" charset="-128"/>
              </a:rPr>
              <a:t>を押下してください。</a:t>
            </a:r>
          </a:p>
          <a:p>
            <a:pPr marL="342900" indent="-342900">
              <a:buClr>
                <a:srgbClr val="FF0000"/>
              </a:buClr>
              <a:buFont typeface="+mj-ea"/>
              <a:buAutoNum type="circleNumDbPlain"/>
            </a:pPr>
            <a:endParaRPr lang="en-US" altLang="ja-JP" sz="1200">
              <a:latin typeface="Meiryo UI" panose="020B0604030504040204" pitchFamily="50" charset="-128"/>
              <a:ea typeface="Meiryo UI" panose="020B0604030504040204" pitchFamily="50" charset="-128"/>
            </a:endParaRPr>
          </a:p>
          <a:p>
            <a:pPr marL="447675" lvl="1" indent="-85725">
              <a:buClr>
                <a:srgbClr val="FF0000"/>
              </a:buClr>
            </a:pP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本画面に遷移した時点で一時保存状態となっています。すぐに申請を行わない場合は「申請」を押下する必要ありません。</a:t>
            </a:r>
            <a:endParaRPr lang="en-US" altLang="ja-JP" sz="1200">
              <a:latin typeface="Meiryo UI" panose="020B0604030504040204" pitchFamily="50" charset="-128"/>
              <a:ea typeface="Meiryo UI" panose="020B0604030504040204" pitchFamily="50" charset="-128"/>
            </a:endParaRPr>
          </a:p>
        </p:txBody>
      </p:sp>
      <p:sp>
        <p:nvSpPr>
          <p:cNvPr id="8" name="角丸四角形 7">
            <a:extLst>
              <a:ext uri="{FF2B5EF4-FFF2-40B4-BE49-F238E27FC236}">
                <a16:creationId xmlns:a16="http://schemas.microsoft.com/office/drawing/2014/main" id="{F888AC67-7862-525D-23FA-A47A89E9B93B}"/>
              </a:ext>
            </a:extLst>
          </p:cNvPr>
          <p:cNvSpPr/>
          <p:nvPr/>
        </p:nvSpPr>
        <p:spPr>
          <a:xfrm flipV="1">
            <a:off x="658308" y="1919833"/>
            <a:ext cx="4745256" cy="2580156"/>
          </a:xfrm>
          <a:prstGeom prst="roundRect">
            <a:avLst>
              <a:gd name="adj" fmla="val 0"/>
            </a:avLst>
          </a:prstGeom>
          <a:noFill/>
          <a:ln w="38100">
            <a:no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0" name="角丸四角形 7">
            <a:extLst>
              <a:ext uri="{FF2B5EF4-FFF2-40B4-BE49-F238E27FC236}">
                <a16:creationId xmlns:a16="http://schemas.microsoft.com/office/drawing/2014/main" id="{36CAAF4A-7C5C-386D-4EC3-471400F9FF39}"/>
              </a:ext>
            </a:extLst>
          </p:cNvPr>
          <p:cNvSpPr/>
          <p:nvPr/>
        </p:nvSpPr>
        <p:spPr>
          <a:xfrm flipV="1">
            <a:off x="658309" y="4492809"/>
            <a:ext cx="4745256" cy="1604767"/>
          </a:xfrm>
          <a:prstGeom prst="roundRect">
            <a:avLst>
              <a:gd name="adj" fmla="val 0"/>
            </a:avLst>
          </a:prstGeom>
          <a:noFill/>
          <a:ln w="38100">
            <a:no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pic>
        <p:nvPicPr>
          <p:cNvPr id="18" name="図 17">
            <a:extLst>
              <a:ext uri="{FF2B5EF4-FFF2-40B4-BE49-F238E27FC236}">
                <a16:creationId xmlns:a16="http://schemas.microsoft.com/office/drawing/2014/main" id="{AF8E35EF-646E-1463-00AD-9D82EF1C8B10}"/>
              </a:ext>
            </a:extLst>
          </p:cNvPr>
          <p:cNvPicPr>
            <a:picLocks noChangeAspect="1"/>
          </p:cNvPicPr>
          <p:nvPr/>
        </p:nvPicPr>
        <p:blipFill rotWithShape="1">
          <a:blip r:embed="rId4"/>
          <a:srcRect l="85643" t="78009" r="9843" b="19322"/>
          <a:stretch/>
        </p:blipFill>
        <p:spPr>
          <a:xfrm>
            <a:off x="5178933" y="6187160"/>
            <a:ext cx="476710" cy="292135"/>
          </a:xfrm>
          <a:prstGeom prst="rect">
            <a:avLst/>
          </a:prstGeom>
          <a:ln w="38100">
            <a:noFill/>
          </a:ln>
        </p:spPr>
      </p:pic>
      <p:sp>
        <p:nvSpPr>
          <p:cNvPr id="22" name="テキスト ボックス 21">
            <a:extLst>
              <a:ext uri="{FF2B5EF4-FFF2-40B4-BE49-F238E27FC236}">
                <a16:creationId xmlns:a16="http://schemas.microsoft.com/office/drawing/2014/main" id="{1E398ADE-BE04-C8C7-53F3-52954F4C2CC4}"/>
              </a:ext>
            </a:extLst>
          </p:cNvPr>
          <p:cNvSpPr txBox="1"/>
          <p:nvPr/>
        </p:nvSpPr>
        <p:spPr>
          <a:xfrm>
            <a:off x="4747840" y="6187160"/>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①</a:t>
            </a:r>
            <a:endParaRPr kumimoji="1" lang="ja-JP" altLang="en-US" b="1"/>
          </a:p>
        </p:txBody>
      </p:sp>
      <p:sp>
        <p:nvSpPr>
          <p:cNvPr id="5" name="正方形/長方形 4">
            <a:extLst>
              <a:ext uri="{FF2B5EF4-FFF2-40B4-BE49-F238E27FC236}">
                <a16:creationId xmlns:a16="http://schemas.microsoft.com/office/drawing/2014/main" id="{C6A057F4-BB39-0BA9-F7F3-EEB0405696ED}"/>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a:solidFill>
                  <a:srgbClr val="0070C0"/>
                </a:solidFill>
                <a:latin typeface="Meiryo UI" panose="020B0604030504040204" pitchFamily="50" charset="-128"/>
                <a:ea typeface="Meiryo UI" panose="020B0604030504040204" pitchFamily="50" charset="-128"/>
              </a:rPr>
              <a:t>申請</a:t>
            </a:r>
            <a:r>
              <a:rPr lang="ja-JP" altLang="en-US" sz="2200" b="1">
                <a:solidFill>
                  <a:srgbClr val="0070C0"/>
                </a:solidFill>
                <a:latin typeface="Meiryo UI" panose="020B0604030504040204" pitchFamily="50" charset="-128"/>
                <a:ea typeface="Meiryo UI" panose="020B0604030504040204" pitchFamily="50" charset="-128"/>
              </a:rPr>
              <a:t>の作成方法（</a:t>
            </a:r>
            <a:r>
              <a:rPr lang="en-US" altLang="ja-JP" sz="2200" b="1">
                <a:solidFill>
                  <a:srgbClr val="0070C0"/>
                </a:solidFill>
                <a:latin typeface="Meiryo UI" panose="020B0604030504040204" pitchFamily="50" charset="-128"/>
                <a:ea typeface="Meiryo UI" panose="020B0604030504040204" pitchFamily="50" charset="-128"/>
              </a:rPr>
              <a:t>4/5</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11" name="四角形: 角を丸くする 10">
            <a:extLst>
              <a:ext uri="{FF2B5EF4-FFF2-40B4-BE49-F238E27FC236}">
                <a16:creationId xmlns:a16="http://schemas.microsoft.com/office/drawing/2014/main" id="{0F8FF2BB-CFB5-C02A-0474-7C1A79A75DBC}"/>
              </a:ext>
            </a:extLst>
          </p:cNvPr>
          <p:cNvSpPr/>
          <p:nvPr/>
        </p:nvSpPr>
        <p:spPr>
          <a:xfrm>
            <a:off x="5148242" y="6142398"/>
            <a:ext cx="551222" cy="369332"/>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a:solidFill>
                <a:srgbClr val="FF0000"/>
              </a:solidFill>
              <a:latin typeface="Meiryo UI" panose="020B0604030504040204" pitchFamily="50" charset="-128"/>
              <a:ea typeface="Meiryo UI" panose="020B0604030504040204" pitchFamily="50" charset="-128"/>
            </a:endParaRPr>
          </a:p>
        </p:txBody>
      </p:sp>
      <p:sp>
        <p:nvSpPr>
          <p:cNvPr id="14" name="四角形: 角を丸くする 13">
            <a:extLst>
              <a:ext uri="{FF2B5EF4-FFF2-40B4-BE49-F238E27FC236}">
                <a16:creationId xmlns:a16="http://schemas.microsoft.com/office/drawing/2014/main" id="{8832E569-06C0-D374-D511-D3A9A48D6B79}"/>
              </a:ext>
            </a:extLst>
          </p:cNvPr>
          <p:cNvSpPr/>
          <p:nvPr/>
        </p:nvSpPr>
        <p:spPr>
          <a:xfrm>
            <a:off x="370017" y="1919833"/>
            <a:ext cx="5329447" cy="4212118"/>
          </a:xfrm>
          <a:prstGeom prst="roundRect">
            <a:avLst>
              <a:gd name="adj" fmla="val 2237"/>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a:solidFill>
                <a:srgbClr val="FF0000"/>
              </a:solidFill>
              <a:latin typeface="Meiryo UI" panose="020B0604030504040204" pitchFamily="50" charset="-128"/>
              <a:ea typeface="Meiryo UI" panose="020B0604030504040204" pitchFamily="50" charset="-128"/>
            </a:endParaRPr>
          </a:p>
        </p:txBody>
      </p:sp>
      <p:grpSp>
        <p:nvGrpSpPr>
          <p:cNvPr id="2" name="グループ化 1">
            <a:extLst>
              <a:ext uri="{FF2B5EF4-FFF2-40B4-BE49-F238E27FC236}">
                <a16:creationId xmlns:a16="http://schemas.microsoft.com/office/drawing/2014/main" id="{7FF42F11-7D0E-6CD5-060E-015DE98A32D3}"/>
              </a:ext>
            </a:extLst>
          </p:cNvPr>
          <p:cNvGrpSpPr/>
          <p:nvPr/>
        </p:nvGrpSpPr>
        <p:grpSpPr>
          <a:xfrm>
            <a:off x="6292923" y="726049"/>
            <a:ext cx="5649632" cy="589280"/>
            <a:chOff x="3271184" y="3134360"/>
            <a:chExt cx="5649632" cy="589280"/>
          </a:xfrm>
        </p:grpSpPr>
        <p:sp>
          <p:nvSpPr>
            <p:cNvPr id="4" name="正方形/長方形 3">
              <a:extLst>
                <a:ext uri="{FF2B5EF4-FFF2-40B4-BE49-F238E27FC236}">
                  <a16:creationId xmlns:a16="http://schemas.microsoft.com/office/drawing/2014/main" id="{F0975B16-EB18-FB46-38CE-21CAC715B3E5}"/>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申請内容の最終確認画面をします。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C60FEF34-8F9A-CF66-7556-93C9E6F04845}"/>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2" name="図 11" descr="図形&#10;&#10;低い精度で自動的に生成された説明">
              <a:extLst>
                <a:ext uri="{FF2B5EF4-FFF2-40B4-BE49-F238E27FC236}">
                  <a16:creationId xmlns:a16="http://schemas.microsoft.com/office/drawing/2014/main" id="{5FAEF4F8-42F7-861F-2F0B-8BB0E3C8D2F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grpSp>
        <p:nvGrpSpPr>
          <p:cNvPr id="27" name="グループ化 26">
            <a:extLst>
              <a:ext uri="{FF2B5EF4-FFF2-40B4-BE49-F238E27FC236}">
                <a16:creationId xmlns:a16="http://schemas.microsoft.com/office/drawing/2014/main" id="{526EB73F-78DC-3240-71AE-8FEA7232B973}"/>
              </a:ext>
            </a:extLst>
          </p:cNvPr>
          <p:cNvGrpSpPr/>
          <p:nvPr/>
        </p:nvGrpSpPr>
        <p:grpSpPr>
          <a:xfrm>
            <a:off x="7637322" y="97432"/>
            <a:ext cx="3100146" cy="445714"/>
            <a:chOff x="6130612" y="97432"/>
            <a:chExt cx="3100146" cy="445714"/>
          </a:xfrm>
        </p:grpSpPr>
        <p:sp>
          <p:nvSpPr>
            <p:cNvPr id="28" name="矢印: 五方向 27">
              <a:extLst>
                <a:ext uri="{FF2B5EF4-FFF2-40B4-BE49-F238E27FC236}">
                  <a16:creationId xmlns:a16="http://schemas.microsoft.com/office/drawing/2014/main" id="{6C1CB37D-C50D-9628-EEB2-66E6A9325048}"/>
                </a:ext>
              </a:extLst>
            </p:cNvPr>
            <p:cNvSpPr/>
            <p:nvPr/>
          </p:nvSpPr>
          <p:spPr bwMode="auto">
            <a:xfrm>
              <a:off x="7163994" y="97432"/>
              <a:ext cx="1033382" cy="445714"/>
            </a:xfrm>
            <a:prstGeom prst="homePlate">
              <a:avLst>
                <a:gd name="adj" fmla="val 1340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情報の入力</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9" name="矢印: 五方向 28">
              <a:extLst>
                <a:ext uri="{FF2B5EF4-FFF2-40B4-BE49-F238E27FC236}">
                  <a16:creationId xmlns:a16="http://schemas.microsoft.com/office/drawing/2014/main" id="{C17358F6-E303-BAEA-C10D-F33CEB3A8AFB}"/>
                </a:ext>
              </a:extLst>
            </p:cNvPr>
            <p:cNvSpPr/>
            <p:nvPr/>
          </p:nvSpPr>
          <p:spPr bwMode="auto">
            <a:xfrm>
              <a:off x="8197376" y="97432"/>
              <a:ext cx="1033382" cy="445714"/>
            </a:xfrm>
            <a:prstGeom prst="homePlate">
              <a:avLst>
                <a:gd name="adj" fmla="val 13400"/>
              </a:avLst>
            </a:prstGeom>
            <a:solidFill>
              <a:srgbClr val="0070C0"/>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30" name="矢印: 五方向 29">
              <a:extLst>
                <a:ext uri="{FF2B5EF4-FFF2-40B4-BE49-F238E27FC236}">
                  <a16:creationId xmlns:a16="http://schemas.microsoft.com/office/drawing/2014/main" id="{5A27610B-069D-857D-6677-B04354FEB7AE}"/>
                </a:ext>
              </a:extLst>
            </p:cNvPr>
            <p:cNvSpPr/>
            <p:nvPr/>
          </p:nvSpPr>
          <p:spPr bwMode="auto">
            <a:xfrm>
              <a:off x="6130612" y="97432"/>
              <a:ext cx="1033382" cy="445714"/>
            </a:xfrm>
            <a:prstGeom prst="homePlate">
              <a:avLst>
                <a:gd name="adj" fmla="val 1340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申請画面</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705067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B54BDD72-AE45-D458-344C-B450B00D6212}"/>
              </a:ext>
            </a:extLst>
          </p:cNvPr>
          <p:cNvPicPr>
            <a:picLocks noChangeAspect="1"/>
          </p:cNvPicPr>
          <p:nvPr/>
        </p:nvPicPr>
        <p:blipFill rotWithShape="1">
          <a:blip r:embed="rId2"/>
          <a:srcRect b="24869"/>
          <a:stretch/>
        </p:blipFill>
        <p:spPr>
          <a:xfrm>
            <a:off x="92087" y="2523599"/>
            <a:ext cx="5916168" cy="2308107"/>
          </a:xfrm>
          <a:prstGeom prst="rect">
            <a:avLst/>
          </a:prstGeom>
        </p:spPr>
      </p:pic>
      <p:sp>
        <p:nvSpPr>
          <p:cNvPr id="9" name="テキスト プレースホルダ 38">
            <a:extLst>
              <a:ext uri="{FF2B5EF4-FFF2-40B4-BE49-F238E27FC236}">
                <a16:creationId xmlns:a16="http://schemas.microsoft.com/office/drawing/2014/main" id="{756361FB-4B26-BB02-15CC-7C8837E9A628}"/>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申請完了画面</a:t>
            </a:r>
            <a:endParaRPr lang="en-US" altLang="ja-JP" sz="1400" b="1">
              <a:cs typeface="メイリオ" panose="020B0604030504040204" pitchFamily="50" charset="-128"/>
            </a:endParaRPr>
          </a:p>
        </p:txBody>
      </p:sp>
      <p:sp>
        <p:nvSpPr>
          <p:cNvPr id="2" name="テキスト ボックス 1">
            <a:extLst>
              <a:ext uri="{FF2B5EF4-FFF2-40B4-BE49-F238E27FC236}">
                <a16:creationId xmlns:a16="http://schemas.microsoft.com/office/drawing/2014/main" id="{C87A8478-0BCC-826B-8E57-2149AE441094}"/>
              </a:ext>
            </a:extLst>
          </p:cNvPr>
          <p:cNvSpPr txBox="1"/>
          <p:nvPr/>
        </p:nvSpPr>
        <p:spPr>
          <a:xfrm>
            <a:off x="6274822" y="1315329"/>
            <a:ext cx="5825146" cy="738664"/>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「申請」押下後、申請完了画面が表示されます。</a:t>
            </a:r>
            <a:r>
              <a:rPr lang="ja-JP" altLang="en-US" sz="1400" b="1">
                <a:latin typeface="Meiryo UI" panose="020B0604030504040204" pitchFamily="50" charset="-128"/>
                <a:ea typeface="Meiryo UI" panose="020B0604030504040204" pitchFamily="50" charset="-128"/>
              </a:rPr>
              <a:t>「マイページに戻る」</a:t>
            </a:r>
            <a:r>
              <a:rPr lang="ja-JP" altLang="en-US" sz="1400">
                <a:latin typeface="Meiryo UI" panose="020B0604030504040204" pitchFamily="50" charset="-128"/>
                <a:ea typeface="Meiryo UI" panose="020B0604030504040204" pitchFamily="50" charset="-128"/>
              </a:rPr>
              <a:t>を押下してください。</a:t>
            </a:r>
            <a:endParaRPr lang="en-US" altLang="ja-JP" sz="140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00264282-332A-44F2-AE1C-FC0F768A5321}"/>
              </a:ext>
            </a:extLst>
          </p:cNvPr>
          <p:cNvSpPr txBox="1"/>
          <p:nvPr/>
        </p:nvSpPr>
        <p:spPr>
          <a:xfrm>
            <a:off x="2232245" y="3869677"/>
            <a:ext cx="415498" cy="369332"/>
          </a:xfrm>
          <a:prstGeom prst="rect">
            <a:avLst/>
          </a:prstGeom>
          <a:noFill/>
        </p:spPr>
        <p:txBody>
          <a:bodyPr wrap="square" rtlCol="0">
            <a:spAutoFit/>
          </a:bodyPr>
          <a:lstStyle/>
          <a:p>
            <a:r>
              <a:rPr lang="ja-JP" altLang="en-US" sz="1800" b="1">
                <a:solidFill>
                  <a:srgbClr val="FF0000"/>
                </a:solidFill>
                <a:latin typeface="Meiryo UI"/>
                <a:ea typeface="Meiryo UI"/>
              </a:rPr>
              <a:t>①</a:t>
            </a:r>
            <a:endParaRPr kumimoji="1" lang="ja-JP" altLang="en-US" b="1"/>
          </a:p>
        </p:txBody>
      </p:sp>
      <p:sp>
        <p:nvSpPr>
          <p:cNvPr id="4" name="正方形/長方形 3">
            <a:extLst>
              <a:ext uri="{FF2B5EF4-FFF2-40B4-BE49-F238E27FC236}">
                <a16:creationId xmlns:a16="http://schemas.microsoft.com/office/drawing/2014/main" id="{D3EEBFB4-34AD-5ABC-FBAA-895B690831F6}"/>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a:solidFill>
                  <a:srgbClr val="0070C0"/>
                </a:solidFill>
                <a:latin typeface="Meiryo UI" panose="020B0604030504040204" pitchFamily="50" charset="-128"/>
                <a:ea typeface="Meiryo UI" panose="020B0604030504040204" pitchFamily="50" charset="-128"/>
              </a:rPr>
              <a:t>申請</a:t>
            </a:r>
            <a:r>
              <a:rPr lang="ja-JP" altLang="en-US" sz="2200" b="1">
                <a:solidFill>
                  <a:srgbClr val="0070C0"/>
                </a:solidFill>
                <a:latin typeface="Meiryo UI" panose="020B0604030504040204" pitchFamily="50" charset="-128"/>
                <a:ea typeface="Meiryo UI" panose="020B0604030504040204" pitchFamily="50" charset="-128"/>
              </a:rPr>
              <a:t>の作成方法（</a:t>
            </a:r>
            <a:r>
              <a:rPr lang="en-US" altLang="ja-JP" sz="2200" b="1">
                <a:solidFill>
                  <a:srgbClr val="0070C0"/>
                </a:solidFill>
                <a:latin typeface="Meiryo UI" panose="020B0604030504040204" pitchFamily="50" charset="-128"/>
                <a:ea typeface="Meiryo UI" panose="020B0604030504040204" pitchFamily="50" charset="-128"/>
              </a:rPr>
              <a:t>5/5</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20" name="角丸四角形 7">
            <a:extLst>
              <a:ext uri="{FF2B5EF4-FFF2-40B4-BE49-F238E27FC236}">
                <a16:creationId xmlns:a16="http://schemas.microsoft.com/office/drawing/2014/main" id="{CFD9AF03-3B45-18F3-DACF-4ACDD2E0EB1E}"/>
              </a:ext>
            </a:extLst>
          </p:cNvPr>
          <p:cNvSpPr/>
          <p:nvPr/>
        </p:nvSpPr>
        <p:spPr>
          <a:xfrm flipV="1">
            <a:off x="2621546" y="3911534"/>
            <a:ext cx="857250" cy="285749"/>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AA965C9E-8CD1-54B1-A5CD-249F050735CB}"/>
              </a:ext>
            </a:extLst>
          </p:cNvPr>
          <p:cNvGrpSpPr/>
          <p:nvPr/>
        </p:nvGrpSpPr>
        <p:grpSpPr>
          <a:xfrm>
            <a:off x="6292923" y="726049"/>
            <a:ext cx="5649632" cy="589280"/>
            <a:chOff x="3271184" y="3134360"/>
            <a:chExt cx="5649632" cy="589280"/>
          </a:xfrm>
        </p:grpSpPr>
        <p:sp>
          <p:nvSpPr>
            <p:cNvPr id="5" name="正方形/長方形 4">
              <a:extLst>
                <a:ext uri="{FF2B5EF4-FFF2-40B4-BE49-F238E27FC236}">
                  <a16:creationId xmlns:a16="http://schemas.microsoft.com/office/drawing/2014/main" id="{6B8C1F21-E974-99E7-B4E0-23254F7F5682}"/>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申請が完了したことが確認できます。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55E3553B-7A74-5D4D-005F-DA187BD2D771}"/>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7" name="図 6" descr="図形&#10;&#10;低い精度で自動的に生成された説明">
              <a:extLst>
                <a:ext uri="{FF2B5EF4-FFF2-40B4-BE49-F238E27FC236}">
                  <a16:creationId xmlns:a16="http://schemas.microsoft.com/office/drawing/2014/main" id="{FE8771E0-C842-C38E-30E5-D9CE5566159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0" name="四角形: 角を丸くする 9">
            <a:extLst>
              <a:ext uri="{FF2B5EF4-FFF2-40B4-BE49-F238E27FC236}">
                <a16:creationId xmlns:a16="http://schemas.microsoft.com/office/drawing/2014/main" id="{0E6B027E-D9F1-0A91-7BC4-E5C38D29FCE8}"/>
              </a:ext>
            </a:extLst>
          </p:cNvPr>
          <p:cNvSpPr/>
          <p:nvPr/>
        </p:nvSpPr>
        <p:spPr>
          <a:xfrm>
            <a:off x="6730716" y="2762333"/>
            <a:ext cx="4808550" cy="444929"/>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kumimoji="1" lang="ja-JP" altLang="en-US" sz="1400" b="1">
                <a:solidFill>
                  <a:schemeClr val="bg1"/>
                </a:solidFill>
                <a:latin typeface="Meiryo UI" panose="020B0604030504040204" pitchFamily="50" charset="-128"/>
                <a:ea typeface="Meiryo UI" panose="020B0604030504040204" pitchFamily="50" charset="-128"/>
              </a:rPr>
              <a:t>これで申請は完了です</a:t>
            </a:r>
          </a:p>
        </p:txBody>
      </p:sp>
      <p:grpSp>
        <p:nvGrpSpPr>
          <p:cNvPr id="11" name="グループ化 10">
            <a:extLst>
              <a:ext uri="{FF2B5EF4-FFF2-40B4-BE49-F238E27FC236}">
                <a16:creationId xmlns:a16="http://schemas.microsoft.com/office/drawing/2014/main" id="{5F437E83-B73B-A764-ACA9-B205526ACDCB}"/>
              </a:ext>
            </a:extLst>
          </p:cNvPr>
          <p:cNvGrpSpPr/>
          <p:nvPr/>
        </p:nvGrpSpPr>
        <p:grpSpPr>
          <a:xfrm>
            <a:off x="7637322" y="97432"/>
            <a:ext cx="3100146" cy="445714"/>
            <a:chOff x="6130612" y="97432"/>
            <a:chExt cx="3100146" cy="445714"/>
          </a:xfrm>
        </p:grpSpPr>
        <p:sp>
          <p:nvSpPr>
            <p:cNvPr id="12" name="矢印: 五方向 11">
              <a:extLst>
                <a:ext uri="{FF2B5EF4-FFF2-40B4-BE49-F238E27FC236}">
                  <a16:creationId xmlns:a16="http://schemas.microsoft.com/office/drawing/2014/main" id="{53337E68-03FE-BB3D-045C-5C9243515FC4}"/>
                </a:ext>
              </a:extLst>
            </p:cNvPr>
            <p:cNvSpPr/>
            <p:nvPr/>
          </p:nvSpPr>
          <p:spPr bwMode="auto">
            <a:xfrm>
              <a:off x="7163994" y="97432"/>
              <a:ext cx="1033382" cy="445714"/>
            </a:xfrm>
            <a:prstGeom prst="homePlate">
              <a:avLst>
                <a:gd name="adj" fmla="val 1340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情報の入力</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3" name="矢印: 五方向 12">
              <a:extLst>
                <a:ext uri="{FF2B5EF4-FFF2-40B4-BE49-F238E27FC236}">
                  <a16:creationId xmlns:a16="http://schemas.microsoft.com/office/drawing/2014/main" id="{4C984D96-2BC4-1C19-EDD2-66B2017A53A6}"/>
                </a:ext>
              </a:extLst>
            </p:cNvPr>
            <p:cNvSpPr/>
            <p:nvPr/>
          </p:nvSpPr>
          <p:spPr bwMode="auto">
            <a:xfrm>
              <a:off x="8197376" y="97432"/>
              <a:ext cx="1033382" cy="445714"/>
            </a:xfrm>
            <a:prstGeom prst="homePlate">
              <a:avLst>
                <a:gd name="adj" fmla="val 13400"/>
              </a:avLst>
            </a:prstGeom>
            <a:solidFill>
              <a:srgbClr val="0070C0"/>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4" name="矢印: 五方向 13">
              <a:extLst>
                <a:ext uri="{FF2B5EF4-FFF2-40B4-BE49-F238E27FC236}">
                  <a16:creationId xmlns:a16="http://schemas.microsoft.com/office/drawing/2014/main" id="{3E53EA1B-9738-8E8B-2280-C60C81D26986}"/>
                </a:ext>
              </a:extLst>
            </p:cNvPr>
            <p:cNvSpPr/>
            <p:nvPr/>
          </p:nvSpPr>
          <p:spPr bwMode="auto">
            <a:xfrm>
              <a:off x="6130612" y="97432"/>
              <a:ext cx="1033382" cy="445714"/>
            </a:xfrm>
            <a:prstGeom prst="homePlate">
              <a:avLst>
                <a:gd name="adj" fmla="val 1340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申請画面</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grpSp>
      <p:sp>
        <p:nvSpPr>
          <p:cNvPr id="17" name="テキスト ボックス 16">
            <a:extLst>
              <a:ext uri="{FF2B5EF4-FFF2-40B4-BE49-F238E27FC236}">
                <a16:creationId xmlns:a16="http://schemas.microsoft.com/office/drawing/2014/main" id="{F76D525A-A09D-5F4E-5D81-3C444E3C4989}"/>
              </a:ext>
            </a:extLst>
          </p:cNvPr>
          <p:cNvSpPr txBox="1"/>
          <p:nvPr/>
        </p:nvSpPr>
        <p:spPr>
          <a:xfrm>
            <a:off x="6274822" y="3342697"/>
            <a:ext cx="5825146" cy="307777"/>
          </a:xfrm>
          <a:prstGeom prst="rect">
            <a:avLst/>
          </a:prstGeom>
          <a:noFill/>
        </p:spPr>
        <p:txBody>
          <a:bodyPr wrap="square" lIns="91440" tIns="45720" rIns="91440" bIns="45720" rtlCol="0" anchor="t">
            <a:spAutoFit/>
          </a:bodyPr>
          <a:lstStyle/>
          <a:p>
            <a:pPr>
              <a:buClr>
                <a:srgbClr val="FF0000"/>
              </a:buClr>
              <a:tabLst>
                <a:tab pos="263525" algn="l"/>
              </a:tabLst>
            </a:pP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申請完了後の承認結果方法は</a:t>
            </a:r>
            <a:r>
              <a:rPr lang="ja-JP" altLang="en-US" sz="1400" b="1">
                <a:latin typeface="Meiryo UI" panose="020B0604030504040204" pitchFamily="50" charset="-128"/>
                <a:ea typeface="Meiryo UI" panose="020B0604030504040204" pitchFamily="50" charset="-128"/>
              </a:rPr>
              <a:t>「通知文書」</a:t>
            </a:r>
            <a:r>
              <a:rPr lang="ja-JP" altLang="en-US" sz="1400">
                <a:latin typeface="Meiryo UI" panose="020B0604030504040204" pitchFamily="50" charset="-128"/>
                <a:ea typeface="Meiryo UI" panose="020B0604030504040204" pitchFamily="50" charset="-128"/>
              </a:rPr>
              <a:t>編の手引きをご参照ください</a:t>
            </a:r>
          </a:p>
        </p:txBody>
      </p:sp>
    </p:spTree>
    <p:extLst>
      <p:ext uri="{BB962C8B-B14F-4D97-AF65-F5344CB8AC3E}">
        <p14:creationId xmlns:p14="http://schemas.microsoft.com/office/powerpoint/2010/main" val="456055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4B5E237C-8F0B-8199-3969-7E6608F55CC5}"/>
              </a:ext>
            </a:extLst>
          </p:cNvPr>
          <p:cNvGrpSpPr/>
          <p:nvPr/>
        </p:nvGrpSpPr>
        <p:grpSpPr>
          <a:xfrm>
            <a:off x="266701" y="1381815"/>
            <a:ext cx="5650478" cy="5175073"/>
            <a:chOff x="687776" y="1381815"/>
            <a:chExt cx="4669816" cy="4276920"/>
          </a:xfrm>
        </p:grpSpPr>
        <p:pic>
          <p:nvPicPr>
            <p:cNvPr id="3" name="図 2">
              <a:extLst>
                <a:ext uri="{FF2B5EF4-FFF2-40B4-BE49-F238E27FC236}">
                  <a16:creationId xmlns:a16="http://schemas.microsoft.com/office/drawing/2014/main" id="{367DFBEA-2737-85CC-3096-6636F1D5D172}"/>
                </a:ext>
              </a:extLst>
            </p:cNvPr>
            <p:cNvPicPr>
              <a:picLocks noChangeAspect="1"/>
            </p:cNvPicPr>
            <p:nvPr/>
          </p:nvPicPr>
          <p:blipFill rotWithShape="1">
            <a:blip r:embed="rId2"/>
            <a:srcRect l="6207" t="-307" r="7430" b="19308"/>
            <a:stretch/>
          </p:blipFill>
          <p:spPr>
            <a:xfrm>
              <a:off x="687776" y="1381815"/>
              <a:ext cx="4669816" cy="4276920"/>
            </a:xfrm>
            <a:prstGeom prst="rect">
              <a:avLst/>
            </a:prstGeom>
          </p:spPr>
        </p:pic>
        <p:pic>
          <p:nvPicPr>
            <p:cNvPr id="7" name="図 6">
              <a:extLst>
                <a:ext uri="{FF2B5EF4-FFF2-40B4-BE49-F238E27FC236}">
                  <a16:creationId xmlns:a16="http://schemas.microsoft.com/office/drawing/2014/main" id="{CC17E41A-31AB-F794-745C-341A8BC48229}"/>
                </a:ext>
              </a:extLst>
            </p:cNvPr>
            <p:cNvPicPr>
              <a:picLocks noChangeAspect="1"/>
            </p:cNvPicPr>
            <p:nvPr/>
          </p:nvPicPr>
          <p:blipFill>
            <a:blip r:embed="rId3"/>
            <a:stretch>
              <a:fillRect/>
            </a:stretch>
          </p:blipFill>
          <p:spPr>
            <a:xfrm>
              <a:off x="2487331" y="4644581"/>
              <a:ext cx="459069" cy="114767"/>
            </a:xfrm>
            <a:prstGeom prst="rect">
              <a:avLst/>
            </a:prstGeom>
          </p:spPr>
        </p:pic>
      </p:grpSp>
      <p:sp>
        <p:nvSpPr>
          <p:cNvPr id="12" name="テキスト ボックス 11">
            <a:extLst>
              <a:ext uri="{FF2B5EF4-FFF2-40B4-BE49-F238E27FC236}">
                <a16:creationId xmlns:a16="http://schemas.microsoft.com/office/drawing/2014/main" id="{AF0F777A-9FA9-643E-5257-5ED3E014F9A2}"/>
              </a:ext>
            </a:extLst>
          </p:cNvPr>
          <p:cNvSpPr txBox="1"/>
          <p:nvPr/>
        </p:nvSpPr>
        <p:spPr>
          <a:xfrm>
            <a:off x="156243" y="5244556"/>
            <a:ext cx="415498" cy="369332"/>
          </a:xfrm>
          <a:prstGeom prst="rect">
            <a:avLst/>
          </a:prstGeom>
          <a:noFill/>
        </p:spPr>
        <p:txBody>
          <a:bodyPr wrap="square" rtlCol="0">
            <a:spAutoFit/>
          </a:bodyPr>
          <a:lstStyle/>
          <a:p>
            <a:r>
              <a:rPr lang="ja-JP" altLang="en-US" sz="1800" b="1">
                <a:solidFill>
                  <a:srgbClr val="FF0000"/>
                </a:solidFill>
                <a:latin typeface="Meiryo UI"/>
                <a:ea typeface="Meiryo UI"/>
              </a:rPr>
              <a:t>①</a:t>
            </a:r>
            <a:endParaRPr kumimoji="1" lang="ja-JP" altLang="en-US" b="1"/>
          </a:p>
        </p:txBody>
      </p:sp>
      <p:sp>
        <p:nvSpPr>
          <p:cNvPr id="9" name="テキスト ボックス 1">
            <a:extLst>
              <a:ext uri="{FF2B5EF4-FFF2-40B4-BE49-F238E27FC236}">
                <a16:creationId xmlns:a16="http://schemas.microsoft.com/office/drawing/2014/main" id="{B4E945B5-3BEF-91BE-653C-9B73A881161E}"/>
              </a:ext>
            </a:extLst>
          </p:cNvPr>
          <p:cNvSpPr txBox="1"/>
          <p:nvPr/>
        </p:nvSpPr>
        <p:spPr>
          <a:xfrm>
            <a:off x="6274822" y="2061809"/>
            <a:ext cx="5825146" cy="738664"/>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入力内容を確認したり、一時保存を再開する場合は、マイページの申請一覧にある申請のリンクを押下してください。</a:t>
            </a:r>
            <a:endParaRPr lang="en-US" altLang="ja-JP" sz="1400">
              <a:latin typeface="Meiryo UI" panose="020B0604030504040204" pitchFamily="50" charset="-128"/>
              <a:ea typeface="Meiryo UI" panose="020B0604030504040204" pitchFamily="50" charset="-128"/>
            </a:endParaRPr>
          </a:p>
        </p:txBody>
      </p:sp>
      <p:sp>
        <p:nvSpPr>
          <p:cNvPr id="26" name="テキスト プレースホルダ 38">
            <a:extLst>
              <a:ext uri="{FF2B5EF4-FFF2-40B4-BE49-F238E27FC236}">
                <a16:creationId xmlns:a16="http://schemas.microsoft.com/office/drawing/2014/main" id="{98218B1E-C7B6-0EE7-2F54-B5ABA45FC65A}"/>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マイページ</a:t>
            </a:r>
            <a:endParaRPr lang="en-US" altLang="ja-JP" sz="1400" b="1">
              <a:cs typeface="メイリオ" panose="020B0604030504040204" pitchFamily="50" charset="-128"/>
            </a:endParaRPr>
          </a:p>
        </p:txBody>
      </p:sp>
      <p:sp>
        <p:nvSpPr>
          <p:cNvPr id="27" name="正方形/長方形 26">
            <a:extLst>
              <a:ext uri="{FF2B5EF4-FFF2-40B4-BE49-F238E27FC236}">
                <a16:creationId xmlns:a16="http://schemas.microsoft.com/office/drawing/2014/main" id="{4F90FA4C-0CA4-812E-17E8-1153595F8310}"/>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申請の確認方法（</a:t>
            </a:r>
            <a:r>
              <a:rPr lang="en-US" altLang="ja-JP" sz="2200" b="1">
                <a:solidFill>
                  <a:srgbClr val="0070C0"/>
                </a:solidFill>
                <a:latin typeface="Meiryo UI" panose="020B0604030504040204" pitchFamily="50" charset="-128"/>
                <a:ea typeface="Meiryo UI" panose="020B0604030504040204" pitchFamily="50" charset="-128"/>
              </a:rPr>
              <a:t>1/2</a:t>
            </a:r>
            <a:r>
              <a:rPr lang="ja-JP" altLang="en-US" sz="2200" b="1">
                <a:solidFill>
                  <a:srgbClr val="0070C0"/>
                </a:solidFill>
                <a:latin typeface="Meiryo UI" panose="020B0604030504040204" pitchFamily="50" charset="-128"/>
                <a:ea typeface="Meiryo UI" panose="020B0604030504040204" pitchFamily="50" charset="-128"/>
              </a:rPr>
              <a:t>）</a:t>
            </a:r>
          </a:p>
        </p:txBody>
      </p:sp>
      <p:pic>
        <p:nvPicPr>
          <p:cNvPr id="4" name="図 3">
            <a:extLst>
              <a:ext uri="{FF2B5EF4-FFF2-40B4-BE49-F238E27FC236}">
                <a16:creationId xmlns:a16="http://schemas.microsoft.com/office/drawing/2014/main" id="{D42CD6BD-D301-750B-6840-86C130F12A74}"/>
              </a:ext>
            </a:extLst>
          </p:cNvPr>
          <p:cNvPicPr>
            <a:picLocks noChangeAspect="1"/>
          </p:cNvPicPr>
          <p:nvPr/>
        </p:nvPicPr>
        <p:blipFill>
          <a:blip r:embed="rId4"/>
          <a:stretch>
            <a:fillRect/>
          </a:stretch>
        </p:blipFill>
        <p:spPr>
          <a:xfrm>
            <a:off x="538531" y="5266413"/>
            <a:ext cx="986922" cy="294238"/>
          </a:xfrm>
          <a:prstGeom prst="rect">
            <a:avLst/>
          </a:prstGeom>
        </p:spPr>
      </p:pic>
      <p:sp>
        <p:nvSpPr>
          <p:cNvPr id="28" name="四角形: 角を丸くする 27">
            <a:extLst>
              <a:ext uri="{FF2B5EF4-FFF2-40B4-BE49-F238E27FC236}">
                <a16:creationId xmlns:a16="http://schemas.microsoft.com/office/drawing/2014/main" id="{62C7628D-8E7C-C884-EA4F-0F4641BCA83C}"/>
              </a:ext>
            </a:extLst>
          </p:cNvPr>
          <p:cNvSpPr/>
          <p:nvPr/>
        </p:nvSpPr>
        <p:spPr>
          <a:xfrm>
            <a:off x="515744" y="5265877"/>
            <a:ext cx="1077920" cy="285112"/>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a:solidFill>
                <a:srgbClr val="FF0000"/>
              </a:solidFill>
              <a:latin typeface="Meiryo UI" panose="020B0604030504040204" pitchFamily="50" charset="-128"/>
              <a:ea typeface="Meiryo UI" panose="020B0604030504040204" pitchFamily="50" charset="-128"/>
            </a:endParaRPr>
          </a:p>
        </p:txBody>
      </p:sp>
      <p:grpSp>
        <p:nvGrpSpPr>
          <p:cNvPr id="2" name="グループ化 1">
            <a:extLst>
              <a:ext uri="{FF2B5EF4-FFF2-40B4-BE49-F238E27FC236}">
                <a16:creationId xmlns:a16="http://schemas.microsoft.com/office/drawing/2014/main" id="{FB6BC4A1-81F4-3A3E-A3BC-4CC25DCF13BC}"/>
              </a:ext>
            </a:extLst>
          </p:cNvPr>
          <p:cNvGrpSpPr/>
          <p:nvPr/>
        </p:nvGrpSpPr>
        <p:grpSpPr>
          <a:xfrm>
            <a:off x="6292923" y="726049"/>
            <a:ext cx="5649632" cy="589280"/>
            <a:chOff x="3271184" y="3134360"/>
            <a:chExt cx="5649632" cy="589280"/>
          </a:xfrm>
        </p:grpSpPr>
        <p:sp>
          <p:nvSpPr>
            <p:cNvPr id="5" name="正方形/長方形 4">
              <a:extLst>
                <a:ext uri="{FF2B5EF4-FFF2-40B4-BE49-F238E27FC236}">
                  <a16:creationId xmlns:a16="http://schemas.microsoft.com/office/drawing/2014/main" id="{3611DDDC-B197-E454-9A0F-5AC3E61A6030}"/>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中止・廃止申請の申請詳細画面を開きます。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F89EDA17-A579-D36B-1DED-3B11C55202D4}"/>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0" name="図 9" descr="図形&#10;&#10;低い精度で自動的に生成された説明">
              <a:extLst>
                <a:ext uri="{FF2B5EF4-FFF2-40B4-BE49-F238E27FC236}">
                  <a16:creationId xmlns:a16="http://schemas.microsoft.com/office/drawing/2014/main" id="{134390BE-0FA7-C6F4-1D66-60404572B88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1" name="テキスト プレースホルダ 38">
            <a:extLst>
              <a:ext uri="{FF2B5EF4-FFF2-40B4-BE49-F238E27FC236}">
                <a16:creationId xmlns:a16="http://schemas.microsoft.com/office/drawing/2014/main" id="{DC8CB3E9-B6EB-3E57-0753-FEBD0CDD4249}"/>
              </a:ext>
            </a:extLst>
          </p:cNvPr>
          <p:cNvSpPr txBox="1">
            <a:spLocks/>
          </p:cNvSpPr>
          <p:nvPr/>
        </p:nvSpPr>
        <p:spPr>
          <a:xfrm>
            <a:off x="6308688" y="1474368"/>
            <a:ext cx="5574508" cy="587441"/>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以降「</a:t>
            </a:r>
            <a:r>
              <a:rPr lang="ja-JP" altLang="en-US" sz="1200">
                <a:solidFill>
                  <a:schemeClr val="tx1"/>
                </a:solidFill>
                <a:latin typeface="Meiryo UI" panose="020B0604030504040204" pitchFamily="50" charset="-128"/>
                <a:ea typeface="Meiryo UI" panose="020B0604030504040204" pitchFamily="50" charset="-128"/>
              </a:rPr>
              <a:t>中止・廃止申請</a:t>
            </a:r>
            <a:r>
              <a:rPr lang="ja-JP" altLang="en-US" sz="1200">
                <a:latin typeface="Meiryo UI" panose="020B0604030504040204" pitchFamily="50" charset="-128"/>
                <a:ea typeface="Meiryo UI" panose="020B0604030504040204" pitchFamily="50" charset="-128"/>
              </a:rPr>
              <a:t>」を例に説明しています。他の申請も同様の操作をお試しください</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176964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3B035268-189E-DE8A-92EB-81B690B852D1}"/>
              </a:ext>
            </a:extLst>
          </p:cNvPr>
          <p:cNvPicPr>
            <a:picLocks noChangeAspect="1"/>
          </p:cNvPicPr>
          <p:nvPr/>
        </p:nvPicPr>
        <p:blipFill rotWithShape="1">
          <a:blip r:embed="rId2"/>
          <a:srcRect t="81304" b="9199"/>
          <a:stretch/>
        </p:blipFill>
        <p:spPr>
          <a:xfrm>
            <a:off x="156243" y="5498595"/>
            <a:ext cx="5818267" cy="713416"/>
          </a:xfrm>
          <a:prstGeom prst="rect">
            <a:avLst/>
          </a:prstGeom>
        </p:spPr>
      </p:pic>
      <p:sp>
        <p:nvSpPr>
          <p:cNvPr id="6" name="テキスト ボックス 5">
            <a:extLst>
              <a:ext uri="{FF2B5EF4-FFF2-40B4-BE49-F238E27FC236}">
                <a16:creationId xmlns:a16="http://schemas.microsoft.com/office/drawing/2014/main" id="{1FDED43E-1727-18C0-5C35-766BFFF187A3}"/>
              </a:ext>
            </a:extLst>
          </p:cNvPr>
          <p:cNvSpPr txBox="1"/>
          <p:nvPr/>
        </p:nvSpPr>
        <p:spPr>
          <a:xfrm>
            <a:off x="2247872" y="5587556"/>
            <a:ext cx="415498" cy="369332"/>
          </a:xfrm>
          <a:prstGeom prst="rect">
            <a:avLst/>
          </a:prstGeom>
          <a:noFill/>
        </p:spPr>
        <p:txBody>
          <a:bodyPr wrap="square" rtlCol="0">
            <a:spAutoFit/>
          </a:bodyPr>
          <a:lstStyle/>
          <a:p>
            <a:r>
              <a:rPr lang="ja-JP" altLang="en-US" sz="1800" b="1">
                <a:solidFill>
                  <a:srgbClr val="FF0000"/>
                </a:solidFill>
                <a:latin typeface="Meiryo UI"/>
                <a:ea typeface="Meiryo UI"/>
              </a:rPr>
              <a:t>①</a:t>
            </a:r>
            <a:endParaRPr kumimoji="1" lang="ja-JP" altLang="en-US" b="1"/>
          </a:p>
        </p:txBody>
      </p:sp>
      <p:sp>
        <p:nvSpPr>
          <p:cNvPr id="9" name="テキスト ボックス 1">
            <a:extLst>
              <a:ext uri="{FF2B5EF4-FFF2-40B4-BE49-F238E27FC236}">
                <a16:creationId xmlns:a16="http://schemas.microsoft.com/office/drawing/2014/main" id="{11A49A57-29AA-D728-360C-12E9F79FD2EE}"/>
              </a:ext>
            </a:extLst>
          </p:cNvPr>
          <p:cNvSpPr txBox="1"/>
          <p:nvPr/>
        </p:nvSpPr>
        <p:spPr>
          <a:xfrm>
            <a:off x="6274822" y="1315329"/>
            <a:ext cx="5825146" cy="1292662"/>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申請を再開する場合は</a:t>
            </a:r>
            <a:r>
              <a:rPr lang="ja-JP" altLang="en-US" sz="1400" b="1">
                <a:latin typeface="Meiryo UI" panose="020B0604030504040204" pitchFamily="50" charset="-128"/>
                <a:ea typeface="Meiryo UI" panose="020B0604030504040204" pitchFamily="50" charset="-128"/>
              </a:rPr>
              <a:t>「申請を再開する」</a:t>
            </a:r>
            <a:r>
              <a:rPr lang="ja-JP" altLang="en-US" sz="1400">
                <a:latin typeface="Meiryo UI" panose="020B0604030504040204" pitchFamily="50" charset="-128"/>
                <a:ea typeface="Meiryo UI" panose="020B0604030504040204" pitchFamily="50" charset="-128"/>
              </a:rPr>
              <a:t>を押下してください。</a:t>
            </a:r>
            <a:endParaRPr lang="en-US" altLang="ja-JP" sz="1400">
              <a:latin typeface="Meiryo UI" panose="020B0604030504040204" pitchFamily="50" charset="-128"/>
              <a:ea typeface="Meiryo UI" panose="020B0604030504040204" pitchFamily="50" charset="-128"/>
            </a:endParaRPr>
          </a:p>
          <a:p>
            <a:pPr>
              <a:buClr>
                <a:srgbClr val="FF0000"/>
              </a:buClr>
              <a:tabLst>
                <a:tab pos="355600" algn="l"/>
              </a:tabLst>
            </a:pP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中止・廃止申請入力画面に遷移します。</a:t>
            </a:r>
            <a:endParaRPr lang="en-US" altLang="ja-JP" sz="1400">
              <a:latin typeface="Meiryo UI" panose="020B0604030504040204" pitchFamily="50" charset="-128"/>
              <a:ea typeface="Meiryo UI" panose="020B0604030504040204" pitchFamily="50" charset="-128"/>
            </a:endParaRPr>
          </a:p>
          <a:p>
            <a:pPr marL="355600" lvl="1">
              <a:buClr>
                <a:srgbClr val="FF0000"/>
              </a:buClr>
              <a:tabLst>
                <a:tab pos="355600" algn="l"/>
              </a:tabLst>
            </a:pPr>
            <a:br>
              <a:rPr lang="en-US" altLang="ja-JP" sz="12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申請完了後は、「申請を再開する」押下後に画面の遷移は起こりますが、入力値の変更を行うことができません。</a:t>
            </a:r>
            <a:endParaRPr lang="en-US" altLang="ja-JP" sz="1400">
              <a:latin typeface="Meiryo UI" panose="020B0604030504040204" pitchFamily="50" charset="-128"/>
              <a:ea typeface="Meiryo UI" panose="020B0604030504040204" pitchFamily="50" charset="-128"/>
            </a:endParaRPr>
          </a:p>
        </p:txBody>
      </p:sp>
      <p:pic>
        <p:nvPicPr>
          <p:cNvPr id="12" name="図 11">
            <a:extLst>
              <a:ext uri="{FF2B5EF4-FFF2-40B4-BE49-F238E27FC236}">
                <a16:creationId xmlns:a16="http://schemas.microsoft.com/office/drawing/2014/main" id="{447D2687-B39D-9F13-B6E1-52E2BC44A785}"/>
              </a:ext>
            </a:extLst>
          </p:cNvPr>
          <p:cNvPicPr>
            <a:picLocks noChangeAspect="1"/>
          </p:cNvPicPr>
          <p:nvPr/>
        </p:nvPicPr>
        <p:blipFill rotWithShape="1">
          <a:blip r:embed="rId3"/>
          <a:srcRect l="45092" t="79939" r="45183" b="17965"/>
          <a:stretch/>
        </p:blipFill>
        <p:spPr>
          <a:xfrm>
            <a:off x="2654739" y="5680782"/>
            <a:ext cx="817880" cy="182880"/>
          </a:xfrm>
          <a:prstGeom prst="rect">
            <a:avLst/>
          </a:prstGeom>
          <a:ln w="38100">
            <a:noFill/>
          </a:ln>
        </p:spPr>
      </p:pic>
      <p:sp>
        <p:nvSpPr>
          <p:cNvPr id="14" name="正方形/長方形 13">
            <a:extLst>
              <a:ext uri="{FF2B5EF4-FFF2-40B4-BE49-F238E27FC236}">
                <a16:creationId xmlns:a16="http://schemas.microsoft.com/office/drawing/2014/main" id="{5147A33E-32B8-259D-BC53-3DD4B99C91E5}"/>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申請の確認方法（</a:t>
            </a:r>
            <a:r>
              <a:rPr lang="en-US" altLang="ja-JP" sz="2200" b="1">
                <a:solidFill>
                  <a:srgbClr val="0070C0"/>
                </a:solidFill>
                <a:latin typeface="Meiryo UI" panose="020B0604030504040204" pitchFamily="50" charset="-128"/>
                <a:ea typeface="Meiryo UI" panose="020B0604030504040204" pitchFamily="50" charset="-128"/>
              </a:rPr>
              <a:t>2/2</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15" name="テキスト プレースホルダ 38">
            <a:extLst>
              <a:ext uri="{FF2B5EF4-FFF2-40B4-BE49-F238E27FC236}">
                <a16:creationId xmlns:a16="http://schemas.microsoft.com/office/drawing/2014/main" id="{8DA42527-0EC7-FC4F-EB9D-36F1A077AE7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申請詳細画面</a:t>
            </a:r>
            <a:endParaRPr lang="en-US" altLang="ja-JP" sz="1400" b="1">
              <a:cs typeface="メイリオ" panose="020B0604030504040204" pitchFamily="50" charset="-128"/>
            </a:endParaRPr>
          </a:p>
        </p:txBody>
      </p:sp>
      <p:sp>
        <p:nvSpPr>
          <p:cNvPr id="17" name="四角形: 角を丸くする 16">
            <a:extLst>
              <a:ext uri="{FF2B5EF4-FFF2-40B4-BE49-F238E27FC236}">
                <a16:creationId xmlns:a16="http://schemas.microsoft.com/office/drawing/2014/main" id="{06B6ECE2-E2E5-27A5-98DA-69740B1A31BE}"/>
              </a:ext>
            </a:extLst>
          </p:cNvPr>
          <p:cNvSpPr/>
          <p:nvPr/>
        </p:nvSpPr>
        <p:spPr>
          <a:xfrm>
            <a:off x="2597283" y="5672134"/>
            <a:ext cx="939848" cy="207010"/>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a:solidFill>
                <a:srgbClr val="FF0000"/>
              </a:solidFill>
              <a:latin typeface="Meiryo UI" panose="020B0604030504040204" pitchFamily="50" charset="-128"/>
              <a:ea typeface="Meiryo UI" panose="020B0604030504040204" pitchFamily="50" charset="-128"/>
            </a:endParaRPr>
          </a:p>
        </p:txBody>
      </p:sp>
      <p:pic>
        <p:nvPicPr>
          <p:cNvPr id="5" name="図 4">
            <a:extLst>
              <a:ext uri="{FF2B5EF4-FFF2-40B4-BE49-F238E27FC236}">
                <a16:creationId xmlns:a16="http://schemas.microsoft.com/office/drawing/2014/main" id="{1028761F-7A3C-C3E1-BA1C-8DD57B0B745C}"/>
              </a:ext>
            </a:extLst>
          </p:cNvPr>
          <p:cNvPicPr>
            <a:picLocks noChangeAspect="1"/>
          </p:cNvPicPr>
          <p:nvPr/>
        </p:nvPicPr>
        <p:blipFill rotWithShape="1">
          <a:blip r:embed="rId4"/>
          <a:srcRect t="8101" r="15" b="17165"/>
          <a:stretch/>
        </p:blipFill>
        <p:spPr>
          <a:xfrm>
            <a:off x="329873" y="1269806"/>
            <a:ext cx="5467612" cy="4240006"/>
          </a:xfrm>
          <a:prstGeom prst="rect">
            <a:avLst/>
          </a:prstGeom>
        </p:spPr>
      </p:pic>
      <p:grpSp>
        <p:nvGrpSpPr>
          <p:cNvPr id="2" name="グループ化 1">
            <a:extLst>
              <a:ext uri="{FF2B5EF4-FFF2-40B4-BE49-F238E27FC236}">
                <a16:creationId xmlns:a16="http://schemas.microsoft.com/office/drawing/2014/main" id="{4DA443FB-4834-4D89-8E82-B49ECBE45D80}"/>
              </a:ext>
            </a:extLst>
          </p:cNvPr>
          <p:cNvGrpSpPr/>
          <p:nvPr/>
        </p:nvGrpSpPr>
        <p:grpSpPr>
          <a:xfrm>
            <a:off x="6292923" y="726049"/>
            <a:ext cx="5649632" cy="589280"/>
            <a:chOff x="3271184" y="3134360"/>
            <a:chExt cx="5649632" cy="589280"/>
          </a:xfrm>
        </p:grpSpPr>
        <p:sp>
          <p:nvSpPr>
            <p:cNvPr id="4" name="正方形/長方形 3">
              <a:extLst>
                <a:ext uri="{FF2B5EF4-FFF2-40B4-BE49-F238E27FC236}">
                  <a16:creationId xmlns:a16="http://schemas.microsoft.com/office/drawing/2014/main" id="{D20F682B-F1FD-38F0-1B7A-852626F30471}"/>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申請の入力内容の確認や、一時保存を再開できます。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8D43AE52-AD8C-89C9-EA5C-608496EA459C}"/>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8" name="図 7" descr="図形&#10;&#10;低い精度で自動的に生成された説明">
              <a:extLst>
                <a:ext uri="{FF2B5EF4-FFF2-40B4-BE49-F238E27FC236}">
                  <a16:creationId xmlns:a16="http://schemas.microsoft.com/office/drawing/2014/main" id="{98ABB8FF-CEF1-B2EB-1A1F-EC6EC39C146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1" name="テキスト プレースホルダ 38">
            <a:extLst>
              <a:ext uri="{FF2B5EF4-FFF2-40B4-BE49-F238E27FC236}">
                <a16:creationId xmlns:a16="http://schemas.microsoft.com/office/drawing/2014/main" id="{C9EFA0F6-1C39-0C68-405B-234CFCE667C5}"/>
              </a:ext>
            </a:extLst>
          </p:cNvPr>
          <p:cNvSpPr txBox="1">
            <a:spLocks/>
          </p:cNvSpPr>
          <p:nvPr/>
        </p:nvSpPr>
        <p:spPr>
          <a:xfrm>
            <a:off x="6308688" y="5241836"/>
            <a:ext cx="5574508" cy="741330"/>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latin typeface="Meiryo UI" panose="020B0604030504040204" pitchFamily="50" charset="-128"/>
                <a:ea typeface="Meiryo UI" panose="020B0604030504040204" pitchFamily="50" charset="-128"/>
              </a:rPr>
              <a:t>「次へ」を押下すると記載内容が一時保存されます。</a:t>
            </a:r>
            <a:endParaRPr lang="en-US" altLang="ja-JP" sz="1200">
              <a:latin typeface="Meiryo UI" panose="020B0604030504040204" pitchFamily="50" charset="-128"/>
              <a:ea typeface="Meiryo UI" panose="020B0604030504040204" pitchFamily="50" charset="-128"/>
            </a:endParaRPr>
          </a:p>
          <a:p>
            <a:pPr marL="90488" indent="-90488">
              <a:buNone/>
            </a:pPr>
            <a:r>
              <a:rPr lang="en-US" altLang="ja-JP" sz="1200"/>
              <a:t>※</a:t>
            </a:r>
            <a:r>
              <a:rPr lang="ja-JP" altLang="en-US" sz="1200"/>
              <a:t>必須項目が空欄の場合は次のページに行くことができませんので、ご注意ください。</a:t>
            </a:r>
            <a:endParaRPr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93418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 name="think-cell data - do not delete" hidden="1">
            <a:extLst>
              <a:ext uri="{FF2B5EF4-FFF2-40B4-BE49-F238E27FC236}">
                <a16:creationId xmlns:a16="http://schemas.microsoft.com/office/drawing/2014/main" id="{E8A330D3-CC21-5F8C-C98C-A5AD8EB72C0B}"/>
              </a:ext>
            </a:extLst>
          </p:cNvPr>
          <p:cNvGraphicFramePr>
            <a:graphicFrameLocks noChangeAspect="1"/>
          </p:cNvGraphicFramePr>
          <p:nvPr>
            <p:custDataLst>
              <p:tags r:id="rId2"/>
            </p:custDataLst>
            <p:extLst>
              <p:ext uri="{D42A27DB-BD31-4B8C-83A1-F6EECF244321}">
                <p14:modId xmlns:p14="http://schemas.microsoft.com/office/powerpoint/2010/main" val="37882393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8" name="think-cell スライド" r:id="rId4" imgW="473" imgH="473" progId="TCLayout.ActiveDocument.1">
                  <p:embed/>
                </p:oleObj>
              </mc:Choice>
              <mc:Fallback>
                <p:oleObj name="think-cell スライド" r:id="rId4" imgW="473" imgH="473" progId="TCLayout.ActiveDocument.1">
                  <p:embed/>
                  <p:pic>
                    <p:nvPicPr>
                      <p:cNvPr id="49" name="think-cell data - do not delete" hidden="1">
                        <a:extLst>
                          <a:ext uri="{FF2B5EF4-FFF2-40B4-BE49-F238E27FC236}">
                            <a16:creationId xmlns:a16="http://schemas.microsoft.com/office/drawing/2014/main" id="{E8A330D3-CC21-5F8C-C98C-A5AD8EB72C0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4" name="テキスト ボックス 1">
            <a:extLst>
              <a:ext uri="{FF2B5EF4-FFF2-40B4-BE49-F238E27FC236}">
                <a16:creationId xmlns:a16="http://schemas.microsoft.com/office/drawing/2014/main" id="{69A9B1F8-9105-C796-79E0-D2901518EAA4}"/>
              </a:ext>
            </a:extLst>
          </p:cNvPr>
          <p:cNvSpPr txBox="1"/>
          <p:nvPr/>
        </p:nvSpPr>
        <p:spPr>
          <a:xfrm>
            <a:off x="6274822" y="1409344"/>
            <a:ext cx="5825146" cy="2462213"/>
          </a:xfrm>
          <a:prstGeom prst="rect">
            <a:avLst/>
          </a:prstGeom>
          <a:noFill/>
        </p:spPr>
        <p:txBody>
          <a:bodyPr wrap="square" lIns="91440" tIns="45720" rIns="91440" bIns="45720" rtlCol="0" anchor="t">
            <a:spAutoFit/>
          </a:bodyPr>
          <a:lstStyle/>
          <a:p>
            <a:pPr>
              <a:buClr>
                <a:srgbClr val="FF0000"/>
              </a:buClr>
            </a:pPr>
            <a:endParaRPr lang="en-US" altLang="ja-JP" sz="1400">
              <a:solidFill>
                <a:srgbClr val="FF0000"/>
              </a:solidFill>
              <a:latin typeface="Meiryo UI" panose="020B0604030504040204" pitchFamily="50" charset="-128"/>
              <a:ea typeface="Meiryo UI" panose="020B0604030504040204" pitchFamily="50" charset="-128"/>
            </a:endParaRPr>
          </a:p>
          <a:p>
            <a:pPr>
              <a:buClr>
                <a:srgbClr val="FF0000"/>
              </a:buClr>
            </a:pP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本対応は</a:t>
            </a:r>
            <a:r>
              <a:rPr lang="ja-JP" altLang="en-US" sz="1400" b="1" u="sng">
                <a:solidFill>
                  <a:srgbClr val="FF0000"/>
                </a:solidFill>
                <a:latin typeface="Meiryo UI" panose="020B0604030504040204" pitchFamily="50" charset="-128"/>
                <a:ea typeface="Meiryo UI" panose="020B0604030504040204" pitchFamily="50" charset="-128"/>
              </a:rPr>
              <a:t>「商工会地区」の事業者のみ</a:t>
            </a:r>
            <a:r>
              <a:rPr lang="ja-JP" altLang="en-US" sz="1400">
                <a:solidFill>
                  <a:srgbClr val="FF0000"/>
                </a:solidFill>
                <a:latin typeface="Meiryo UI" panose="020B0604030504040204" pitchFamily="50" charset="-128"/>
                <a:ea typeface="Meiryo UI" panose="020B0604030504040204" pitchFamily="50" charset="-128"/>
              </a:rPr>
              <a:t>の対応です。</a:t>
            </a:r>
            <a:endParaRPr lang="en-US" altLang="ja-JP" sz="1400">
              <a:solidFill>
                <a:srgbClr val="FF0000"/>
              </a:solidFill>
              <a:latin typeface="Meiryo UI" panose="020B0604030504040204" pitchFamily="50" charset="-128"/>
              <a:ea typeface="Meiryo UI" panose="020B0604030504040204" pitchFamily="50" charset="-128"/>
            </a:endParaRPr>
          </a:p>
          <a:p>
            <a:pPr>
              <a:buClr>
                <a:srgbClr val="FF0000"/>
              </a:buClr>
            </a:pPr>
            <a:endParaRPr lang="en-US" altLang="ja-JP" sz="1400">
              <a:solidFill>
                <a:srgbClr val="FF0000"/>
              </a:solidFill>
              <a:latin typeface="Meiryo UI" panose="020B0604030504040204" pitchFamily="50" charset="-128"/>
              <a:ea typeface="Meiryo UI" panose="020B0604030504040204" pitchFamily="50" charset="-128"/>
            </a:endParaRPr>
          </a:p>
          <a:p>
            <a:pPr>
              <a:buClr>
                <a:srgbClr val="FF0000"/>
              </a:buClr>
            </a:pP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以下、「中止・廃止」の申請を例に差戻しがあった場合の手順を説明します。</a:t>
            </a:r>
            <a:endParaRPr lang="en-US" altLang="ja-JP" sz="1400">
              <a:solidFill>
                <a:srgbClr val="FF0000"/>
              </a:solidFill>
              <a:latin typeface="Meiryo UI" panose="020B0604030504040204" pitchFamily="50" charset="-128"/>
              <a:ea typeface="Meiryo UI" panose="020B0604030504040204" pitchFamily="50" charset="-128"/>
            </a:endParaRPr>
          </a:p>
          <a:p>
            <a:pPr>
              <a:buClr>
                <a:srgbClr val="FF0000"/>
              </a:buClr>
            </a:pPr>
            <a:r>
              <a:rPr lang="ja-JP" altLang="en-US" sz="1400">
                <a:solidFill>
                  <a:srgbClr val="FF0000"/>
                </a:solidFill>
                <a:latin typeface="Meiryo UI" panose="020B0604030504040204" pitchFamily="50" charset="-128"/>
                <a:ea typeface="Meiryo UI" panose="020B0604030504040204" pitchFamily="50" charset="-128"/>
              </a:rPr>
              <a:t>他の申請も同様の操作ですので、申請の名称を適宜を読み替えてご参照下さい。</a:t>
            </a:r>
            <a:endParaRPr lang="en-US" altLang="ja-JP" sz="140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商工会から差戻しを受けると、「依頼先確認ステータス」が</a:t>
            </a:r>
            <a:r>
              <a:rPr lang="ja-JP" altLang="en-US" sz="1400" b="1">
                <a:latin typeface="Meiryo UI" panose="020B0604030504040204" pitchFamily="50" charset="-128"/>
                <a:ea typeface="Meiryo UI" panose="020B0604030504040204" pitchFamily="50" charset="-128"/>
              </a:rPr>
              <a:t>「指摘あり」</a:t>
            </a:r>
            <a:r>
              <a:rPr lang="ja-JP" altLang="en-US" sz="1400">
                <a:latin typeface="Meiryo UI" panose="020B0604030504040204" pitchFamily="50" charset="-128"/>
                <a:ea typeface="Meiryo UI" panose="020B0604030504040204" pitchFamily="50" charset="-128"/>
              </a:rPr>
              <a:t>となります。</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「申請種別」の申請のリンクを押下してください。</a:t>
            </a:r>
            <a:endParaRPr lang="en-US" altLang="ja-JP" sz="1400">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BD36C71-6B21-C384-48BA-18A074C3E3D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差戻し対応（</a:t>
            </a:r>
            <a:r>
              <a:rPr lang="en-US" altLang="ja-JP" sz="2200" b="1">
                <a:solidFill>
                  <a:srgbClr val="0070C0"/>
                </a:solidFill>
                <a:latin typeface="Meiryo UI" panose="020B0604030504040204" pitchFamily="50" charset="-128"/>
                <a:ea typeface="Meiryo UI" panose="020B0604030504040204" pitchFamily="50" charset="-128"/>
              </a:rPr>
              <a:t>1/4</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13" name="テキスト プレースホルダ 38">
            <a:extLst>
              <a:ext uri="{FF2B5EF4-FFF2-40B4-BE49-F238E27FC236}">
                <a16:creationId xmlns:a16="http://schemas.microsoft.com/office/drawing/2014/main" id="{84D6FAC8-25B2-1CE6-990B-1A6FC39AC3A6}"/>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nchor="t">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差戻しの対応</a:t>
            </a:r>
          </a:p>
        </p:txBody>
      </p:sp>
      <p:sp>
        <p:nvSpPr>
          <p:cNvPr id="2" name="正方形/長方形 1">
            <a:extLst>
              <a:ext uri="{FF2B5EF4-FFF2-40B4-BE49-F238E27FC236}">
                <a16:creationId xmlns:a16="http://schemas.microsoft.com/office/drawing/2014/main" id="{E819601C-CAD9-B33C-FA72-C75A97B080D0}"/>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r>
              <a:rPr lang="ja-JP" altLang="en-US" sz="1400">
                <a:solidFill>
                  <a:schemeClr val="tx1"/>
                </a:solidFill>
                <a:latin typeface="Meiryo UI" panose="020B0604030504040204" pitchFamily="50" charset="-128"/>
                <a:ea typeface="Meiryo UI" panose="020B0604030504040204" pitchFamily="50" charset="-128"/>
              </a:rPr>
              <a:t>商工会から差戻しがあった場合は、再度の修正が必要です。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F257D96F-1700-82AD-D972-6B672BCB9186}"/>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41D1168F-7E5F-5173-E657-B44F7F8B051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pic>
        <p:nvPicPr>
          <p:cNvPr id="1026" name="Picture 2">
            <a:extLst>
              <a:ext uri="{FF2B5EF4-FFF2-40B4-BE49-F238E27FC236}">
                <a16:creationId xmlns:a16="http://schemas.microsoft.com/office/drawing/2014/main" id="{AD968120-8C8C-3AB5-43B0-C3B027F6910D}"/>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341502" y="1245329"/>
            <a:ext cx="5337824" cy="5350322"/>
          </a:xfrm>
          <a:prstGeom prst="rect">
            <a:avLst/>
          </a:prstGeom>
          <a:noFill/>
          <a:extLst>
            <a:ext uri="{909E8E84-426E-40DD-AFC4-6F175D3DCCD1}">
              <a14:hiddenFill xmlns:a14="http://schemas.microsoft.com/office/drawing/2010/main">
                <a:solidFill>
                  <a:srgbClr val="FFFFFF"/>
                </a:solidFill>
              </a14:hiddenFill>
            </a:ext>
          </a:extLst>
        </p:spPr>
      </p:pic>
      <p:sp>
        <p:nvSpPr>
          <p:cNvPr id="10" name="角丸四角形 7">
            <a:extLst>
              <a:ext uri="{FF2B5EF4-FFF2-40B4-BE49-F238E27FC236}">
                <a16:creationId xmlns:a16="http://schemas.microsoft.com/office/drawing/2014/main" id="{C6740D60-5E77-6ECF-A0E0-01AFDA1BD2A7}"/>
              </a:ext>
            </a:extLst>
          </p:cNvPr>
          <p:cNvSpPr/>
          <p:nvPr/>
        </p:nvSpPr>
        <p:spPr>
          <a:xfrm>
            <a:off x="2860625" y="4737527"/>
            <a:ext cx="751256" cy="369332"/>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5" name="角丸四角形 7">
            <a:extLst>
              <a:ext uri="{FF2B5EF4-FFF2-40B4-BE49-F238E27FC236}">
                <a16:creationId xmlns:a16="http://schemas.microsoft.com/office/drawing/2014/main" id="{0FA78574-E32D-22D5-97A0-71872E301E63}"/>
              </a:ext>
            </a:extLst>
          </p:cNvPr>
          <p:cNvSpPr/>
          <p:nvPr/>
        </p:nvSpPr>
        <p:spPr>
          <a:xfrm>
            <a:off x="517272" y="4752767"/>
            <a:ext cx="983868" cy="369332"/>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6790BBC0-97DC-8CDC-8D8D-AFBD90FE925C}"/>
              </a:ext>
            </a:extLst>
          </p:cNvPr>
          <p:cNvSpPr txBox="1"/>
          <p:nvPr/>
        </p:nvSpPr>
        <p:spPr>
          <a:xfrm>
            <a:off x="2549044" y="4495032"/>
            <a:ext cx="415498" cy="369332"/>
          </a:xfrm>
          <a:prstGeom prst="rect">
            <a:avLst/>
          </a:prstGeom>
          <a:noFill/>
        </p:spPr>
        <p:txBody>
          <a:bodyPr wrap="square" rtlCol="0">
            <a:spAutoFit/>
          </a:bodyPr>
          <a:lstStyle/>
          <a:p>
            <a:r>
              <a:rPr lang="ja-JP" altLang="en-US">
                <a:solidFill>
                  <a:srgbClr val="FF0000"/>
                </a:solidFill>
                <a:latin typeface="Meiryo UI" panose="020B0604030504040204" pitchFamily="50" charset="-128"/>
                <a:ea typeface="Meiryo UI" panose="020B0604030504040204" pitchFamily="50" charset="-128"/>
              </a:rPr>
              <a:t>①</a:t>
            </a:r>
            <a:endParaRPr kumimoji="1" lang="ja-JP" altLang="en-US">
              <a:solidFill>
                <a:srgbClr val="FF0000"/>
              </a:solidFill>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8C59E990-5A67-6E13-99C9-D0C2ACAC0D49}"/>
              </a:ext>
            </a:extLst>
          </p:cNvPr>
          <p:cNvSpPr txBox="1"/>
          <p:nvPr/>
        </p:nvSpPr>
        <p:spPr>
          <a:xfrm>
            <a:off x="213362" y="4510272"/>
            <a:ext cx="415498" cy="369332"/>
          </a:xfrm>
          <a:prstGeom prst="rect">
            <a:avLst/>
          </a:prstGeom>
          <a:noFill/>
        </p:spPr>
        <p:txBody>
          <a:bodyPr wrap="square" rtlCol="0">
            <a:spAutoFit/>
          </a:bodyPr>
          <a:lstStyle/>
          <a:p>
            <a:r>
              <a:rPr kumimoji="1" lang="ja-JP" altLang="en-US">
                <a:solidFill>
                  <a:srgbClr val="FF0000"/>
                </a:solidFill>
                <a:latin typeface="Meiryo UI" panose="020B0604030504040204" pitchFamily="50" charset="-128"/>
                <a:ea typeface="Meiryo UI" panose="020B0604030504040204" pitchFamily="50" charset="-128"/>
              </a:rPr>
              <a:t>②</a:t>
            </a:r>
          </a:p>
        </p:txBody>
      </p:sp>
      <p:sp>
        <p:nvSpPr>
          <p:cNvPr id="4" name="正方形/長方形 3">
            <a:extLst>
              <a:ext uri="{FF2B5EF4-FFF2-40B4-BE49-F238E27FC236}">
                <a16:creationId xmlns:a16="http://schemas.microsoft.com/office/drawing/2014/main" id="{5B5A8042-82D6-BAAB-53C0-B5EB92DD2504}"/>
              </a:ext>
            </a:extLst>
          </p:cNvPr>
          <p:cNvSpPr/>
          <p:nvPr/>
        </p:nvSpPr>
        <p:spPr>
          <a:xfrm>
            <a:off x="8839525" y="131340"/>
            <a:ext cx="1756701" cy="394146"/>
          </a:xfrm>
          <a:prstGeom prst="rect">
            <a:avLst/>
          </a:prstGeom>
          <a:solidFill>
            <a:srgbClr val="FBE5D6"/>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buClr>
                <a:srgbClr val="000000"/>
              </a:buClr>
            </a:pPr>
            <a:r>
              <a:rPr kumimoji="0" lang="ja-JP" altLang="en-US" sz="1600" b="1" kern="0">
                <a:solidFill>
                  <a:srgbClr val="000000"/>
                </a:solidFill>
                <a:latin typeface="Meiryo UI" panose="020B0604030504040204" pitchFamily="50" charset="-128"/>
                <a:ea typeface="Meiryo UI" panose="020B0604030504040204" pitchFamily="50" charset="-128"/>
                <a:cs typeface="Arial" pitchFamily="34" charset="0"/>
              </a:rPr>
              <a:t>商工会地区のみ</a:t>
            </a:r>
          </a:p>
        </p:txBody>
      </p:sp>
    </p:spTree>
    <p:extLst>
      <p:ext uri="{BB962C8B-B14F-4D97-AF65-F5344CB8AC3E}">
        <p14:creationId xmlns:p14="http://schemas.microsoft.com/office/powerpoint/2010/main" val="32194065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
            <a:extLst>
              <a:ext uri="{FF2B5EF4-FFF2-40B4-BE49-F238E27FC236}">
                <a16:creationId xmlns:a16="http://schemas.microsoft.com/office/drawing/2014/main" id="{69A9B1F8-9105-C796-79E0-D2901518EAA4}"/>
              </a:ext>
            </a:extLst>
          </p:cNvPr>
          <p:cNvSpPr txBox="1"/>
          <p:nvPr/>
        </p:nvSpPr>
        <p:spPr>
          <a:xfrm>
            <a:off x="6274822" y="1409344"/>
            <a:ext cx="5825146" cy="1384995"/>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差戻しの際のコメントが表示されるため、修正すべき内容を確認します。</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 </a:t>
            </a:r>
            <a:r>
              <a:rPr lang="ja-JP" altLang="en-US" sz="1400" b="1">
                <a:latin typeface="Meiryo UI" panose="020B0604030504040204" pitchFamily="50" charset="-128"/>
                <a:ea typeface="Meiryo UI" panose="020B0604030504040204" pitchFamily="50" charset="-128"/>
              </a:rPr>
              <a:t>「申請を修正する」</a:t>
            </a:r>
            <a:r>
              <a:rPr lang="ja-JP" altLang="en-US" sz="1400">
                <a:latin typeface="Meiryo UI" panose="020B0604030504040204" pitchFamily="50" charset="-128"/>
                <a:ea typeface="Meiryo UI" panose="020B0604030504040204" pitchFamily="50" charset="-128"/>
              </a:rPr>
              <a:t>ボタンを押下してください。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BD36C71-6B21-C384-48BA-18A074C3E3D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差戻し対応（</a:t>
            </a:r>
            <a:r>
              <a:rPr lang="en-US" altLang="ja-JP" sz="2200" b="1">
                <a:solidFill>
                  <a:srgbClr val="0070C0"/>
                </a:solidFill>
                <a:latin typeface="Meiryo UI" panose="020B0604030504040204" pitchFamily="50" charset="-128"/>
                <a:ea typeface="Meiryo UI" panose="020B0604030504040204" pitchFamily="50" charset="-128"/>
              </a:rPr>
              <a:t>2/4</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13" name="テキスト プレースホルダ 38">
            <a:extLst>
              <a:ext uri="{FF2B5EF4-FFF2-40B4-BE49-F238E27FC236}">
                <a16:creationId xmlns:a16="http://schemas.microsoft.com/office/drawing/2014/main" id="{84D6FAC8-25B2-1CE6-990B-1A6FC39AC3A6}"/>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nchor="t">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latin typeface="Meiryo UI"/>
                <a:ea typeface="Meiryo UI"/>
                <a:cs typeface="メイリオ" panose="020B0604030504040204" pitchFamily="50" charset="-128"/>
              </a:rPr>
              <a:t>申請内容確認</a:t>
            </a:r>
            <a:endParaRPr lang="ja-JP" altLang="en-US" sz="1400" b="1">
              <a:cs typeface="メイリオ" panose="020B0604030504040204" pitchFamily="50" charset="-128"/>
            </a:endParaRPr>
          </a:p>
        </p:txBody>
      </p:sp>
      <p:sp>
        <p:nvSpPr>
          <p:cNvPr id="2" name="正方形/長方形 1">
            <a:extLst>
              <a:ext uri="{FF2B5EF4-FFF2-40B4-BE49-F238E27FC236}">
                <a16:creationId xmlns:a16="http://schemas.microsoft.com/office/drawing/2014/main" id="{E819601C-CAD9-B33C-FA72-C75A97B080D0}"/>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r>
              <a:rPr lang="ja-JP" altLang="en-US" sz="1400">
                <a:solidFill>
                  <a:schemeClr val="tx1"/>
                </a:solidFill>
                <a:latin typeface="Meiryo UI" panose="020B0604030504040204" pitchFamily="50" charset="-128"/>
                <a:ea typeface="Meiryo UI" panose="020B0604030504040204" pitchFamily="50" charset="-128"/>
              </a:rPr>
              <a:t>修正内容の確認を行います。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F257D96F-1700-82AD-D972-6B672BCB9186}"/>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41D1168F-7E5F-5173-E657-B44F7F8B051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pic>
        <p:nvPicPr>
          <p:cNvPr id="2050" name="Picture 2">
            <a:extLst>
              <a:ext uri="{FF2B5EF4-FFF2-40B4-BE49-F238E27FC236}">
                <a16:creationId xmlns:a16="http://schemas.microsoft.com/office/drawing/2014/main" id="{87AC307C-8FD7-9A63-CCBF-7A575123382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41502" y="1245329"/>
            <a:ext cx="5337824" cy="5559331"/>
          </a:xfrm>
          <a:prstGeom prst="rect">
            <a:avLst/>
          </a:prstGeom>
          <a:noFill/>
          <a:extLst>
            <a:ext uri="{909E8E84-426E-40DD-AFC4-6F175D3DCCD1}">
              <a14:hiddenFill xmlns:a14="http://schemas.microsoft.com/office/drawing/2010/main">
                <a:solidFill>
                  <a:srgbClr val="FFFFFF"/>
                </a:solidFill>
              </a14:hiddenFill>
            </a:ext>
          </a:extLst>
        </p:spPr>
      </p:pic>
      <p:sp>
        <p:nvSpPr>
          <p:cNvPr id="21" name="角丸四角形 7">
            <a:extLst>
              <a:ext uri="{FF2B5EF4-FFF2-40B4-BE49-F238E27FC236}">
                <a16:creationId xmlns:a16="http://schemas.microsoft.com/office/drawing/2014/main" id="{7622F19D-5F94-BC9A-9BEC-E2C18F476563}"/>
              </a:ext>
            </a:extLst>
          </p:cNvPr>
          <p:cNvSpPr/>
          <p:nvPr/>
        </p:nvSpPr>
        <p:spPr>
          <a:xfrm>
            <a:off x="448419" y="1995309"/>
            <a:ext cx="5116562" cy="664254"/>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DBA552F3-7194-D103-74AC-2AD98BA14366}"/>
              </a:ext>
            </a:extLst>
          </p:cNvPr>
          <p:cNvSpPr txBox="1"/>
          <p:nvPr/>
        </p:nvSpPr>
        <p:spPr>
          <a:xfrm>
            <a:off x="180815" y="1767780"/>
            <a:ext cx="415498" cy="369332"/>
          </a:xfrm>
          <a:prstGeom prst="rect">
            <a:avLst/>
          </a:prstGeom>
          <a:noFill/>
        </p:spPr>
        <p:txBody>
          <a:bodyPr wrap="square" rtlCol="0">
            <a:spAutoFit/>
          </a:bodyPr>
          <a:lstStyle/>
          <a:p>
            <a:r>
              <a:rPr lang="ja-JP" altLang="en-US">
                <a:solidFill>
                  <a:srgbClr val="FF0000"/>
                </a:solidFill>
                <a:latin typeface="Meiryo UI" panose="020B0604030504040204" pitchFamily="50" charset="-128"/>
                <a:ea typeface="Meiryo UI" panose="020B0604030504040204" pitchFamily="50" charset="-128"/>
              </a:rPr>
              <a:t>①</a:t>
            </a:r>
            <a:endParaRPr kumimoji="1" lang="ja-JP" altLang="en-US">
              <a:solidFill>
                <a:srgbClr val="FF0000"/>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24B2995A-2EF1-EF81-8CCE-47F6117DF37D}"/>
              </a:ext>
            </a:extLst>
          </p:cNvPr>
          <p:cNvSpPr/>
          <p:nvPr/>
        </p:nvSpPr>
        <p:spPr>
          <a:xfrm>
            <a:off x="3010414" y="2478228"/>
            <a:ext cx="1681601" cy="131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l"/>
            <a:r>
              <a:rPr kumimoji="1" lang="ja-JP" altLang="en-US" sz="500">
                <a:solidFill>
                  <a:schemeClr val="tx1"/>
                </a:solidFill>
                <a:latin typeface="Meiryo UI" panose="020B0604030504040204" pitchFamily="50" charset="-128"/>
                <a:ea typeface="Meiryo UI" panose="020B0604030504040204" pitchFamily="50" charset="-128"/>
              </a:rPr>
              <a:t>申請理由が不明瞭のため、より具体的な記載に修正してください。</a:t>
            </a:r>
          </a:p>
        </p:txBody>
      </p:sp>
      <p:sp>
        <p:nvSpPr>
          <p:cNvPr id="24" name="角丸四角形 7">
            <a:extLst>
              <a:ext uri="{FF2B5EF4-FFF2-40B4-BE49-F238E27FC236}">
                <a16:creationId xmlns:a16="http://schemas.microsoft.com/office/drawing/2014/main" id="{B2F64B43-A6EB-15F1-528F-FF769238C6D2}"/>
              </a:ext>
            </a:extLst>
          </p:cNvPr>
          <p:cNvSpPr/>
          <p:nvPr/>
        </p:nvSpPr>
        <p:spPr>
          <a:xfrm>
            <a:off x="2678906" y="6322219"/>
            <a:ext cx="600076" cy="235744"/>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EACB0C02-0A4D-3861-A828-FB700067D722}"/>
              </a:ext>
            </a:extLst>
          </p:cNvPr>
          <p:cNvSpPr txBox="1"/>
          <p:nvPr/>
        </p:nvSpPr>
        <p:spPr>
          <a:xfrm>
            <a:off x="2263408" y="6255425"/>
            <a:ext cx="415498" cy="369332"/>
          </a:xfrm>
          <a:prstGeom prst="rect">
            <a:avLst/>
          </a:prstGeom>
          <a:noFill/>
        </p:spPr>
        <p:txBody>
          <a:bodyPr wrap="square" rtlCol="0">
            <a:spAutoFit/>
          </a:bodyPr>
          <a:lstStyle/>
          <a:p>
            <a:r>
              <a:rPr lang="ja-JP" altLang="en-US">
                <a:solidFill>
                  <a:srgbClr val="FF0000"/>
                </a:solidFill>
                <a:latin typeface="Meiryo UI" panose="020B0604030504040204" pitchFamily="50" charset="-128"/>
                <a:ea typeface="Meiryo UI" panose="020B0604030504040204" pitchFamily="50" charset="-128"/>
              </a:rPr>
              <a:t>②</a:t>
            </a:r>
            <a:endParaRPr kumimoji="1" lang="ja-JP" altLang="en-US">
              <a:solidFill>
                <a:srgbClr val="FF0000"/>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DD79C6FF-4D89-A875-C4EF-14005AA8ABD8}"/>
              </a:ext>
            </a:extLst>
          </p:cNvPr>
          <p:cNvSpPr/>
          <p:nvPr/>
        </p:nvSpPr>
        <p:spPr>
          <a:xfrm>
            <a:off x="8839525" y="131340"/>
            <a:ext cx="1756701" cy="394146"/>
          </a:xfrm>
          <a:prstGeom prst="rect">
            <a:avLst/>
          </a:prstGeom>
          <a:solidFill>
            <a:srgbClr val="FBE5D6"/>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buClr>
                <a:srgbClr val="000000"/>
              </a:buClr>
            </a:pPr>
            <a:r>
              <a:rPr kumimoji="0" lang="ja-JP" altLang="en-US" sz="1600" b="1" kern="0">
                <a:solidFill>
                  <a:srgbClr val="000000"/>
                </a:solidFill>
                <a:latin typeface="Meiryo UI" panose="020B0604030504040204" pitchFamily="50" charset="-128"/>
                <a:ea typeface="Meiryo UI" panose="020B0604030504040204" pitchFamily="50" charset="-128"/>
                <a:cs typeface="Arial" pitchFamily="34" charset="0"/>
              </a:rPr>
              <a:t>商工会地区のみ</a:t>
            </a:r>
          </a:p>
        </p:txBody>
      </p:sp>
    </p:spTree>
    <p:extLst>
      <p:ext uri="{BB962C8B-B14F-4D97-AF65-F5344CB8AC3E}">
        <p14:creationId xmlns:p14="http://schemas.microsoft.com/office/powerpoint/2010/main" val="20997496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
            <a:extLst>
              <a:ext uri="{FF2B5EF4-FFF2-40B4-BE49-F238E27FC236}">
                <a16:creationId xmlns:a16="http://schemas.microsoft.com/office/drawing/2014/main" id="{69A9B1F8-9105-C796-79E0-D2901518EAA4}"/>
              </a:ext>
            </a:extLst>
          </p:cNvPr>
          <p:cNvSpPr txBox="1"/>
          <p:nvPr/>
        </p:nvSpPr>
        <p:spPr>
          <a:xfrm>
            <a:off x="6274822" y="1409344"/>
            <a:ext cx="5825146" cy="3970318"/>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chemeClr val="tx1"/>
              </a:buClr>
              <a:buFont typeface="+mj-ea"/>
              <a:buAutoNum type="circleNumDbPlain"/>
            </a:pPr>
            <a:r>
              <a:rPr lang="ja-JP" altLang="en-US" sz="1400">
                <a:latin typeface="Meiryo UI" panose="020B0604030504040204" pitchFamily="50" charset="-128"/>
                <a:ea typeface="Meiryo UI" panose="020B0604030504040204" pitchFamily="50" charset="-128"/>
              </a:rPr>
              <a:t>コメントに沿って修正を行ってください。内容の編集は公募申請時と同様です。</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修正が完了したら、</a:t>
            </a:r>
            <a:r>
              <a:rPr lang="ja-JP" altLang="en-US" sz="1400" b="1">
                <a:latin typeface="Meiryo UI" panose="020B0604030504040204" pitchFamily="50" charset="-128"/>
                <a:ea typeface="Meiryo UI" panose="020B0604030504040204" pitchFamily="50" charset="-128"/>
              </a:rPr>
              <a:t>「次へ」</a:t>
            </a:r>
            <a:r>
              <a:rPr lang="ja-JP" altLang="en-US" sz="1400">
                <a:latin typeface="Meiryo UI" panose="020B0604030504040204" pitchFamily="50" charset="-128"/>
                <a:ea typeface="Meiryo UI" panose="020B0604030504040204" pitchFamily="50" charset="-128"/>
              </a:rPr>
              <a:t>ボタンを押下してください。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申請画面が複数ページにわたる場合は、下記のダイアログが表示されます。確認の上、「</a:t>
            </a:r>
            <a:r>
              <a:rPr lang="en-US" altLang="ja-JP" sz="1400">
                <a:latin typeface="Meiryo UI" panose="020B0604030504040204" pitchFamily="50" charset="-128"/>
                <a:ea typeface="Meiryo UI" panose="020B0604030504040204" pitchFamily="50" charset="-128"/>
              </a:rPr>
              <a:t>OK</a:t>
            </a:r>
            <a:r>
              <a:rPr lang="ja-JP" altLang="en-US" sz="1400">
                <a:latin typeface="Meiryo UI" panose="020B0604030504040204" pitchFamily="50" charset="-128"/>
                <a:ea typeface="Meiryo UI" panose="020B0604030504040204" pitchFamily="50" charset="-128"/>
              </a:rPr>
              <a:t>」を押下してください。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r>
              <a:rPr lang="ja-JP" altLang="en-US" sz="1400">
                <a:latin typeface="Meiryo UI" panose="020B0604030504040204" pitchFamily="50" charset="-128"/>
                <a:ea typeface="Meiryo UI" panose="020B0604030504040204" pitchFamily="50" charset="-128"/>
              </a:rPr>
              <a:t>修正依頼コメントがある項目、および修正した箇所に関連する項目、すべての修正が完了したら、「最終確認画面へ」ボタンを押下してください。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endParaRPr lang="en-US" altLang="ja-JP" sz="1400">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BD36C71-6B21-C384-48BA-18A074C3E3D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差戻し対応（</a:t>
            </a:r>
            <a:r>
              <a:rPr lang="en-US" altLang="ja-JP" sz="2200" b="1">
                <a:solidFill>
                  <a:srgbClr val="0070C0"/>
                </a:solidFill>
                <a:latin typeface="Meiryo UI" panose="020B0604030504040204" pitchFamily="50" charset="-128"/>
                <a:ea typeface="Meiryo UI" panose="020B0604030504040204" pitchFamily="50" charset="-128"/>
              </a:rPr>
              <a:t>3/4</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13" name="テキスト プレースホルダ 38">
            <a:extLst>
              <a:ext uri="{FF2B5EF4-FFF2-40B4-BE49-F238E27FC236}">
                <a16:creationId xmlns:a16="http://schemas.microsoft.com/office/drawing/2014/main" id="{84D6FAC8-25B2-1CE6-990B-1A6FC39AC3A6}"/>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nchor="t">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latin typeface="Meiryo UI"/>
                <a:ea typeface="Meiryo UI"/>
                <a:cs typeface="メイリオ" panose="020B0604030504040204" pitchFamily="50" charset="-128"/>
              </a:rPr>
              <a:t>不備修正</a:t>
            </a:r>
            <a:endParaRPr lang="ja-JP" altLang="en-US" sz="1400" b="1">
              <a:cs typeface="メイリオ" panose="020B0604030504040204" pitchFamily="50" charset="-128"/>
            </a:endParaRPr>
          </a:p>
        </p:txBody>
      </p:sp>
      <p:sp>
        <p:nvSpPr>
          <p:cNvPr id="2" name="正方形/長方形 1">
            <a:extLst>
              <a:ext uri="{FF2B5EF4-FFF2-40B4-BE49-F238E27FC236}">
                <a16:creationId xmlns:a16="http://schemas.microsoft.com/office/drawing/2014/main" id="{E819601C-CAD9-B33C-FA72-C75A97B080D0}"/>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r>
              <a:rPr lang="ja-JP" altLang="en-US" sz="1400">
                <a:solidFill>
                  <a:schemeClr val="tx1"/>
                </a:solidFill>
                <a:latin typeface="Meiryo UI" panose="020B0604030504040204" pitchFamily="50" charset="-128"/>
                <a:ea typeface="Meiryo UI" panose="020B0604030504040204" pitchFamily="50" charset="-128"/>
              </a:rPr>
              <a:t>コメントに沿って申請内容の修正を行います。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F257D96F-1700-82AD-D972-6B672BCB9186}"/>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41D1168F-7E5F-5173-E657-B44F7F8B051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pic>
        <p:nvPicPr>
          <p:cNvPr id="8" name="図 7">
            <a:extLst>
              <a:ext uri="{FF2B5EF4-FFF2-40B4-BE49-F238E27FC236}">
                <a16:creationId xmlns:a16="http://schemas.microsoft.com/office/drawing/2014/main" id="{913B0893-567F-1C8B-6041-8F7E3C6F1017}"/>
              </a:ext>
            </a:extLst>
          </p:cNvPr>
          <p:cNvPicPr>
            <a:picLocks noChangeAspect="1"/>
          </p:cNvPicPr>
          <p:nvPr/>
        </p:nvPicPr>
        <p:blipFill rotWithShape="1">
          <a:blip r:embed="rId3"/>
          <a:srcRect t="24826" r="1207"/>
          <a:stretch/>
        </p:blipFill>
        <p:spPr>
          <a:xfrm>
            <a:off x="6898640" y="3044923"/>
            <a:ext cx="3369011" cy="1073930"/>
          </a:xfrm>
          <a:prstGeom prst="rect">
            <a:avLst/>
          </a:prstGeom>
          <a:ln w="19050">
            <a:solidFill>
              <a:schemeClr val="tx1"/>
            </a:solidFill>
          </a:ln>
        </p:spPr>
      </p:pic>
      <p:pic>
        <p:nvPicPr>
          <p:cNvPr id="15" name="図 14">
            <a:extLst>
              <a:ext uri="{FF2B5EF4-FFF2-40B4-BE49-F238E27FC236}">
                <a16:creationId xmlns:a16="http://schemas.microsoft.com/office/drawing/2014/main" id="{97EAEDD0-929F-0DA7-AAD5-4D5FAD8951D4}"/>
              </a:ext>
            </a:extLst>
          </p:cNvPr>
          <p:cNvPicPr>
            <a:picLocks noChangeAspect="1"/>
          </p:cNvPicPr>
          <p:nvPr/>
        </p:nvPicPr>
        <p:blipFill rotWithShape="1">
          <a:blip r:embed="rId4"/>
          <a:srcRect l="16541" t="80650" r="17195" b="5487"/>
          <a:stretch/>
        </p:blipFill>
        <p:spPr>
          <a:xfrm>
            <a:off x="6898640" y="4899382"/>
            <a:ext cx="4636757" cy="1343489"/>
          </a:xfrm>
          <a:prstGeom prst="rect">
            <a:avLst/>
          </a:prstGeom>
          <a:ln w="19050">
            <a:solidFill>
              <a:schemeClr val="tx1"/>
            </a:solidFill>
          </a:ln>
        </p:spPr>
      </p:pic>
      <p:sp>
        <p:nvSpPr>
          <p:cNvPr id="24" name="角丸四角形 7">
            <a:extLst>
              <a:ext uri="{FF2B5EF4-FFF2-40B4-BE49-F238E27FC236}">
                <a16:creationId xmlns:a16="http://schemas.microsoft.com/office/drawing/2014/main" id="{EC6CB866-6A63-363B-4183-805E7C17CFFB}"/>
              </a:ext>
            </a:extLst>
          </p:cNvPr>
          <p:cNvSpPr/>
          <p:nvPr/>
        </p:nvSpPr>
        <p:spPr>
          <a:xfrm>
            <a:off x="9581852" y="3600661"/>
            <a:ext cx="623818" cy="444691"/>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3E269DD9-2972-50F4-2043-A9619C6AEF3F}"/>
              </a:ext>
            </a:extLst>
          </p:cNvPr>
          <p:cNvSpPr txBox="1"/>
          <p:nvPr/>
        </p:nvSpPr>
        <p:spPr>
          <a:xfrm>
            <a:off x="9156828" y="3451832"/>
            <a:ext cx="415498" cy="369332"/>
          </a:xfrm>
          <a:prstGeom prst="rect">
            <a:avLst/>
          </a:prstGeom>
          <a:noFill/>
        </p:spPr>
        <p:txBody>
          <a:bodyPr wrap="square" rtlCol="0">
            <a:spAutoFit/>
          </a:bodyPr>
          <a:lstStyle/>
          <a:p>
            <a:r>
              <a:rPr lang="ja-JP" altLang="en-US">
                <a:solidFill>
                  <a:srgbClr val="FF0000"/>
                </a:solidFill>
                <a:latin typeface="Meiryo UI" panose="020B0604030504040204" pitchFamily="50" charset="-128"/>
                <a:ea typeface="Meiryo UI" panose="020B0604030504040204" pitchFamily="50" charset="-128"/>
              </a:rPr>
              <a:t>③</a:t>
            </a:r>
            <a:endParaRPr kumimoji="1" lang="ja-JP" altLang="en-US">
              <a:solidFill>
                <a:srgbClr val="FF0000"/>
              </a:solidFill>
              <a:latin typeface="Meiryo UI" panose="020B0604030504040204" pitchFamily="50" charset="-128"/>
              <a:ea typeface="Meiryo UI" panose="020B0604030504040204" pitchFamily="50" charset="-128"/>
            </a:endParaRPr>
          </a:p>
        </p:txBody>
      </p:sp>
      <p:sp>
        <p:nvSpPr>
          <p:cNvPr id="26" name="角丸四角形 7">
            <a:extLst>
              <a:ext uri="{FF2B5EF4-FFF2-40B4-BE49-F238E27FC236}">
                <a16:creationId xmlns:a16="http://schemas.microsoft.com/office/drawing/2014/main" id="{9F8B94BF-3D90-99A0-9F34-0D045AE4CC48}"/>
              </a:ext>
            </a:extLst>
          </p:cNvPr>
          <p:cNvSpPr/>
          <p:nvPr/>
        </p:nvSpPr>
        <p:spPr>
          <a:xfrm>
            <a:off x="8918250" y="5963379"/>
            <a:ext cx="653965" cy="209550"/>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7" name="テキスト ボックス 26">
            <a:extLst>
              <a:ext uri="{FF2B5EF4-FFF2-40B4-BE49-F238E27FC236}">
                <a16:creationId xmlns:a16="http://schemas.microsoft.com/office/drawing/2014/main" id="{120194EF-5BF6-147D-5AC1-0FD4109AF13D}"/>
              </a:ext>
            </a:extLst>
          </p:cNvPr>
          <p:cNvSpPr txBox="1"/>
          <p:nvPr/>
        </p:nvSpPr>
        <p:spPr>
          <a:xfrm>
            <a:off x="8547287" y="5866791"/>
            <a:ext cx="415498" cy="369332"/>
          </a:xfrm>
          <a:prstGeom prst="rect">
            <a:avLst/>
          </a:prstGeom>
          <a:noFill/>
        </p:spPr>
        <p:txBody>
          <a:bodyPr wrap="square" rtlCol="0">
            <a:spAutoFit/>
          </a:bodyPr>
          <a:lstStyle/>
          <a:p>
            <a:r>
              <a:rPr lang="ja-JP" altLang="en-US">
                <a:solidFill>
                  <a:srgbClr val="FF0000"/>
                </a:solidFill>
                <a:latin typeface="Meiryo UI" panose="020B0604030504040204" pitchFamily="50" charset="-128"/>
                <a:ea typeface="Meiryo UI" panose="020B0604030504040204" pitchFamily="50" charset="-128"/>
              </a:rPr>
              <a:t>④</a:t>
            </a:r>
            <a:endParaRPr kumimoji="1" lang="ja-JP" altLang="en-US">
              <a:solidFill>
                <a:srgbClr val="FF0000"/>
              </a:solidFill>
              <a:latin typeface="Meiryo UI" panose="020B0604030504040204" pitchFamily="50" charset="-128"/>
              <a:ea typeface="Meiryo UI" panose="020B0604030504040204" pitchFamily="50" charset="-128"/>
            </a:endParaRPr>
          </a:p>
        </p:txBody>
      </p:sp>
      <p:pic>
        <p:nvPicPr>
          <p:cNvPr id="3074" name="Picture 2">
            <a:extLst>
              <a:ext uri="{FF2B5EF4-FFF2-40B4-BE49-F238E27FC236}">
                <a16:creationId xmlns:a16="http://schemas.microsoft.com/office/drawing/2014/main" id="{6A6A73BF-046F-6924-92DE-7BA3168DDB31}"/>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48986" y="1223052"/>
            <a:ext cx="4522856" cy="5485826"/>
          </a:xfrm>
          <a:prstGeom prst="rect">
            <a:avLst/>
          </a:prstGeom>
          <a:noFill/>
          <a:extLst>
            <a:ext uri="{909E8E84-426E-40DD-AFC4-6F175D3DCCD1}">
              <a14:hiddenFill xmlns:a14="http://schemas.microsoft.com/office/drawing/2010/main">
                <a:solidFill>
                  <a:srgbClr val="FFFFFF"/>
                </a:solidFill>
              </a14:hiddenFill>
            </a:ext>
          </a:extLst>
        </p:spPr>
      </p:pic>
      <p:sp>
        <p:nvSpPr>
          <p:cNvPr id="10" name="角丸四角形 7">
            <a:extLst>
              <a:ext uri="{FF2B5EF4-FFF2-40B4-BE49-F238E27FC236}">
                <a16:creationId xmlns:a16="http://schemas.microsoft.com/office/drawing/2014/main" id="{15F6F7F8-87EC-986F-A3AC-B7647C06E976}"/>
              </a:ext>
            </a:extLst>
          </p:cNvPr>
          <p:cNvSpPr/>
          <p:nvPr/>
        </p:nvSpPr>
        <p:spPr>
          <a:xfrm>
            <a:off x="4866980" y="6406340"/>
            <a:ext cx="415498" cy="235744"/>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871EF5C4-406F-A1DA-C2AE-ED43CFA47981}"/>
              </a:ext>
            </a:extLst>
          </p:cNvPr>
          <p:cNvSpPr txBox="1"/>
          <p:nvPr/>
        </p:nvSpPr>
        <p:spPr>
          <a:xfrm>
            <a:off x="4451482" y="6339546"/>
            <a:ext cx="415498" cy="369332"/>
          </a:xfrm>
          <a:prstGeom prst="rect">
            <a:avLst/>
          </a:prstGeom>
          <a:noFill/>
        </p:spPr>
        <p:txBody>
          <a:bodyPr wrap="square" rtlCol="0">
            <a:spAutoFit/>
          </a:bodyPr>
          <a:lstStyle/>
          <a:p>
            <a:r>
              <a:rPr lang="ja-JP" altLang="en-US">
                <a:solidFill>
                  <a:srgbClr val="FF0000"/>
                </a:solidFill>
                <a:latin typeface="Meiryo UI" panose="020B0604030504040204" pitchFamily="50" charset="-128"/>
                <a:ea typeface="Meiryo UI" panose="020B0604030504040204" pitchFamily="50" charset="-128"/>
              </a:rPr>
              <a:t>②</a:t>
            </a:r>
            <a:endParaRPr kumimoji="1" lang="ja-JP" altLang="en-US">
              <a:solidFill>
                <a:srgbClr val="FF0000"/>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38C0AEBD-E260-797B-C4A6-22EC895B2BDF}"/>
              </a:ext>
            </a:extLst>
          </p:cNvPr>
          <p:cNvSpPr/>
          <p:nvPr/>
        </p:nvSpPr>
        <p:spPr>
          <a:xfrm>
            <a:off x="8839525" y="131340"/>
            <a:ext cx="1756701" cy="394146"/>
          </a:xfrm>
          <a:prstGeom prst="rect">
            <a:avLst/>
          </a:prstGeom>
          <a:solidFill>
            <a:srgbClr val="FBE5D6"/>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buClr>
                <a:srgbClr val="000000"/>
              </a:buClr>
            </a:pPr>
            <a:r>
              <a:rPr kumimoji="0" lang="ja-JP" altLang="en-US" sz="1600" b="1" kern="0">
                <a:solidFill>
                  <a:srgbClr val="000000"/>
                </a:solidFill>
                <a:latin typeface="Meiryo UI" panose="020B0604030504040204" pitchFamily="50" charset="-128"/>
                <a:ea typeface="Meiryo UI" panose="020B0604030504040204" pitchFamily="50" charset="-128"/>
                <a:cs typeface="Arial" pitchFamily="34" charset="0"/>
              </a:rPr>
              <a:t>商工会地区のみ</a:t>
            </a:r>
          </a:p>
        </p:txBody>
      </p:sp>
    </p:spTree>
    <p:extLst>
      <p:ext uri="{BB962C8B-B14F-4D97-AF65-F5344CB8AC3E}">
        <p14:creationId xmlns:p14="http://schemas.microsoft.com/office/powerpoint/2010/main" val="2626725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
            <a:extLst>
              <a:ext uri="{FF2B5EF4-FFF2-40B4-BE49-F238E27FC236}">
                <a16:creationId xmlns:a16="http://schemas.microsoft.com/office/drawing/2014/main" id="{69A9B1F8-9105-C796-79E0-D2901518EAA4}"/>
              </a:ext>
            </a:extLst>
          </p:cNvPr>
          <p:cNvSpPr txBox="1"/>
          <p:nvPr/>
        </p:nvSpPr>
        <p:spPr>
          <a:xfrm>
            <a:off x="6274822" y="1409344"/>
            <a:ext cx="5825146" cy="1815882"/>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chemeClr val="tx1"/>
              </a:buClr>
              <a:buFont typeface="+mj-ea"/>
              <a:buAutoNum type="circleNumDbPlain"/>
            </a:pPr>
            <a:r>
              <a:rPr lang="ja-JP" altLang="en-US" sz="1400">
                <a:latin typeface="Meiryo UI" panose="020B0604030504040204" pitchFamily="50" charset="-128"/>
                <a:ea typeface="Meiryo UI" panose="020B0604030504040204" pitchFamily="50" charset="-128"/>
              </a:rPr>
              <a:t>申請内容の確認画面が表示されます。</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全ての修正が完了していることを再度確認してください。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 </a:t>
            </a:r>
            <a:r>
              <a:rPr lang="ja-JP" altLang="en-US" sz="1400" b="1">
                <a:latin typeface="Meiryo UI" panose="020B0604030504040204" pitchFamily="50" charset="-128"/>
                <a:ea typeface="Meiryo UI" panose="020B0604030504040204" pitchFamily="50" charset="-128"/>
              </a:rPr>
              <a:t>「提出する」</a:t>
            </a:r>
            <a:r>
              <a:rPr lang="ja-JP" altLang="en-US" sz="1400">
                <a:latin typeface="Meiryo UI" panose="020B0604030504040204" pitchFamily="50" charset="-128"/>
                <a:ea typeface="Meiryo UI" panose="020B0604030504040204" pitchFamily="50" charset="-128"/>
              </a:rPr>
              <a:t>ボタンを押下してください。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下記のダイアログが表示されますので、「</a:t>
            </a:r>
            <a:r>
              <a:rPr lang="en-US" altLang="ja-JP" sz="1400">
                <a:latin typeface="Meiryo UI" panose="020B0604030504040204" pitchFamily="50" charset="-128"/>
                <a:ea typeface="Meiryo UI" panose="020B0604030504040204" pitchFamily="50" charset="-128"/>
              </a:rPr>
              <a:t>OK</a:t>
            </a:r>
            <a:r>
              <a:rPr lang="ja-JP" altLang="en-US" sz="1400">
                <a:latin typeface="Meiryo UI" panose="020B0604030504040204" pitchFamily="50" charset="-128"/>
                <a:ea typeface="Meiryo UI" panose="020B0604030504040204" pitchFamily="50" charset="-128"/>
              </a:rPr>
              <a:t>」を押下してください。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BD36C71-6B21-C384-48BA-18A074C3E3D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差戻し対応（</a:t>
            </a:r>
            <a:r>
              <a:rPr lang="en-US" altLang="ja-JP" sz="2200" b="1">
                <a:solidFill>
                  <a:srgbClr val="0070C0"/>
                </a:solidFill>
                <a:latin typeface="Meiryo UI" panose="020B0604030504040204" pitchFamily="50" charset="-128"/>
                <a:ea typeface="Meiryo UI" panose="020B0604030504040204" pitchFamily="50" charset="-128"/>
              </a:rPr>
              <a:t>4/4</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13" name="テキスト プレースホルダ 38">
            <a:extLst>
              <a:ext uri="{FF2B5EF4-FFF2-40B4-BE49-F238E27FC236}">
                <a16:creationId xmlns:a16="http://schemas.microsoft.com/office/drawing/2014/main" id="{84D6FAC8-25B2-1CE6-990B-1A6FC39AC3A6}"/>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nchor="t">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latin typeface="Meiryo UI"/>
                <a:ea typeface="Meiryo UI"/>
                <a:cs typeface="メイリオ" panose="020B0604030504040204" pitchFamily="50" charset="-128"/>
              </a:rPr>
              <a:t>申請内容確認</a:t>
            </a:r>
            <a:endParaRPr lang="ja-JP" altLang="en-US" sz="1400" b="1">
              <a:cs typeface="メイリオ" panose="020B0604030504040204" pitchFamily="50" charset="-128"/>
            </a:endParaRPr>
          </a:p>
        </p:txBody>
      </p:sp>
      <p:sp>
        <p:nvSpPr>
          <p:cNvPr id="2" name="正方形/長方形 1">
            <a:extLst>
              <a:ext uri="{FF2B5EF4-FFF2-40B4-BE49-F238E27FC236}">
                <a16:creationId xmlns:a16="http://schemas.microsoft.com/office/drawing/2014/main" id="{E819601C-CAD9-B33C-FA72-C75A97B080D0}"/>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r>
              <a:rPr lang="ja-JP" altLang="en-US" sz="1400">
                <a:solidFill>
                  <a:schemeClr val="tx1"/>
                </a:solidFill>
                <a:latin typeface="Meiryo UI" panose="020B0604030504040204" pitchFamily="50" charset="-128"/>
                <a:ea typeface="Meiryo UI" panose="020B0604030504040204" pitchFamily="50" charset="-128"/>
              </a:rPr>
              <a:t>商工会へ確認依頼を行います。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F257D96F-1700-82AD-D972-6B672BCB9186}"/>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41D1168F-7E5F-5173-E657-B44F7F8B051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pic>
        <p:nvPicPr>
          <p:cNvPr id="15" name="図 14">
            <a:extLst>
              <a:ext uri="{FF2B5EF4-FFF2-40B4-BE49-F238E27FC236}">
                <a16:creationId xmlns:a16="http://schemas.microsoft.com/office/drawing/2014/main" id="{15A984B2-3C8C-32DE-2B8D-121ABBA7EBCE}"/>
              </a:ext>
            </a:extLst>
          </p:cNvPr>
          <p:cNvPicPr>
            <a:picLocks noChangeAspect="1"/>
          </p:cNvPicPr>
          <p:nvPr/>
        </p:nvPicPr>
        <p:blipFill rotWithShape="1">
          <a:blip r:embed="rId3"/>
          <a:srcRect t="31646" b="-1"/>
          <a:stretch/>
        </p:blipFill>
        <p:spPr>
          <a:xfrm>
            <a:off x="6898640" y="3325312"/>
            <a:ext cx="3774739" cy="970483"/>
          </a:xfrm>
          <a:prstGeom prst="rect">
            <a:avLst/>
          </a:prstGeom>
          <a:ln w="19050">
            <a:solidFill>
              <a:schemeClr val="tx1"/>
            </a:solidFill>
          </a:ln>
        </p:spPr>
      </p:pic>
      <p:sp>
        <p:nvSpPr>
          <p:cNvPr id="19" name="角丸四角形 7">
            <a:extLst>
              <a:ext uri="{FF2B5EF4-FFF2-40B4-BE49-F238E27FC236}">
                <a16:creationId xmlns:a16="http://schemas.microsoft.com/office/drawing/2014/main" id="{CF260A07-8A7E-52DC-1CEB-E3CCD4F22AC2}"/>
              </a:ext>
            </a:extLst>
          </p:cNvPr>
          <p:cNvSpPr/>
          <p:nvPr/>
        </p:nvSpPr>
        <p:spPr>
          <a:xfrm>
            <a:off x="8913711" y="3748749"/>
            <a:ext cx="915818" cy="472494"/>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21C051B0-7809-ADD1-7156-3DF07150F500}"/>
              </a:ext>
            </a:extLst>
          </p:cNvPr>
          <p:cNvSpPr txBox="1"/>
          <p:nvPr/>
        </p:nvSpPr>
        <p:spPr>
          <a:xfrm>
            <a:off x="8553289" y="3500853"/>
            <a:ext cx="415498" cy="369332"/>
          </a:xfrm>
          <a:prstGeom prst="rect">
            <a:avLst/>
          </a:prstGeom>
          <a:noFill/>
        </p:spPr>
        <p:txBody>
          <a:bodyPr wrap="square" rtlCol="0">
            <a:spAutoFit/>
          </a:bodyPr>
          <a:lstStyle/>
          <a:p>
            <a:r>
              <a:rPr lang="ja-JP" altLang="en-US">
                <a:solidFill>
                  <a:srgbClr val="FF0000"/>
                </a:solidFill>
                <a:latin typeface="Meiryo UI" panose="020B0604030504040204" pitchFamily="50" charset="-128"/>
                <a:ea typeface="Meiryo UI" panose="020B0604030504040204" pitchFamily="50" charset="-128"/>
              </a:rPr>
              <a:t>③</a:t>
            </a:r>
            <a:endParaRPr kumimoji="1" lang="ja-JP" altLang="en-US">
              <a:solidFill>
                <a:srgbClr val="FF0000"/>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E6A932B-6D66-823B-E2DF-FE4179E8B305}"/>
              </a:ext>
            </a:extLst>
          </p:cNvPr>
          <p:cNvSpPr/>
          <p:nvPr/>
        </p:nvSpPr>
        <p:spPr>
          <a:xfrm>
            <a:off x="6603664" y="4712934"/>
            <a:ext cx="5059680" cy="1589845"/>
          </a:xfrm>
          <a:prstGeom prst="rect">
            <a:avLst/>
          </a:prstGeom>
          <a:solidFill>
            <a:schemeClr val="accent4">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r>
              <a:rPr lang="ja-JP" altLang="en-US" sz="1400" u="sng">
                <a:solidFill>
                  <a:schemeClr val="tx1"/>
                </a:solidFill>
                <a:latin typeface="Meiryo UI" panose="020B0604030504040204" pitchFamily="50" charset="-128"/>
                <a:ea typeface="Meiryo UI" panose="020B0604030504040204" pitchFamily="50" charset="-128"/>
              </a:rPr>
              <a:t>商工会の確認の結果、修正内容に不備がない場合</a:t>
            </a:r>
            <a:br>
              <a:rPr lang="en-US" altLang="ja-JP" sz="1400" u="sng">
                <a:solidFill>
                  <a:schemeClr val="tx1"/>
                </a:solidFill>
                <a:latin typeface="Meiryo UI" panose="020B0604030504040204" pitchFamily="50" charset="-128"/>
                <a:ea typeface="Meiryo UI" panose="020B0604030504040204" pitchFamily="50" charset="-128"/>
              </a:rPr>
            </a:br>
            <a:r>
              <a:rPr lang="ja-JP" altLang="en-US" sz="1400">
                <a:solidFill>
                  <a:schemeClr val="tx1"/>
                </a:solidFill>
                <a:latin typeface="Meiryo UI" panose="020B0604030504040204" pitchFamily="50" charset="-128"/>
                <a:ea typeface="Meiryo UI" panose="020B0604030504040204" pitchFamily="50" charset="-128"/>
              </a:rPr>
              <a:t>→　そのまま商工会から地方事務局へ再提出の手続きが行われます。</a:t>
            </a:r>
            <a:endParaRPr lang="en-US" altLang="ja-JP" sz="1400">
              <a:solidFill>
                <a:schemeClr val="tx1"/>
              </a:solidFill>
              <a:latin typeface="Meiryo UI" panose="020B0604030504040204" pitchFamily="50" charset="-128"/>
              <a:ea typeface="Meiryo UI" panose="020B0604030504040204" pitchFamily="50" charset="-128"/>
            </a:endParaRPr>
          </a:p>
          <a:p>
            <a:endParaRPr lang="ja-JP" altLang="en-US" sz="1400">
              <a:solidFill>
                <a:schemeClr val="tx1"/>
              </a:solidFill>
              <a:latin typeface="Meiryo UI" panose="020B0604030504040204" pitchFamily="50" charset="-128"/>
              <a:ea typeface="Meiryo UI" panose="020B0604030504040204" pitchFamily="50" charset="-128"/>
            </a:endParaRPr>
          </a:p>
          <a:p>
            <a:r>
              <a:rPr lang="ja-JP" altLang="en-US" sz="1400" u="sng">
                <a:solidFill>
                  <a:schemeClr val="tx1"/>
                </a:solidFill>
                <a:latin typeface="Meiryo UI" panose="020B0604030504040204" pitchFamily="50" charset="-128"/>
                <a:ea typeface="Meiryo UI" panose="020B0604030504040204" pitchFamily="50" charset="-128"/>
              </a:rPr>
              <a:t>商工会の確認の結果、修正内容に不備がある場合</a:t>
            </a:r>
            <a:br>
              <a:rPr lang="en-US" altLang="ja-JP" sz="1400">
                <a:solidFill>
                  <a:schemeClr val="tx1"/>
                </a:solidFill>
                <a:latin typeface="Meiryo UI" panose="020B0604030504040204" pitchFamily="50" charset="-128"/>
                <a:ea typeface="Meiryo UI" panose="020B0604030504040204" pitchFamily="50" charset="-128"/>
              </a:rPr>
            </a:br>
            <a:r>
              <a:rPr lang="ja-JP" altLang="en-US" sz="1400">
                <a:solidFill>
                  <a:schemeClr val="tx1"/>
                </a:solidFill>
                <a:latin typeface="Meiryo UI" panose="020B0604030504040204" pitchFamily="50" charset="-128"/>
                <a:ea typeface="Meiryo UI" panose="020B0604030504040204" pitchFamily="50" charset="-128"/>
              </a:rPr>
              <a:t>→　商工会から事業者の方へ再度差戻しが行われます。</a:t>
            </a:r>
            <a:br>
              <a:rPr lang="en-US" altLang="ja-JP" sz="1400">
                <a:solidFill>
                  <a:schemeClr val="tx1"/>
                </a:solidFill>
                <a:latin typeface="Meiryo UI" panose="020B0604030504040204" pitchFamily="50" charset="-128"/>
                <a:ea typeface="Meiryo UI" panose="020B0604030504040204" pitchFamily="50" charset="-128"/>
              </a:rPr>
            </a:br>
            <a:r>
              <a:rPr lang="ja-JP" altLang="en-US" sz="1400">
                <a:solidFill>
                  <a:schemeClr val="tx1"/>
                </a:solidFill>
                <a:latin typeface="Meiryo UI" panose="020B0604030504040204" pitchFamily="50" charset="-128"/>
                <a:ea typeface="Meiryo UI" panose="020B0604030504040204" pitchFamily="50" charset="-128"/>
              </a:rPr>
              <a:t>差戻しを受けた場合は、再度の不備修正が必要です。</a:t>
            </a:r>
            <a:endParaRPr lang="en-US" altLang="ja-JP" sz="1400">
              <a:solidFill>
                <a:schemeClr val="tx1"/>
              </a:solidFill>
              <a:latin typeface="Meiryo UI" panose="020B0604030504040204" pitchFamily="50" charset="-128"/>
              <a:ea typeface="Meiryo UI" panose="020B0604030504040204" pitchFamily="50" charset="-128"/>
            </a:endParaRPr>
          </a:p>
          <a:p>
            <a:r>
              <a:rPr lang="ja-JP" altLang="en-US" sz="1400">
                <a:solidFill>
                  <a:schemeClr val="tx1"/>
                </a:solidFill>
                <a:latin typeface="Meiryo UI" panose="020B0604030504040204" pitchFamily="50" charset="-128"/>
                <a:ea typeface="Meiryo UI" panose="020B0604030504040204" pitchFamily="50" charset="-128"/>
              </a:rPr>
              <a:t>（詳しくは</a:t>
            </a:r>
            <a:r>
              <a:rPr lang="en-US" altLang="ja-JP" sz="1400" b="1" u="sng">
                <a:solidFill>
                  <a:srgbClr val="FF0000"/>
                </a:solidFill>
                <a:latin typeface="Meiryo UI" panose="020B0604030504040204" pitchFamily="50" charset="-128"/>
                <a:ea typeface="Meiryo UI" panose="020B0604030504040204" pitchFamily="50" charset="-128"/>
              </a:rPr>
              <a:t>1</a:t>
            </a:r>
            <a:r>
              <a:rPr lang="ja-JP" altLang="en-US" sz="1400" b="1" u="sng">
                <a:solidFill>
                  <a:srgbClr val="FF0000"/>
                </a:solidFill>
                <a:latin typeface="Meiryo UI" panose="020B0604030504040204" pitchFamily="50" charset="-128"/>
                <a:ea typeface="Meiryo UI" panose="020B0604030504040204" pitchFamily="50" charset="-128"/>
              </a:rPr>
              <a:t>ページ後</a:t>
            </a:r>
            <a:r>
              <a:rPr lang="ja-JP" altLang="en-US" sz="1400">
                <a:solidFill>
                  <a:schemeClr val="tx1"/>
                </a:solidFill>
                <a:latin typeface="Meiryo UI" panose="020B0604030504040204" pitchFamily="50" charset="-128"/>
                <a:ea typeface="Meiryo UI" panose="020B0604030504040204" pitchFamily="50" charset="-128"/>
              </a:rPr>
              <a:t>をご参照ください）</a:t>
            </a:r>
          </a:p>
        </p:txBody>
      </p:sp>
      <p:pic>
        <p:nvPicPr>
          <p:cNvPr id="4098" name="Picture 2">
            <a:extLst>
              <a:ext uri="{FF2B5EF4-FFF2-40B4-BE49-F238E27FC236}">
                <a16:creationId xmlns:a16="http://schemas.microsoft.com/office/drawing/2014/main" id="{29BA4BE8-F1A3-E848-844F-36094255084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02483" y="1223052"/>
            <a:ext cx="5415863" cy="5447802"/>
          </a:xfrm>
          <a:prstGeom prst="rect">
            <a:avLst/>
          </a:prstGeom>
          <a:noFill/>
          <a:extLst>
            <a:ext uri="{909E8E84-426E-40DD-AFC4-6F175D3DCCD1}">
              <a14:hiddenFill xmlns:a14="http://schemas.microsoft.com/office/drawing/2010/main">
                <a:solidFill>
                  <a:srgbClr val="FFFFFF"/>
                </a:solidFill>
              </a14:hiddenFill>
            </a:ext>
          </a:extLst>
        </p:spPr>
      </p:pic>
      <p:sp>
        <p:nvSpPr>
          <p:cNvPr id="23" name="角丸四角形 7">
            <a:extLst>
              <a:ext uri="{FF2B5EF4-FFF2-40B4-BE49-F238E27FC236}">
                <a16:creationId xmlns:a16="http://schemas.microsoft.com/office/drawing/2014/main" id="{E46457E5-7BBD-DCF5-348D-7FBA6B7982BD}"/>
              </a:ext>
            </a:extLst>
          </p:cNvPr>
          <p:cNvSpPr/>
          <p:nvPr/>
        </p:nvSpPr>
        <p:spPr>
          <a:xfrm>
            <a:off x="2758780" y="6184906"/>
            <a:ext cx="451780" cy="238753"/>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84316095-9B34-FE85-EF77-BD9583BAF006}"/>
              </a:ext>
            </a:extLst>
          </p:cNvPr>
          <p:cNvSpPr txBox="1"/>
          <p:nvPr/>
        </p:nvSpPr>
        <p:spPr>
          <a:xfrm>
            <a:off x="2348362" y="6118113"/>
            <a:ext cx="415498" cy="369332"/>
          </a:xfrm>
          <a:prstGeom prst="rect">
            <a:avLst/>
          </a:prstGeom>
          <a:noFill/>
        </p:spPr>
        <p:txBody>
          <a:bodyPr wrap="square" rtlCol="0">
            <a:spAutoFit/>
          </a:bodyPr>
          <a:lstStyle/>
          <a:p>
            <a:r>
              <a:rPr lang="ja-JP" altLang="en-US">
                <a:solidFill>
                  <a:srgbClr val="FF0000"/>
                </a:solidFill>
                <a:latin typeface="Meiryo UI" panose="020B0604030504040204" pitchFamily="50" charset="-128"/>
                <a:ea typeface="Meiryo UI" panose="020B0604030504040204" pitchFamily="50" charset="-128"/>
              </a:rPr>
              <a:t>②</a:t>
            </a:r>
            <a:endParaRPr kumimoji="1" lang="ja-JP" altLang="en-US">
              <a:solidFill>
                <a:srgbClr val="FF0000"/>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6ED22738-1BA2-722C-54F3-D3EA70044CF0}"/>
              </a:ext>
            </a:extLst>
          </p:cNvPr>
          <p:cNvSpPr/>
          <p:nvPr/>
        </p:nvSpPr>
        <p:spPr>
          <a:xfrm>
            <a:off x="8839525" y="131340"/>
            <a:ext cx="1756701" cy="394146"/>
          </a:xfrm>
          <a:prstGeom prst="rect">
            <a:avLst/>
          </a:prstGeom>
          <a:solidFill>
            <a:srgbClr val="FBE5D6"/>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buClr>
                <a:srgbClr val="000000"/>
              </a:buClr>
            </a:pPr>
            <a:r>
              <a:rPr kumimoji="0" lang="ja-JP" altLang="en-US" sz="1600" b="1" kern="0">
                <a:solidFill>
                  <a:srgbClr val="000000"/>
                </a:solidFill>
                <a:latin typeface="Meiryo UI" panose="020B0604030504040204" pitchFamily="50" charset="-128"/>
                <a:ea typeface="Meiryo UI" panose="020B0604030504040204" pitchFamily="50" charset="-128"/>
                <a:cs typeface="Arial" pitchFamily="34" charset="0"/>
              </a:rPr>
              <a:t>商工会地区のみ</a:t>
            </a:r>
          </a:p>
        </p:txBody>
      </p:sp>
    </p:spTree>
    <p:extLst>
      <p:ext uri="{BB962C8B-B14F-4D97-AF65-F5344CB8AC3E}">
        <p14:creationId xmlns:p14="http://schemas.microsoft.com/office/powerpoint/2010/main" val="2102471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
            <a:extLst>
              <a:ext uri="{FF2B5EF4-FFF2-40B4-BE49-F238E27FC236}">
                <a16:creationId xmlns:a16="http://schemas.microsoft.com/office/drawing/2014/main" id="{69A9B1F8-9105-C796-79E0-D2901518EAA4}"/>
              </a:ext>
            </a:extLst>
          </p:cNvPr>
          <p:cNvSpPr txBox="1"/>
          <p:nvPr/>
        </p:nvSpPr>
        <p:spPr>
          <a:xfrm>
            <a:off x="6274822" y="1409344"/>
            <a:ext cx="5825146" cy="1169551"/>
          </a:xfrm>
          <a:prstGeom prst="rect">
            <a:avLst/>
          </a:prstGeom>
          <a:noFill/>
        </p:spPr>
        <p:txBody>
          <a:bodyPr wrap="square" lIns="91440" tIns="45720" rIns="91440" bIns="45720" rtlCol="0" anchor="t">
            <a:spAutoFit/>
          </a:bodyPr>
          <a:lstStyle/>
          <a:p>
            <a:pPr>
              <a:buClr>
                <a:srgbClr val="FF0000"/>
              </a:buClr>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修正後に再度商工会から差戻しがあった場合は、マイページに商工会からのコメントが表示されます。</a:t>
            </a:r>
            <a:br>
              <a:rPr lang="en-US" altLang="ja-JP" sz="1400">
                <a:latin typeface="Meiryo UI" panose="020B0604030504040204" pitchFamily="50" charset="-128"/>
                <a:ea typeface="Meiryo UI" panose="020B0604030504040204" pitchFamily="50" charset="-128"/>
              </a:rPr>
            </a:br>
            <a:r>
              <a:rPr lang="ja-JP" altLang="en-US" sz="1400" b="1">
                <a:latin typeface="Meiryo UI" panose="020B0604030504040204" pitchFamily="50" charset="-128"/>
                <a:ea typeface="Meiryo UI" panose="020B0604030504040204" pitchFamily="50" charset="-128"/>
              </a:rPr>
              <a:t>「商工会からのコメント」</a:t>
            </a:r>
            <a:r>
              <a:rPr lang="ja-JP" altLang="en-US" sz="1400">
                <a:latin typeface="Meiryo UI" panose="020B0604030504040204" pitchFamily="50" charset="-128"/>
                <a:ea typeface="Meiryo UI" panose="020B0604030504040204" pitchFamily="50" charset="-128"/>
              </a:rPr>
              <a:t>ボタンを押下してください。</a:t>
            </a:r>
            <a:endParaRPr lang="en-US" altLang="ja-JP" sz="1400">
              <a:latin typeface="Meiryo UI" panose="020B0604030504040204" pitchFamily="50" charset="-128"/>
              <a:ea typeface="Meiryo UI" panose="020B0604030504040204" pitchFamily="50" charset="-128"/>
            </a:endParaRPr>
          </a:p>
          <a:p>
            <a:pPr>
              <a:buClr>
                <a:srgbClr val="FF0000"/>
              </a:buClr>
            </a:pPr>
            <a:endParaRPr lang="en-US" altLang="ja-JP" sz="1400">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BD36C71-6B21-C384-48BA-18A074C3E3D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修正後に再度商工会から差戻しがあった場合（</a:t>
            </a:r>
            <a:r>
              <a:rPr lang="en-US" altLang="ja-JP" sz="2200" b="1">
                <a:solidFill>
                  <a:srgbClr val="0070C0"/>
                </a:solidFill>
                <a:latin typeface="Meiryo UI" panose="020B0604030504040204" pitchFamily="50" charset="-128"/>
                <a:ea typeface="Meiryo UI" panose="020B0604030504040204" pitchFamily="50" charset="-128"/>
              </a:rPr>
              <a:t>1/2</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13" name="テキスト プレースホルダ 38">
            <a:extLst>
              <a:ext uri="{FF2B5EF4-FFF2-40B4-BE49-F238E27FC236}">
                <a16:creationId xmlns:a16="http://schemas.microsoft.com/office/drawing/2014/main" id="{84D6FAC8-25B2-1CE6-990B-1A6FC39AC3A6}"/>
              </a:ext>
            </a:extLst>
          </p:cNvPr>
          <p:cNvSpPr txBox="1">
            <a:spLocks/>
          </p:cNvSpPr>
          <p:nvPr/>
        </p:nvSpPr>
        <p:spPr>
          <a:xfrm>
            <a:off x="187415" y="726049"/>
            <a:ext cx="5659198" cy="433553"/>
          </a:xfrm>
          <a:prstGeom prst="rect">
            <a:avLst/>
          </a:prstGeom>
          <a:solidFill>
            <a:schemeClr val="accent1">
              <a:lumMod val="20000"/>
              <a:lumOff val="80000"/>
            </a:schemeClr>
          </a:solidFill>
          <a:ln>
            <a:noFill/>
          </a:ln>
        </p:spPr>
        <p:txBody>
          <a:bodyPr vert="horz" wrap="square" lIns="216000" tIns="108000" rIns="216000" bIns="108000" rtlCol="0" anchor="t">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差戻しの対応</a:t>
            </a:r>
          </a:p>
        </p:txBody>
      </p:sp>
      <p:sp>
        <p:nvSpPr>
          <p:cNvPr id="2" name="正方形/長方形 1">
            <a:extLst>
              <a:ext uri="{FF2B5EF4-FFF2-40B4-BE49-F238E27FC236}">
                <a16:creationId xmlns:a16="http://schemas.microsoft.com/office/drawing/2014/main" id="{E819601C-CAD9-B33C-FA72-C75A97B080D0}"/>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r>
              <a:rPr lang="ja-JP" altLang="en-US" sz="1400">
                <a:solidFill>
                  <a:schemeClr val="tx1"/>
                </a:solidFill>
                <a:latin typeface="Meiryo UI" panose="020B0604030504040204" pitchFamily="50" charset="-128"/>
                <a:ea typeface="Meiryo UI" panose="020B0604030504040204" pitchFamily="50" charset="-128"/>
              </a:rPr>
              <a:t>再度商工会から差戻しがあった場合、商工会からのコメントを確認できます。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F257D96F-1700-82AD-D972-6B672BCB9186}"/>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41D1168F-7E5F-5173-E657-B44F7F8B051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pic>
        <p:nvPicPr>
          <p:cNvPr id="5122" name="Picture 2">
            <a:extLst>
              <a:ext uri="{FF2B5EF4-FFF2-40B4-BE49-F238E27FC236}">
                <a16:creationId xmlns:a16="http://schemas.microsoft.com/office/drawing/2014/main" id="{F4E1F646-DC0B-AC19-2CF8-9065D9BFAB8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07247" y="1223052"/>
            <a:ext cx="5619534" cy="5215848"/>
          </a:xfrm>
          <a:prstGeom prst="rect">
            <a:avLst/>
          </a:prstGeom>
          <a:noFill/>
          <a:extLst>
            <a:ext uri="{909E8E84-426E-40DD-AFC4-6F175D3DCCD1}">
              <a14:hiddenFill xmlns:a14="http://schemas.microsoft.com/office/drawing/2010/main">
                <a:solidFill>
                  <a:srgbClr val="FFFFFF"/>
                </a:solidFill>
              </a14:hiddenFill>
            </a:ext>
          </a:extLst>
        </p:spPr>
      </p:pic>
      <p:sp>
        <p:nvSpPr>
          <p:cNvPr id="5" name="角丸四角形 7">
            <a:extLst>
              <a:ext uri="{FF2B5EF4-FFF2-40B4-BE49-F238E27FC236}">
                <a16:creationId xmlns:a16="http://schemas.microsoft.com/office/drawing/2014/main" id="{DA75EBCA-A044-CD4A-7C3F-108D671E3710}"/>
              </a:ext>
            </a:extLst>
          </p:cNvPr>
          <p:cNvSpPr/>
          <p:nvPr/>
        </p:nvSpPr>
        <p:spPr>
          <a:xfrm>
            <a:off x="1208586" y="5106199"/>
            <a:ext cx="955970" cy="365989"/>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D9E8E4E1-BDDF-1EE5-A9F3-E13403AA154E}"/>
              </a:ext>
            </a:extLst>
          </p:cNvPr>
          <p:cNvSpPr txBox="1"/>
          <p:nvPr/>
        </p:nvSpPr>
        <p:spPr>
          <a:xfrm>
            <a:off x="843094" y="5042749"/>
            <a:ext cx="415498" cy="369332"/>
          </a:xfrm>
          <a:prstGeom prst="rect">
            <a:avLst/>
          </a:prstGeom>
          <a:noFill/>
        </p:spPr>
        <p:txBody>
          <a:bodyPr wrap="square" rtlCol="0">
            <a:spAutoFit/>
          </a:bodyPr>
          <a:lstStyle/>
          <a:p>
            <a:r>
              <a:rPr kumimoji="1" lang="ja-JP" altLang="en-US">
                <a:solidFill>
                  <a:srgbClr val="FF0000"/>
                </a:solidFill>
                <a:latin typeface="Meiryo UI" panose="020B0604030504040204" pitchFamily="50" charset="-128"/>
                <a:ea typeface="Meiryo UI" panose="020B0604030504040204" pitchFamily="50" charset="-128"/>
              </a:rPr>
              <a:t>①</a:t>
            </a:r>
          </a:p>
        </p:txBody>
      </p:sp>
      <p:sp>
        <p:nvSpPr>
          <p:cNvPr id="4" name="正方形/長方形 3">
            <a:extLst>
              <a:ext uri="{FF2B5EF4-FFF2-40B4-BE49-F238E27FC236}">
                <a16:creationId xmlns:a16="http://schemas.microsoft.com/office/drawing/2014/main" id="{DFC9E499-35C4-1B5B-2B48-0C6F6A2A3768}"/>
              </a:ext>
            </a:extLst>
          </p:cNvPr>
          <p:cNvSpPr/>
          <p:nvPr/>
        </p:nvSpPr>
        <p:spPr>
          <a:xfrm>
            <a:off x="8839525" y="131340"/>
            <a:ext cx="1756701" cy="394146"/>
          </a:xfrm>
          <a:prstGeom prst="rect">
            <a:avLst/>
          </a:prstGeom>
          <a:solidFill>
            <a:srgbClr val="FBE5D6"/>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buClr>
                <a:srgbClr val="000000"/>
              </a:buClr>
            </a:pPr>
            <a:r>
              <a:rPr kumimoji="0" lang="ja-JP" altLang="en-US" sz="1600" b="1" kern="0">
                <a:solidFill>
                  <a:srgbClr val="000000"/>
                </a:solidFill>
                <a:latin typeface="Meiryo UI" panose="020B0604030504040204" pitchFamily="50" charset="-128"/>
                <a:ea typeface="Meiryo UI" panose="020B0604030504040204" pitchFamily="50" charset="-128"/>
                <a:cs typeface="Arial" pitchFamily="34" charset="0"/>
              </a:rPr>
              <a:t>商工会地区のみ</a:t>
            </a:r>
          </a:p>
        </p:txBody>
      </p:sp>
    </p:spTree>
    <p:extLst>
      <p:ext uri="{BB962C8B-B14F-4D97-AF65-F5344CB8AC3E}">
        <p14:creationId xmlns:p14="http://schemas.microsoft.com/office/powerpoint/2010/main" val="504209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E123E7A9-D710-4AC0-8992-601D55309E57}"/>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改訂履歴</a:t>
            </a:r>
            <a:endParaRPr kumimoji="1" lang="ja-JP" altLang="en-US" sz="2200" b="1">
              <a:solidFill>
                <a:srgbClr val="0070C0"/>
              </a:solidFill>
              <a:latin typeface="Meiryo UI" panose="020B0604030504040204" pitchFamily="50" charset="-128"/>
              <a:ea typeface="Meiryo UI" panose="020B0604030504040204" pitchFamily="50" charset="-128"/>
            </a:endParaRPr>
          </a:p>
        </p:txBody>
      </p:sp>
      <p:graphicFrame>
        <p:nvGraphicFramePr>
          <p:cNvPr id="2" name="表 7">
            <a:extLst>
              <a:ext uri="{FF2B5EF4-FFF2-40B4-BE49-F238E27FC236}">
                <a16:creationId xmlns:a16="http://schemas.microsoft.com/office/drawing/2014/main" id="{70366672-51A8-A1DF-42E2-C6FDD6AA4F61}"/>
              </a:ext>
            </a:extLst>
          </p:cNvPr>
          <p:cNvGraphicFramePr>
            <a:graphicFrameLocks noGrp="1"/>
          </p:cNvGraphicFramePr>
          <p:nvPr>
            <p:extLst>
              <p:ext uri="{D42A27DB-BD31-4B8C-83A1-F6EECF244321}">
                <p14:modId xmlns:p14="http://schemas.microsoft.com/office/powerpoint/2010/main" val="580763629"/>
              </p:ext>
            </p:extLst>
          </p:nvPr>
        </p:nvGraphicFramePr>
        <p:xfrm>
          <a:off x="444708" y="902826"/>
          <a:ext cx="11302584" cy="5220058"/>
        </p:xfrm>
        <a:graphic>
          <a:graphicData uri="http://schemas.openxmlformats.org/drawingml/2006/table">
            <a:tbl>
              <a:tblPr firstRow="1" bandRow="1"/>
              <a:tblGrid>
                <a:gridCol w="1809588">
                  <a:extLst>
                    <a:ext uri="{9D8B030D-6E8A-4147-A177-3AD203B41FA5}">
                      <a16:colId xmlns:a16="http://schemas.microsoft.com/office/drawing/2014/main" val="1783086017"/>
                    </a:ext>
                  </a:extLst>
                </a:gridCol>
                <a:gridCol w="1809588">
                  <a:extLst>
                    <a:ext uri="{9D8B030D-6E8A-4147-A177-3AD203B41FA5}">
                      <a16:colId xmlns:a16="http://schemas.microsoft.com/office/drawing/2014/main" val="2806957517"/>
                    </a:ext>
                  </a:extLst>
                </a:gridCol>
                <a:gridCol w="1110000">
                  <a:extLst>
                    <a:ext uri="{9D8B030D-6E8A-4147-A177-3AD203B41FA5}">
                      <a16:colId xmlns:a16="http://schemas.microsoft.com/office/drawing/2014/main" val="1669655913"/>
                    </a:ext>
                  </a:extLst>
                </a:gridCol>
                <a:gridCol w="6573408">
                  <a:extLst>
                    <a:ext uri="{9D8B030D-6E8A-4147-A177-3AD203B41FA5}">
                      <a16:colId xmlns:a16="http://schemas.microsoft.com/office/drawing/2014/main" val="1722111267"/>
                    </a:ext>
                  </a:extLst>
                </a:gridCol>
              </a:tblGrid>
              <a:tr h="627282">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600" b="1">
                          <a:solidFill>
                            <a:schemeClr val="bg1"/>
                          </a:solidFill>
                          <a:latin typeface="Meiryo UI" panose="020B0604030504040204" pitchFamily="50" charset="-128"/>
                          <a:ea typeface="Meiryo UI" panose="020B0604030504040204" pitchFamily="50" charset="-128"/>
                        </a:rPr>
                        <a:t>Ver.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lnSpc>
                          <a:spcPct val="150000"/>
                        </a:lnSpc>
                      </a:pPr>
                      <a:r>
                        <a:rPr kumimoji="1" lang="ja-JP" altLang="en-US" sz="1600" b="1">
                          <a:solidFill>
                            <a:schemeClr val="bg1"/>
                          </a:solidFill>
                          <a:latin typeface="Meiryo UI" panose="020B0604030504040204" pitchFamily="50" charset="-128"/>
                          <a:ea typeface="Meiryo UI" panose="020B0604030504040204" pitchFamily="50" charset="-128"/>
                        </a:rPr>
                        <a:t>更新日付</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lnSpc>
                          <a:spcPct val="150000"/>
                        </a:lnSpc>
                      </a:pPr>
                      <a:r>
                        <a:rPr kumimoji="1" lang="ja-JP" altLang="en-US" sz="1600" b="1">
                          <a:solidFill>
                            <a:schemeClr val="bg1"/>
                          </a:solidFill>
                          <a:latin typeface="Meiryo UI" panose="020B0604030504040204" pitchFamily="50" charset="-128"/>
                          <a:ea typeface="Meiryo UI" panose="020B0604030504040204" pitchFamily="50" charset="-128"/>
                        </a:rPr>
                        <a:t>該当ページ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lnSpc>
                          <a:spcPct val="150000"/>
                        </a:lnSpc>
                      </a:pPr>
                      <a:r>
                        <a:rPr kumimoji="1" lang="ja-JP" altLang="en-US" sz="1600" b="1">
                          <a:solidFill>
                            <a:schemeClr val="bg1"/>
                          </a:solidFill>
                          <a:latin typeface="Meiryo UI" panose="020B0604030504040204" pitchFamily="50" charset="-128"/>
                          <a:ea typeface="Meiryo UI" panose="020B0604030504040204" pitchFamily="50" charset="-128"/>
                        </a:rPr>
                        <a:t>改訂内容</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846489394"/>
                  </a:ext>
                </a:extLst>
              </a:tr>
              <a:tr h="471227">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rPr>
                        <a:t>1.0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rPr>
                        <a:t>2024/6/5</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200">
                          <a:latin typeface="Meiryo UI" panose="020B0604030504040204" pitchFamily="50" charset="-128"/>
                          <a:ea typeface="Meiryo UI" panose="020B0604030504040204" pitchFamily="50" charset="-128"/>
                        </a:rPr>
                        <a:t>全ページ</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初版作成</a:t>
                      </a:r>
                      <a:r>
                        <a:rPr lang="ja-JP" altLang="en-US" sz="1200">
                          <a:solidFill>
                            <a:schemeClr val="tx1"/>
                          </a:solidFill>
                          <a:latin typeface="Meiryo UI" panose="020B0604030504040204" pitchFamily="50" charset="-128"/>
                          <a:ea typeface="Meiryo UI" panose="020B0604030504040204" pitchFamily="50" charset="-128"/>
                        </a:rPr>
                        <a:t>（</a:t>
                      </a:r>
                      <a:r>
                        <a:rPr lang="zh-TW" altLang="en-US" sz="1200">
                          <a:solidFill>
                            <a:schemeClr val="tx1"/>
                          </a:solidFill>
                          <a:latin typeface="Meiryo UI" panose="020B0604030504040204" pitchFamily="50" charset="-128"/>
                          <a:ea typeface="Meiryo UI" panose="020B0604030504040204" pitchFamily="50" charset="-128"/>
                        </a:rPr>
                        <a:t>変更承認申請（計画変更）</a:t>
                      </a:r>
                      <a:r>
                        <a:rPr lang="ja-JP" altLang="en-US" sz="1200">
                          <a:solidFill>
                            <a:schemeClr val="tx1"/>
                          </a:solidFill>
                          <a:latin typeface="Meiryo UI" panose="020B0604030504040204" pitchFamily="50" charset="-128"/>
                          <a:ea typeface="Meiryo UI" panose="020B0604030504040204" pitchFamily="50" charset="-128"/>
                        </a:rPr>
                        <a:t>、中止・廃止申請、辞退申請）</a:t>
                      </a:r>
                      <a:endParaRPr lang="en-US" altLang="zh-TW" sz="1200">
                        <a:solidFill>
                          <a:schemeClr val="tx1"/>
                        </a:solidFill>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948870"/>
                  </a:ext>
                </a:extLst>
              </a:tr>
              <a:tr h="471227">
                <a:tc rowSpan="3">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rPr>
                        <a:t>1.1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rPr>
                        <a:t>2024/6/14</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1200">
                          <a:latin typeface="Meiryo UI" panose="020B0604030504040204" pitchFamily="50" charset="-128"/>
                          <a:ea typeface="Meiryo UI" panose="020B0604030504040204" pitchFamily="50" charset="-128"/>
                        </a:rPr>
                        <a:t>P.31-37</a:t>
                      </a:r>
                      <a:endParaRPr kumimoji="1" lang="ja-JP" altLang="en-US" sz="1200">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a:latin typeface="Meiryo UI" panose="020B0604030504040204" pitchFamily="50" charset="-128"/>
                          <a:ea typeface="Meiryo UI" panose="020B0604030504040204" pitchFamily="50" charset="-128"/>
                        </a:rPr>
                        <a:t>差戻しの対応方法を追加</a:t>
                      </a:r>
                      <a:endParaRPr kumimoji="1" lang="en-US" altLang="ja-JP" sz="1200">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85422216"/>
                  </a:ext>
                </a:extLst>
              </a:tr>
              <a:tr h="471227">
                <a:tc vMerge="1">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1200">
                          <a:latin typeface="Meiryo UI" panose="020B0604030504040204" pitchFamily="50" charset="-128"/>
                          <a:ea typeface="Meiryo UI" panose="020B0604030504040204" pitchFamily="50" charset="-128"/>
                        </a:rPr>
                        <a:t>P.4,15,23</a:t>
                      </a:r>
                      <a:endParaRPr kumimoji="1" lang="ja-JP" altLang="en-US" sz="1200">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a:latin typeface="Meiryo UI" panose="020B0604030504040204" pitchFamily="50" charset="-128"/>
                          <a:ea typeface="Meiryo UI" panose="020B0604030504040204" pitchFamily="50" charset="-128"/>
                        </a:rPr>
                        <a:t>各申請の手順の冒頭に、当該申請の中見出しページを追加</a:t>
                      </a:r>
                      <a:endParaRPr kumimoji="1" lang="en-US" altLang="ja-JP" sz="1200">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789748"/>
                  </a:ext>
                </a:extLst>
              </a:tr>
              <a:tr h="471227">
                <a:tc vMerge="1">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1200">
                          <a:latin typeface="Meiryo UI" panose="020B0604030504040204" pitchFamily="50" charset="-128"/>
                          <a:ea typeface="Meiryo UI" panose="020B0604030504040204" pitchFamily="50" charset="-128"/>
                        </a:rPr>
                        <a:t>P.43-44</a:t>
                      </a:r>
                      <a:endParaRPr kumimoji="1" lang="ja-JP" altLang="en-US" sz="1200">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a:latin typeface="Meiryo UI" panose="020B0604030504040204" pitchFamily="50" charset="-128"/>
                          <a:ea typeface="Meiryo UI" panose="020B0604030504040204" pitchFamily="50" charset="-128"/>
                        </a:rPr>
                        <a:t>お問い合わせ窓口を追加</a:t>
                      </a:r>
                      <a:endParaRPr kumimoji="1" lang="en-US" altLang="ja-JP" sz="1200">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34397880"/>
                  </a:ext>
                </a:extLst>
              </a:tr>
              <a:tr h="471227">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rPr>
                        <a:t>1.2</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rPr>
                        <a:t>2024/6/18</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1200">
                          <a:latin typeface="Meiryo UI" panose="020B0604030504040204" pitchFamily="50" charset="-128"/>
                          <a:ea typeface="Meiryo UI" panose="020B0604030504040204" pitchFamily="50" charset="-128"/>
                        </a:rPr>
                        <a:t>P.6,17,25</a:t>
                      </a:r>
                      <a:endParaRPr kumimoji="1" lang="ja-JP" altLang="en-US" sz="1200">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a:latin typeface="Meiryo UI" panose="020B0604030504040204" pitchFamily="50" charset="-128"/>
                          <a:ea typeface="Meiryo UI" panose="020B0604030504040204" pitchFamily="50" charset="-128"/>
                        </a:rPr>
                        <a:t>事業者情報の確認に関する手順を修正</a:t>
                      </a:r>
                      <a:endParaRPr kumimoji="1" lang="en-US" altLang="ja-JP" sz="1200">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8002381"/>
                  </a:ext>
                </a:extLst>
              </a:tr>
              <a:tr h="471227">
                <a:tc rowSpan="2">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rPr>
                        <a:t>2.0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rPr>
                        <a:t>2024/6/28</a:t>
                      </a:r>
                      <a:endParaRPr kumimoji="1" lang="en-US" altLang="ja-JP" sz="1200"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Arial"/>
                        <a:sym typeface="Aria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全ページ</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a:solidFill>
                            <a:schemeClr val="tx1"/>
                          </a:solidFill>
                          <a:latin typeface="Meiryo UI" panose="020B0604030504040204" pitchFamily="50" charset="-128"/>
                          <a:ea typeface="Meiryo UI" panose="020B0604030504040204" pitchFamily="50" charset="-128"/>
                        </a:rPr>
                        <a:t>資料の構成を修正（本手引で対応する申請追加がわかりやすくなるよう、各申請共通の操作と、個別の申請画面に分けて説明を実施）</a:t>
                      </a:r>
                      <a:endParaRPr kumimoji="1" lang="en-US" altLang="ja-JP" sz="1200">
                        <a:solidFill>
                          <a:schemeClr val="tx1"/>
                        </a:solidFill>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3217298"/>
                  </a:ext>
                </a:extLst>
              </a:tr>
              <a:tr h="471227">
                <a:tc vMerge="1">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en-US" altLang="ja-JP" sz="1200"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Arial"/>
                        <a:sym typeface="Aria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P.19-22,</a:t>
                      </a:r>
                      <a:br>
                        <a:rPr kumimoji="1" lang="en-US" altLang="ja-JP" sz="1200">
                          <a:solidFill>
                            <a:schemeClr val="tx1"/>
                          </a:solidFill>
                          <a:latin typeface="Meiryo UI" panose="020B0604030504040204" pitchFamily="50" charset="-128"/>
                          <a:ea typeface="Meiryo UI" panose="020B0604030504040204" pitchFamily="50" charset="-128"/>
                        </a:rPr>
                      </a:br>
                      <a:r>
                        <a:rPr kumimoji="1" lang="en-US" altLang="ja-JP" sz="1200">
                          <a:solidFill>
                            <a:schemeClr val="tx1"/>
                          </a:solidFill>
                          <a:latin typeface="Meiryo UI" panose="020B0604030504040204" pitchFamily="50" charset="-128"/>
                          <a:ea typeface="Meiryo UI" panose="020B0604030504040204" pitchFamily="50" charset="-128"/>
                        </a:rPr>
                        <a:t>31,32</a:t>
                      </a:r>
                      <a:endParaRPr kumimoji="1" lang="ja-JP" altLang="en-US" sz="1200">
                        <a:solidFill>
                          <a:schemeClr val="tx1"/>
                        </a:solidFill>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a:solidFill>
                            <a:schemeClr val="tx1"/>
                          </a:solidFill>
                          <a:latin typeface="Meiryo UI" panose="020B0604030504040204" pitchFamily="50" charset="-128"/>
                          <a:ea typeface="Meiryo UI" panose="020B0604030504040204" pitchFamily="50" charset="-128"/>
                        </a:rPr>
                        <a:t>機能実装に伴い本手引の対応申請を追加（登録事項変更届、事故報告、交付決定取下届）</a:t>
                      </a:r>
                      <a:endParaRPr kumimoji="1" lang="en-US" altLang="ja-JP" sz="1200">
                        <a:solidFill>
                          <a:schemeClr val="tx1"/>
                        </a:solidFill>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4483972"/>
                  </a:ext>
                </a:extLst>
              </a:tr>
              <a:tr h="471227">
                <a:tc rowSpan="2">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rPr>
                        <a:t>3.0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1200" b="0" i="0" u="none" strike="noStrike" kern="0" cap="none" spc="0" normalizeH="0" baseline="0" noProof="0">
                          <a:ln>
                            <a:noFill/>
                          </a:ln>
                          <a:solidFill>
                            <a:schemeClr val="tx1"/>
                          </a:solidFill>
                          <a:effectLst/>
                          <a:uLnTx/>
                          <a:uFillTx/>
                          <a:latin typeface="Meiryo UI" panose="020B0604030504040204" pitchFamily="50" charset="-128"/>
                          <a:ea typeface="Meiryo UI" panose="020B0604030504040204" pitchFamily="50" charset="-128"/>
                          <a:cs typeface="Arial"/>
                          <a:sym typeface="Arial"/>
                        </a:rPr>
                        <a:t>2024/7/12</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P.4-5</a:t>
                      </a:r>
                      <a:endParaRPr kumimoji="1" lang="ja-JP" altLang="en-US" sz="1200">
                        <a:solidFill>
                          <a:schemeClr val="tx1"/>
                        </a:solidFill>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a:solidFill>
                            <a:schemeClr val="tx1"/>
                          </a:solidFill>
                          <a:latin typeface="Meiryo UI" panose="020B0604030504040204" pitchFamily="50" charset="-128"/>
                          <a:ea typeface="Meiryo UI" panose="020B0604030504040204" pitchFamily="50" charset="-128"/>
                        </a:rPr>
                        <a:t>提出可能な申請一覧（一覧表、画面イメージ）を追加</a:t>
                      </a:r>
                      <a:endParaRPr kumimoji="1" lang="en-US" altLang="ja-JP" sz="1200">
                        <a:solidFill>
                          <a:schemeClr val="tx1"/>
                        </a:solidFill>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554233"/>
                  </a:ext>
                </a:extLst>
              </a:tr>
              <a:tr h="742661">
                <a:tc vMerge="1">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en-US" altLang="ja-JP" sz="1200" b="0" i="0" u="none" strike="noStrike" kern="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Arial"/>
                        <a:sym typeface="Aria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en-US" altLang="ja-JP" sz="1200" b="0" i="0" u="none" strike="noStrike" kern="0" cap="none" spc="0" normalizeH="0" baseline="0" noProof="0">
                        <a:ln>
                          <a:noFill/>
                        </a:ln>
                        <a:solidFill>
                          <a:schemeClr val="tx1"/>
                        </a:solidFill>
                        <a:effectLst/>
                        <a:uLnTx/>
                        <a:uFillTx/>
                        <a:latin typeface="Meiryo UI" panose="020B0604030504040204" pitchFamily="50" charset="-128"/>
                        <a:ea typeface="Meiryo UI" panose="020B0604030504040204" pitchFamily="50" charset="-128"/>
                        <a:cs typeface="Arial"/>
                        <a:sym typeface="Aria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P.20-47</a:t>
                      </a:r>
                      <a:endParaRPr kumimoji="1" lang="ja-JP" altLang="en-US" sz="1200">
                        <a:solidFill>
                          <a:schemeClr val="tx1"/>
                        </a:solidFill>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a:solidFill>
                            <a:schemeClr val="tx1"/>
                          </a:solidFill>
                          <a:latin typeface="Meiryo UI" panose="020B0604030504040204" pitchFamily="50" charset="-128"/>
                          <a:ea typeface="Meiryo UI" panose="020B0604030504040204" pitchFamily="50" charset="-128"/>
                        </a:rPr>
                        <a:t>機能実装に伴い本手引の対応申請を追加（補助事業遂行状況報告書、産業財産権等取得等、確定通知後精算払辞退届、事業効果および賃金引上げ等状況報告書、消費税および地方消費税額の額の確定に伴う報告、取得財産の処分承認申請、取得財産の処分報告書、督促）</a:t>
                      </a:r>
                      <a:endParaRPr kumimoji="1" lang="en-US" altLang="ja-JP" sz="1200">
                        <a:solidFill>
                          <a:schemeClr val="tx1"/>
                        </a:solidFill>
                        <a:latin typeface="Meiryo UI" panose="020B0604030504040204" pitchFamily="50" charset="-128"/>
                        <a:ea typeface="Meiryo UI" panose="020B0604030504040204" pitchFamily="50" charset="-128"/>
                      </a:endParaRP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マイページの表示順にあわせて申請を並び替え）</a:t>
                      </a:r>
                      <a:endParaRPr kumimoji="1" lang="en-US" altLang="ja-JP" sz="1200">
                        <a:solidFill>
                          <a:schemeClr val="tx1"/>
                        </a:solidFill>
                        <a:latin typeface="Meiryo UI" panose="020B0604030504040204" pitchFamily="50" charset="-128"/>
                        <a:ea typeface="Meiryo UI" panose="020B0604030504040204" pitchFamily="50" charset="-128"/>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1138385"/>
                  </a:ext>
                </a:extLst>
              </a:tr>
            </a:tbl>
          </a:graphicData>
        </a:graphic>
      </p:graphicFrame>
    </p:spTree>
    <p:extLst>
      <p:ext uri="{BB962C8B-B14F-4D97-AF65-F5344CB8AC3E}">
        <p14:creationId xmlns:p14="http://schemas.microsoft.com/office/powerpoint/2010/main" val="22296034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
            <a:extLst>
              <a:ext uri="{FF2B5EF4-FFF2-40B4-BE49-F238E27FC236}">
                <a16:creationId xmlns:a16="http://schemas.microsoft.com/office/drawing/2014/main" id="{69A9B1F8-9105-C796-79E0-D2901518EAA4}"/>
              </a:ext>
            </a:extLst>
          </p:cNvPr>
          <p:cNvSpPr txBox="1"/>
          <p:nvPr/>
        </p:nvSpPr>
        <p:spPr>
          <a:xfrm>
            <a:off x="6274822" y="1409344"/>
            <a:ext cx="5825146" cy="1169551"/>
          </a:xfrm>
          <a:prstGeom prst="rect">
            <a:avLst/>
          </a:prstGeom>
          <a:noFill/>
        </p:spPr>
        <p:txBody>
          <a:bodyPr wrap="square" lIns="91440" tIns="45720" rIns="91440" bIns="45720" rtlCol="0" anchor="t">
            <a:spAutoFit/>
          </a:bodyPr>
          <a:lstStyle/>
          <a:p>
            <a:pPr>
              <a:buClr>
                <a:srgbClr val="FF0000"/>
              </a:buClr>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商工会からのコメントが確認できますので、内容を確認してください。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 </a:t>
            </a:r>
            <a:r>
              <a:rPr lang="ja-JP" altLang="en-US" sz="1400" b="1">
                <a:latin typeface="Meiryo UI" panose="020B0604030504040204" pitchFamily="50" charset="-128"/>
                <a:ea typeface="Meiryo UI" panose="020B0604030504040204" pitchFamily="50" charset="-128"/>
              </a:rPr>
              <a:t>「閉じる」</a:t>
            </a:r>
            <a:r>
              <a:rPr lang="ja-JP" altLang="en-US" sz="1400">
                <a:latin typeface="Meiryo UI" panose="020B0604030504040204" pitchFamily="50" charset="-128"/>
                <a:ea typeface="Meiryo UI" panose="020B0604030504040204" pitchFamily="50" charset="-128"/>
              </a:rPr>
              <a:t>ボタンを押下して、マイページに戻ります。</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BD36C71-6B21-C384-48BA-18A074C3E3D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修正後に再度商工会から差戻しがあった場合（</a:t>
            </a:r>
            <a:r>
              <a:rPr lang="en-US" altLang="ja-JP" sz="2200" b="1">
                <a:solidFill>
                  <a:srgbClr val="0070C0"/>
                </a:solidFill>
                <a:latin typeface="Meiryo UI" panose="020B0604030504040204" pitchFamily="50" charset="-128"/>
                <a:ea typeface="Meiryo UI" panose="020B0604030504040204" pitchFamily="50" charset="-128"/>
              </a:rPr>
              <a:t>2/2</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13" name="テキスト プレースホルダ 38">
            <a:extLst>
              <a:ext uri="{FF2B5EF4-FFF2-40B4-BE49-F238E27FC236}">
                <a16:creationId xmlns:a16="http://schemas.microsoft.com/office/drawing/2014/main" id="{84D6FAC8-25B2-1CE6-990B-1A6FC39AC3A6}"/>
              </a:ext>
            </a:extLst>
          </p:cNvPr>
          <p:cNvSpPr txBox="1">
            <a:spLocks/>
          </p:cNvSpPr>
          <p:nvPr/>
        </p:nvSpPr>
        <p:spPr>
          <a:xfrm>
            <a:off x="187415" y="726049"/>
            <a:ext cx="5659198" cy="433553"/>
          </a:xfrm>
          <a:prstGeom prst="rect">
            <a:avLst/>
          </a:prstGeom>
          <a:solidFill>
            <a:schemeClr val="accent1">
              <a:lumMod val="20000"/>
              <a:lumOff val="80000"/>
            </a:schemeClr>
          </a:solidFill>
          <a:ln>
            <a:noFill/>
          </a:ln>
        </p:spPr>
        <p:txBody>
          <a:bodyPr vert="horz" wrap="square" lIns="216000" tIns="108000" rIns="216000" bIns="108000" rtlCol="0" anchor="t">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コメントの確認</a:t>
            </a:r>
          </a:p>
        </p:txBody>
      </p:sp>
      <p:sp>
        <p:nvSpPr>
          <p:cNvPr id="2" name="正方形/長方形 1">
            <a:extLst>
              <a:ext uri="{FF2B5EF4-FFF2-40B4-BE49-F238E27FC236}">
                <a16:creationId xmlns:a16="http://schemas.microsoft.com/office/drawing/2014/main" id="{E819601C-CAD9-B33C-FA72-C75A97B080D0}"/>
              </a:ext>
            </a:extLst>
          </p:cNvPr>
          <p:cNvSpPr/>
          <p:nvPr/>
        </p:nvSpPr>
        <p:spPr>
          <a:xfrm>
            <a:off x="6898640" y="820064"/>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r>
              <a:rPr lang="ja-JP" altLang="en-US" sz="1400">
                <a:solidFill>
                  <a:schemeClr val="tx1"/>
                </a:solidFill>
                <a:latin typeface="Meiryo UI" panose="020B0604030504040204" pitchFamily="50" charset="-128"/>
                <a:ea typeface="Meiryo UI" panose="020B0604030504040204" pitchFamily="50" charset="-128"/>
              </a:rPr>
              <a:t>商工会へ確認依頼を行います。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F257D96F-1700-82AD-D972-6B672BCB9186}"/>
              </a:ext>
            </a:extLst>
          </p:cNvPr>
          <p:cNvSpPr/>
          <p:nvPr/>
        </p:nvSpPr>
        <p:spPr>
          <a:xfrm>
            <a:off x="6308688" y="820064"/>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1" name="図 10" descr="図形&#10;&#10;低い精度で自動的に生成された説明">
            <a:extLst>
              <a:ext uri="{FF2B5EF4-FFF2-40B4-BE49-F238E27FC236}">
                <a16:creationId xmlns:a16="http://schemas.microsoft.com/office/drawing/2014/main" id="{41D1168F-7E5F-5173-E657-B44F7F8B051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392202" y="903242"/>
            <a:ext cx="422924" cy="422924"/>
          </a:xfrm>
          <a:prstGeom prst="rect">
            <a:avLst/>
          </a:prstGeom>
        </p:spPr>
      </p:pic>
      <p:pic>
        <p:nvPicPr>
          <p:cNvPr id="6146" name="Picture 2">
            <a:extLst>
              <a:ext uri="{FF2B5EF4-FFF2-40B4-BE49-F238E27FC236}">
                <a16:creationId xmlns:a16="http://schemas.microsoft.com/office/drawing/2014/main" id="{4A5BCDD5-652D-BED2-6C02-874F1C76EAD2}"/>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07247" y="1223052"/>
            <a:ext cx="5619534" cy="2398100"/>
          </a:xfrm>
          <a:prstGeom prst="rect">
            <a:avLst/>
          </a:prstGeom>
          <a:noFill/>
          <a:extLst>
            <a:ext uri="{909E8E84-426E-40DD-AFC4-6F175D3DCCD1}">
              <a14:hiddenFill xmlns:a14="http://schemas.microsoft.com/office/drawing/2010/main">
                <a:solidFill>
                  <a:srgbClr val="FFFFFF"/>
                </a:solidFill>
              </a14:hiddenFill>
            </a:ext>
          </a:extLst>
        </p:spPr>
      </p:pic>
      <p:sp>
        <p:nvSpPr>
          <p:cNvPr id="3" name="角丸四角形 7">
            <a:extLst>
              <a:ext uri="{FF2B5EF4-FFF2-40B4-BE49-F238E27FC236}">
                <a16:creationId xmlns:a16="http://schemas.microsoft.com/office/drawing/2014/main" id="{0C16B0E0-FFBF-AA18-11FB-8194FA6ED614}"/>
              </a:ext>
            </a:extLst>
          </p:cNvPr>
          <p:cNvSpPr/>
          <p:nvPr/>
        </p:nvSpPr>
        <p:spPr>
          <a:xfrm>
            <a:off x="1151436" y="2084392"/>
            <a:ext cx="3720602" cy="694527"/>
          </a:xfrm>
          <a:prstGeom prst="roundRect">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CAC27378-D1EA-DB32-7D66-701CEA381168}"/>
              </a:ext>
            </a:extLst>
          </p:cNvPr>
          <p:cNvSpPr txBox="1"/>
          <p:nvPr/>
        </p:nvSpPr>
        <p:spPr>
          <a:xfrm>
            <a:off x="785944" y="2020942"/>
            <a:ext cx="415498" cy="369332"/>
          </a:xfrm>
          <a:prstGeom prst="rect">
            <a:avLst/>
          </a:prstGeom>
          <a:noFill/>
        </p:spPr>
        <p:txBody>
          <a:bodyPr wrap="square" rtlCol="0">
            <a:spAutoFit/>
          </a:bodyPr>
          <a:lstStyle/>
          <a:p>
            <a:r>
              <a:rPr kumimoji="1" lang="ja-JP" altLang="en-US">
                <a:solidFill>
                  <a:srgbClr val="FF0000"/>
                </a:solidFill>
                <a:latin typeface="Meiryo UI" panose="020B0604030504040204" pitchFamily="50" charset="-128"/>
                <a:ea typeface="Meiryo UI" panose="020B0604030504040204" pitchFamily="50" charset="-128"/>
              </a:rPr>
              <a:t>①</a:t>
            </a:r>
          </a:p>
        </p:txBody>
      </p:sp>
      <p:sp>
        <p:nvSpPr>
          <p:cNvPr id="5" name="正方形/長方形 4">
            <a:extLst>
              <a:ext uri="{FF2B5EF4-FFF2-40B4-BE49-F238E27FC236}">
                <a16:creationId xmlns:a16="http://schemas.microsoft.com/office/drawing/2014/main" id="{AEF4A7E3-E023-ECBA-FE25-2D39650C5142}"/>
              </a:ext>
            </a:extLst>
          </p:cNvPr>
          <p:cNvSpPr/>
          <p:nvPr/>
        </p:nvSpPr>
        <p:spPr>
          <a:xfrm>
            <a:off x="1336447" y="2390274"/>
            <a:ext cx="1681601" cy="131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l"/>
            <a:r>
              <a:rPr kumimoji="1" lang="ja-JP" altLang="en-US" sz="500">
                <a:solidFill>
                  <a:schemeClr val="tx1"/>
                </a:solidFill>
                <a:latin typeface="Meiryo UI" panose="020B0604030504040204" pitchFamily="50" charset="-128"/>
                <a:ea typeface="Meiryo UI" panose="020B0604030504040204" pitchFamily="50" charset="-128"/>
              </a:rPr>
              <a:t>申請理由が申請内容と合致していないため、申請内容に沿った申請理由に修正してください。</a:t>
            </a:r>
          </a:p>
        </p:txBody>
      </p:sp>
      <p:sp>
        <p:nvSpPr>
          <p:cNvPr id="7" name="正方形/長方形 6">
            <a:extLst>
              <a:ext uri="{FF2B5EF4-FFF2-40B4-BE49-F238E27FC236}">
                <a16:creationId xmlns:a16="http://schemas.microsoft.com/office/drawing/2014/main" id="{4348BC2F-EAE7-45D2-BFC2-3DA8A7720AC8}"/>
              </a:ext>
            </a:extLst>
          </p:cNvPr>
          <p:cNvSpPr/>
          <p:nvPr/>
        </p:nvSpPr>
        <p:spPr>
          <a:xfrm>
            <a:off x="6603664" y="2885601"/>
            <a:ext cx="5059680" cy="1380685"/>
          </a:xfrm>
          <a:prstGeom prst="rect">
            <a:avLst/>
          </a:prstGeom>
          <a:solidFill>
            <a:schemeClr val="accent4">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r>
              <a:rPr lang="ja-JP" altLang="en-US" sz="1400">
                <a:solidFill>
                  <a:schemeClr val="tx1"/>
                </a:solidFill>
                <a:latin typeface="Meiryo UI" panose="020B0604030504040204" pitchFamily="50" charset="-128"/>
                <a:ea typeface="Meiryo UI" panose="020B0604030504040204" pitchFamily="50" charset="-128"/>
              </a:rPr>
              <a:t>商工会からのコメントを踏まえた再修正は、</a:t>
            </a:r>
            <a:r>
              <a:rPr lang="en-US" altLang="ja-JP" sz="1400" b="1" u="sng">
                <a:solidFill>
                  <a:srgbClr val="FF0000"/>
                </a:solidFill>
                <a:latin typeface="Meiryo UI" panose="020B0604030504040204" pitchFamily="50" charset="-128"/>
                <a:ea typeface="Meiryo UI" panose="020B0604030504040204" pitchFamily="50" charset="-128"/>
              </a:rPr>
              <a:t>5</a:t>
            </a:r>
            <a:r>
              <a:rPr lang="ja-JP" altLang="en-US" sz="1400" b="1" u="sng">
                <a:solidFill>
                  <a:srgbClr val="FF0000"/>
                </a:solidFill>
                <a:latin typeface="Meiryo UI" panose="020B0604030504040204" pitchFamily="50" charset="-128"/>
                <a:ea typeface="Meiryo UI" panose="020B0604030504040204" pitchFamily="50" charset="-128"/>
              </a:rPr>
              <a:t>ページ前</a:t>
            </a:r>
            <a:r>
              <a:rPr lang="ja-JP" altLang="en-US" sz="1400">
                <a:solidFill>
                  <a:schemeClr val="tx1"/>
                </a:solidFill>
                <a:latin typeface="Meiryo UI" panose="020B0604030504040204" pitchFamily="50" charset="-128"/>
                <a:ea typeface="Meiryo UI" panose="020B0604030504040204" pitchFamily="50" charset="-128"/>
              </a:rPr>
              <a:t>の手順から再度ご対応ください。</a:t>
            </a:r>
          </a:p>
        </p:txBody>
      </p:sp>
      <p:sp>
        <p:nvSpPr>
          <p:cNvPr id="10" name="正方形/長方形 9">
            <a:extLst>
              <a:ext uri="{FF2B5EF4-FFF2-40B4-BE49-F238E27FC236}">
                <a16:creationId xmlns:a16="http://schemas.microsoft.com/office/drawing/2014/main" id="{94A04D92-3B88-0139-3FB0-2D37EE0A863D}"/>
              </a:ext>
            </a:extLst>
          </p:cNvPr>
          <p:cNvSpPr/>
          <p:nvPr/>
        </p:nvSpPr>
        <p:spPr>
          <a:xfrm>
            <a:off x="8839525" y="131340"/>
            <a:ext cx="1756701" cy="394146"/>
          </a:xfrm>
          <a:prstGeom prst="rect">
            <a:avLst/>
          </a:prstGeom>
          <a:solidFill>
            <a:srgbClr val="FBE5D6"/>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buClr>
                <a:srgbClr val="000000"/>
              </a:buClr>
            </a:pPr>
            <a:r>
              <a:rPr kumimoji="0" lang="ja-JP" altLang="en-US" sz="1600" b="1" kern="0">
                <a:solidFill>
                  <a:srgbClr val="000000"/>
                </a:solidFill>
                <a:latin typeface="Meiryo UI" panose="020B0604030504040204" pitchFamily="50" charset="-128"/>
                <a:ea typeface="Meiryo UI" panose="020B0604030504040204" pitchFamily="50" charset="-128"/>
                <a:cs typeface="Arial" pitchFamily="34" charset="0"/>
              </a:rPr>
              <a:t>商工会地区のみ</a:t>
            </a:r>
          </a:p>
        </p:txBody>
      </p:sp>
    </p:spTree>
    <p:extLst>
      <p:ext uri="{BB962C8B-B14F-4D97-AF65-F5344CB8AC3E}">
        <p14:creationId xmlns:p14="http://schemas.microsoft.com/office/powerpoint/2010/main" val="27811135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1">
            <a:extLst>
              <a:ext uri="{FF2B5EF4-FFF2-40B4-BE49-F238E27FC236}">
                <a16:creationId xmlns:a16="http://schemas.microsoft.com/office/drawing/2014/main" id="{E82A4C2C-6647-F2D8-13FB-F07A94C03CDA}"/>
              </a:ext>
            </a:extLst>
          </p:cNvPr>
          <p:cNvSpPr txBox="1"/>
          <p:nvPr/>
        </p:nvSpPr>
        <p:spPr>
          <a:xfrm>
            <a:off x="894376" y="1513841"/>
            <a:ext cx="10403248" cy="3830320"/>
          </a:xfrm>
          <a:prstGeom prst="rect">
            <a:avLst/>
          </a:prstGeom>
          <a:solidFill>
            <a:schemeClr val="accent1">
              <a:lumMod val="40000"/>
              <a:lumOff val="60000"/>
            </a:schemeClr>
          </a:solidFill>
        </p:spPr>
        <p:txBody>
          <a:bodyPr wrap="square" lIns="91440" tIns="45720" rIns="91440" bIns="45720" rtlCol="0" anchor="ctr">
            <a:noAutofit/>
          </a:bodyPr>
          <a:lstStyle/>
          <a:p>
            <a:pPr algn="ctr">
              <a:buClr>
                <a:srgbClr val="FF0000"/>
              </a:buClr>
            </a:pPr>
            <a:r>
              <a:rPr lang="ja-JP" altLang="en-US" sz="4800" b="1">
                <a:latin typeface="Meiryo UI" panose="020B0604030504040204" pitchFamily="50" charset="-128"/>
                <a:ea typeface="Meiryo UI" panose="020B0604030504040204" pitchFamily="50" charset="-128"/>
              </a:rPr>
              <a:t>個別の申請画面</a:t>
            </a:r>
            <a:endParaRPr lang="zh-TW" altLang="en-US" sz="4800" b="1">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890868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99C0943-0AF8-377B-589F-A9828C935610}"/>
              </a:ext>
            </a:extLst>
          </p:cNvPr>
          <p:cNvPicPr>
            <a:picLocks noChangeAspect="1"/>
          </p:cNvPicPr>
          <p:nvPr/>
        </p:nvPicPr>
        <p:blipFill rotWithShape="1">
          <a:blip r:embed="rId3"/>
          <a:srcRect t="63784" b="7614"/>
          <a:stretch/>
        </p:blipFill>
        <p:spPr>
          <a:xfrm>
            <a:off x="288698" y="1283850"/>
            <a:ext cx="5443432" cy="2345936"/>
          </a:xfrm>
          <a:prstGeom prst="rect">
            <a:avLst/>
          </a:prstGeom>
        </p:spPr>
      </p:pic>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辞退申請の作成方法</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a:t>
            </a:r>
            <a:endParaRPr lang="en-US" altLang="ja-JP" sz="1400" b="1">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292923" y="1315329"/>
            <a:ext cx="5825146" cy="1754326"/>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カレンダーマーク（　　　）を押下し、申請日を選択してください。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辞退の理由を入力してください。</a:t>
            </a: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入力欄右下のアイコン（　　　）を下にドラッグすると入力欄を広げることができます。</a:t>
            </a:r>
            <a:br>
              <a:rPr lang="en-US" altLang="ja-JP" sz="1200">
                <a:latin typeface="Meiryo UI" panose="020B0604030504040204" pitchFamily="50" charset="-128"/>
                <a:ea typeface="Meiryo UI" panose="020B0604030504040204" pitchFamily="50" charset="-128"/>
              </a:rPr>
            </a:br>
            <a:r>
              <a:rPr lang="ja-JP" altLang="en-US" sz="1200">
                <a:latin typeface="Meiryo UI" panose="020B0604030504040204" pitchFamily="50" charset="-128"/>
                <a:ea typeface="Meiryo UI" panose="020B0604030504040204" pitchFamily="50" charset="-128"/>
              </a:rPr>
              <a:t>（以下同様です）</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a:buClr>
                <a:srgbClr val="FF0000"/>
              </a:buClr>
            </a:pPr>
            <a:endParaRPr lang="en-US" altLang="ja-JP" sz="1400">
              <a:latin typeface="Meiryo UI" panose="020B0604030504040204" pitchFamily="50" charset="-128"/>
              <a:ea typeface="Meiryo UI" panose="020B0604030504040204" pitchFamily="50" charset="-128"/>
            </a:endParaRPr>
          </a:p>
        </p:txBody>
      </p:sp>
      <p:pic>
        <p:nvPicPr>
          <p:cNvPr id="7" name="図 6">
            <a:extLst>
              <a:ext uri="{FF2B5EF4-FFF2-40B4-BE49-F238E27FC236}">
                <a16:creationId xmlns:a16="http://schemas.microsoft.com/office/drawing/2014/main" id="{0685733E-4AA3-8924-F52A-214035AA0BD6}"/>
              </a:ext>
            </a:extLst>
          </p:cNvPr>
          <p:cNvPicPr>
            <a:picLocks noChangeAspect="1"/>
          </p:cNvPicPr>
          <p:nvPr/>
        </p:nvPicPr>
        <p:blipFill rotWithShape="1">
          <a:blip r:embed="rId4"/>
          <a:srcRect l="47308" t="71685" r="51337" b="27380"/>
          <a:stretch/>
        </p:blipFill>
        <p:spPr>
          <a:xfrm>
            <a:off x="8034806" y="1566988"/>
            <a:ext cx="267855" cy="258619"/>
          </a:xfrm>
          <a:prstGeom prst="rect">
            <a:avLst/>
          </a:prstGeom>
        </p:spPr>
      </p:pic>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辞退申請の申請情報を入力します。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27" name="テキスト ボックス 26">
            <a:extLst>
              <a:ext uri="{FF2B5EF4-FFF2-40B4-BE49-F238E27FC236}">
                <a16:creationId xmlns:a16="http://schemas.microsoft.com/office/drawing/2014/main" id="{92673493-FFA6-F3DD-821E-06F1BC5DF1C3}"/>
              </a:ext>
            </a:extLst>
          </p:cNvPr>
          <p:cNvSpPr txBox="1"/>
          <p:nvPr/>
        </p:nvSpPr>
        <p:spPr>
          <a:xfrm>
            <a:off x="288698" y="1566523"/>
            <a:ext cx="41549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sp>
        <p:nvSpPr>
          <p:cNvPr id="28" name="角丸四角形 7">
            <a:extLst>
              <a:ext uri="{FF2B5EF4-FFF2-40B4-BE49-F238E27FC236}">
                <a16:creationId xmlns:a16="http://schemas.microsoft.com/office/drawing/2014/main" id="{C7BA1666-7BAD-F2E6-CB01-2945B58EA686}"/>
              </a:ext>
            </a:extLst>
          </p:cNvPr>
          <p:cNvSpPr/>
          <p:nvPr/>
        </p:nvSpPr>
        <p:spPr>
          <a:xfrm flipV="1">
            <a:off x="785813" y="1825605"/>
            <a:ext cx="2214562" cy="160357"/>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C80991CF-6E89-1867-9B0C-6A68035D4087}"/>
              </a:ext>
            </a:extLst>
          </p:cNvPr>
          <p:cNvSpPr txBox="1"/>
          <p:nvPr/>
        </p:nvSpPr>
        <p:spPr>
          <a:xfrm>
            <a:off x="288698" y="2658968"/>
            <a:ext cx="415498" cy="369332"/>
          </a:xfrm>
          <a:prstGeom prst="rect">
            <a:avLst/>
          </a:prstGeom>
          <a:noFill/>
        </p:spPr>
        <p:txBody>
          <a:bodyPr wrap="square" rtlCol="0">
            <a:spAutoFit/>
          </a:bodyPr>
          <a:lstStyle/>
          <a:p>
            <a:r>
              <a:rPr lang="ja-JP" altLang="en-US" b="1">
                <a:solidFill>
                  <a:srgbClr val="FF0000"/>
                </a:solidFill>
                <a:latin typeface="Meiryo UI"/>
                <a:ea typeface="Meiryo UI"/>
              </a:rPr>
              <a:t>②</a:t>
            </a:r>
            <a:endParaRPr kumimoji="1" lang="ja-JP" altLang="en-US" b="1"/>
          </a:p>
        </p:txBody>
      </p:sp>
      <p:sp>
        <p:nvSpPr>
          <p:cNvPr id="33" name="角丸四角形 7">
            <a:extLst>
              <a:ext uri="{FF2B5EF4-FFF2-40B4-BE49-F238E27FC236}">
                <a16:creationId xmlns:a16="http://schemas.microsoft.com/office/drawing/2014/main" id="{8DC3692C-4051-AAE9-3F50-D006D4E9EA60}"/>
              </a:ext>
            </a:extLst>
          </p:cNvPr>
          <p:cNvSpPr/>
          <p:nvPr/>
        </p:nvSpPr>
        <p:spPr>
          <a:xfrm flipV="1">
            <a:off x="785813" y="2843212"/>
            <a:ext cx="4471987" cy="369333"/>
          </a:xfrm>
          <a:prstGeom prst="roundRect">
            <a:avLst>
              <a:gd name="adj" fmla="val 14795"/>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pic>
        <p:nvPicPr>
          <p:cNvPr id="34" name="図 33">
            <a:extLst>
              <a:ext uri="{FF2B5EF4-FFF2-40B4-BE49-F238E27FC236}">
                <a16:creationId xmlns:a16="http://schemas.microsoft.com/office/drawing/2014/main" id="{EFCDEA6C-5755-6B02-B0CE-87C91D10259F}"/>
              </a:ext>
            </a:extLst>
          </p:cNvPr>
          <p:cNvPicPr>
            <a:picLocks noChangeAspect="1"/>
          </p:cNvPicPr>
          <p:nvPr/>
        </p:nvPicPr>
        <p:blipFill rotWithShape="1">
          <a:blip r:embed="rId6"/>
          <a:srcRect r="22844" b="17503"/>
          <a:stretch/>
        </p:blipFill>
        <p:spPr>
          <a:xfrm>
            <a:off x="8437627" y="2226796"/>
            <a:ext cx="203453" cy="233457"/>
          </a:xfrm>
          <a:prstGeom prst="rect">
            <a:avLst/>
          </a:prstGeom>
        </p:spPr>
      </p:pic>
      <p:sp>
        <p:nvSpPr>
          <p:cNvPr id="4" name="テキスト プレースホルダ 38">
            <a:extLst>
              <a:ext uri="{FF2B5EF4-FFF2-40B4-BE49-F238E27FC236}">
                <a16:creationId xmlns:a16="http://schemas.microsoft.com/office/drawing/2014/main" id="{B5C8FEEB-05AC-CCC9-B833-C45D665E16C0}"/>
              </a:ext>
            </a:extLst>
          </p:cNvPr>
          <p:cNvSpPr txBox="1">
            <a:spLocks/>
          </p:cNvSpPr>
          <p:nvPr/>
        </p:nvSpPr>
        <p:spPr>
          <a:xfrm>
            <a:off x="6308688" y="5241836"/>
            <a:ext cx="5574508" cy="587441"/>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latin typeface="Meiryo UI" panose="020B0604030504040204" pitchFamily="50" charset="-128"/>
                <a:ea typeface="Meiryo UI" panose="020B0604030504040204" pitchFamily="50" charset="-128"/>
              </a:rPr>
              <a:t>「次へ」を</a:t>
            </a:r>
            <a:r>
              <a:rPr lang="ja-JP" altLang="en-US" sz="1200"/>
              <a:t>押下</a:t>
            </a:r>
            <a:r>
              <a:rPr lang="ja-JP" altLang="en-US" sz="1200">
                <a:latin typeface="Meiryo UI" panose="020B0604030504040204" pitchFamily="50" charset="-128"/>
                <a:ea typeface="Meiryo UI" panose="020B0604030504040204" pitchFamily="50" charset="-128"/>
              </a:rPr>
              <a:t>すると記載内容が一時保存され、入力内容確認画面へ遷移します。入力内容確認画面で「提出する」を押下し、申請を完了してください。</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514569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2716733-5947-0046-1FB5-4AE425567994}"/>
              </a:ext>
            </a:extLst>
          </p:cNvPr>
          <p:cNvPicPr>
            <a:picLocks noChangeAspect="1"/>
          </p:cNvPicPr>
          <p:nvPr/>
        </p:nvPicPr>
        <p:blipFill rotWithShape="1">
          <a:blip r:embed="rId3"/>
          <a:srcRect l="6389" t="59908" r="6655" b="7734"/>
          <a:stretch/>
        </p:blipFill>
        <p:spPr>
          <a:xfrm>
            <a:off x="180814" y="1678036"/>
            <a:ext cx="5711949" cy="3431846"/>
          </a:xfrm>
          <a:prstGeom prst="rect">
            <a:avLst/>
          </a:prstGeom>
        </p:spPr>
      </p:pic>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中止・廃止申請の作成方法</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a:t>
            </a:r>
            <a:endParaRPr lang="en-US" altLang="ja-JP" sz="1400" b="1">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292923" y="1315329"/>
            <a:ext cx="5825146" cy="2616101"/>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カレンダーマーク（　　　）を押下し、申請日を選択してください。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中止申請または廃止申請を選択してください。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カレンダーマーク（　　　）を押下し、補助事業中止の期間（廃止の時期）を選択してください。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中止（廃止）の理由を入力してください。</a:t>
            </a: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入力欄右下のアイコン（　　　）を下にドラッグすると入力欄を広げることができます。</a:t>
            </a:r>
            <a:br>
              <a:rPr lang="en-US" altLang="ja-JP" sz="1200">
                <a:latin typeface="Meiryo UI" panose="020B0604030504040204" pitchFamily="50" charset="-128"/>
                <a:ea typeface="Meiryo UI" panose="020B0604030504040204" pitchFamily="50" charset="-128"/>
              </a:rPr>
            </a:br>
            <a:r>
              <a:rPr lang="ja-JP" altLang="en-US" sz="1200">
                <a:latin typeface="Meiryo UI" panose="020B0604030504040204" pitchFamily="50" charset="-128"/>
                <a:ea typeface="Meiryo UI" panose="020B0604030504040204" pitchFamily="50" charset="-128"/>
              </a:rPr>
              <a:t>（以下同様です）</a:t>
            </a:r>
            <a:br>
              <a:rPr kumimoji="1" lang="en-US" altLang="ja-JP" sz="1400" kern="1200">
                <a:solidFill>
                  <a:srgbClr val="000000"/>
                </a:solidFill>
                <a:effectLst/>
                <a:latin typeface="Meiryo UI" panose="020B0604030504040204" pitchFamily="50" charset="-128"/>
                <a:ea typeface="Meiryo UI" panose="020B0604030504040204" pitchFamily="50" charset="-128"/>
              </a:rPr>
            </a:br>
            <a:endParaRPr lang="ja-JP" altLang="ja-JP" sz="1400">
              <a:effectLst/>
              <a:latin typeface="Meiryo UI" panose="020B0604030504040204" pitchFamily="50" charset="-128"/>
              <a:ea typeface="Meiryo UI" panose="020B0604030504040204" pitchFamily="50" charset="-128"/>
            </a:endParaRPr>
          </a:p>
        </p:txBody>
      </p:sp>
      <p:sp>
        <p:nvSpPr>
          <p:cNvPr id="47" name="テキスト ボックス 46">
            <a:extLst>
              <a:ext uri="{FF2B5EF4-FFF2-40B4-BE49-F238E27FC236}">
                <a16:creationId xmlns:a16="http://schemas.microsoft.com/office/drawing/2014/main" id="{FF1D7F72-9150-A62E-420B-6CD2A7489672}"/>
              </a:ext>
            </a:extLst>
          </p:cNvPr>
          <p:cNvSpPr txBox="1"/>
          <p:nvPr/>
        </p:nvSpPr>
        <p:spPr>
          <a:xfrm>
            <a:off x="0" y="2001998"/>
            <a:ext cx="41549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pic>
        <p:nvPicPr>
          <p:cNvPr id="7" name="図 6">
            <a:extLst>
              <a:ext uri="{FF2B5EF4-FFF2-40B4-BE49-F238E27FC236}">
                <a16:creationId xmlns:a16="http://schemas.microsoft.com/office/drawing/2014/main" id="{0685733E-4AA3-8924-F52A-214035AA0BD6}"/>
              </a:ext>
            </a:extLst>
          </p:cNvPr>
          <p:cNvPicPr>
            <a:picLocks noChangeAspect="1"/>
          </p:cNvPicPr>
          <p:nvPr/>
        </p:nvPicPr>
        <p:blipFill rotWithShape="1">
          <a:blip r:embed="rId4"/>
          <a:srcRect l="47308" t="71685" r="51337" b="27380"/>
          <a:stretch/>
        </p:blipFill>
        <p:spPr>
          <a:xfrm>
            <a:off x="8022004" y="1552540"/>
            <a:ext cx="267855" cy="258619"/>
          </a:xfrm>
          <a:prstGeom prst="rect">
            <a:avLst/>
          </a:prstGeom>
        </p:spPr>
      </p:pic>
      <p:pic>
        <p:nvPicPr>
          <p:cNvPr id="20" name="図 19">
            <a:extLst>
              <a:ext uri="{FF2B5EF4-FFF2-40B4-BE49-F238E27FC236}">
                <a16:creationId xmlns:a16="http://schemas.microsoft.com/office/drawing/2014/main" id="{16A0CABD-E735-7DC3-AA0A-47823CBB0958}"/>
              </a:ext>
            </a:extLst>
          </p:cNvPr>
          <p:cNvPicPr>
            <a:picLocks noChangeAspect="1"/>
          </p:cNvPicPr>
          <p:nvPr/>
        </p:nvPicPr>
        <p:blipFill rotWithShape="1">
          <a:blip r:embed="rId4"/>
          <a:srcRect l="47308" t="71685" r="51337" b="27380"/>
          <a:stretch/>
        </p:blipFill>
        <p:spPr>
          <a:xfrm>
            <a:off x="8022004" y="2414440"/>
            <a:ext cx="267855" cy="258619"/>
          </a:xfrm>
          <a:prstGeom prst="rect">
            <a:avLst/>
          </a:prstGeom>
        </p:spPr>
      </p:pic>
      <p:grpSp>
        <p:nvGrpSpPr>
          <p:cNvPr id="17" name="グループ化 16">
            <a:extLst>
              <a:ext uri="{FF2B5EF4-FFF2-40B4-BE49-F238E27FC236}">
                <a16:creationId xmlns:a16="http://schemas.microsoft.com/office/drawing/2014/main" id="{FAFEC3CB-D000-1727-FEEA-5652CC9D01DE}"/>
              </a:ext>
            </a:extLst>
          </p:cNvPr>
          <p:cNvGrpSpPr/>
          <p:nvPr/>
        </p:nvGrpSpPr>
        <p:grpSpPr>
          <a:xfrm>
            <a:off x="6292923" y="726049"/>
            <a:ext cx="5649632" cy="589280"/>
            <a:chOff x="3271184" y="3134360"/>
            <a:chExt cx="5649632" cy="589280"/>
          </a:xfrm>
        </p:grpSpPr>
        <p:sp>
          <p:nvSpPr>
            <p:cNvPr id="24" name="正方形/長方形 23">
              <a:extLst>
                <a:ext uri="{FF2B5EF4-FFF2-40B4-BE49-F238E27FC236}">
                  <a16:creationId xmlns:a16="http://schemas.microsoft.com/office/drawing/2014/main" id="{51ED7DF5-1ABB-CEB9-A8A2-39738220F605}"/>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中止・廃止申請の申請情報を入力します。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EAE4F88-BA50-CB02-2E18-AAF1031810F6}"/>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7" name="図 26" descr="図形&#10;&#10;低い精度で自動的に生成された説明">
              <a:extLst>
                <a:ext uri="{FF2B5EF4-FFF2-40B4-BE49-F238E27FC236}">
                  <a16:creationId xmlns:a16="http://schemas.microsoft.com/office/drawing/2014/main" id="{35137E60-23B6-E64A-3385-DC190E133E4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pic>
        <p:nvPicPr>
          <p:cNvPr id="53" name="図 52">
            <a:extLst>
              <a:ext uri="{FF2B5EF4-FFF2-40B4-BE49-F238E27FC236}">
                <a16:creationId xmlns:a16="http://schemas.microsoft.com/office/drawing/2014/main" id="{46EDDBF6-A84B-0956-A4B9-BB2BE72BD91A}"/>
              </a:ext>
            </a:extLst>
          </p:cNvPr>
          <p:cNvPicPr>
            <a:picLocks noChangeAspect="1"/>
          </p:cNvPicPr>
          <p:nvPr/>
        </p:nvPicPr>
        <p:blipFill rotWithShape="1">
          <a:blip r:embed="rId6"/>
          <a:srcRect r="22844" b="17503"/>
          <a:stretch/>
        </p:blipFill>
        <p:spPr>
          <a:xfrm>
            <a:off x="8437627" y="3266954"/>
            <a:ext cx="203453" cy="233457"/>
          </a:xfrm>
          <a:prstGeom prst="rect">
            <a:avLst/>
          </a:prstGeom>
        </p:spPr>
      </p:pic>
      <p:sp>
        <p:nvSpPr>
          <p:cNvPr id="6" name="角丸四角形 7">
            <a:extLst>
              <a:ext uri="{FF2B5EF4-FFF2-40B4-BE49-F238E27FC236}">
                <a16:creationId xmlns:a16="http://schemas.microsoft.com/office/drawing/2014/main" id="{B1C6C216-D85F-5D25-C9AB-A221AAC3E95A}"/>
              </a:ext>
            </a:extLst>
          </p:cNvPr>
          <p:cNvSpPr/>
          <p:nvPr/>
        </p:nvSpPr>
        <p:spPr>
          <a:xfrm flipV="1">
            <a:off x="342900" y="2281238"/>
            <a:ext cx="2676525" cy="190500"/>
          </a:xfrm>
          <a:prstGeom prst="roundRect">
            <a:avLst>
              <a:gd name="adj" fmla="val 913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8" name="角丸四角形 7">
            <a:extLst>
              <a:ext uri="{FF2B5EF4-FFF2-40B4-BE49-F238E27FC236}">
                <a16:creationId xmlns:a16="http://schemas.microsoft.com/office/drawing/2014/main" id="{838F04F5-F3AD-C49F-28C7-6FF375B4CA52}"/>
              </a:ext>
            </a:extLst>
          </p:cNvPr>
          <p:cNvSpPr/>
          <p:nvPr/>
        </p:nvSpPr>
        <p:spPr>
          <a:xfrm flipV="1">
            <a:off x="266700" y="2705098"/>
            <a:ext cx="656998" cy="415837"/>
          </a:xfrm>
          <a:prstGeom prst="roundRect">
            <a:avLst>
              <a:gd name="adj" fmla="val 913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9" name="角丸四角形 7">
            <a:extLst>
              <a:ext uri="{FF2B5EF4-FFF2-40B4-BE49-F238E27FC236}">
                <a16:creationId xmlns:a16="http://schemas.microsoft.com/office/drawing/2014/main" id="{6C4170F0-6D61-00C0-0537-2014F8AC56EA}"/>
              </a:ext>
            </a:extLst>
          </p:cNvPr>
          <p:cNvSpPr/>
          <p:nvPr/>
        </p:nvSpPr>
        <p:spPr>
          <a:xfrm flipV="1">
            <a:off x="3071812" y="3787825"/>
            <a:ext cx="2676525" cy="190500"/>
          </a:xfrm>
          <a:prstGeom prst="roundRect">
            <a:avLst>
              <a:gd name="adj" fmla="val 913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1" name="角丸四角形 7">
            <a:extLst>
              <a:ext uri="{FF2B5EF4-FFF2-40B4-BE49-F238E27FC236}">
                <a16:creationId xmlns:a16="http://schemas.microsoft.com/office/drawing/2014/main" id="{9343A383-DE4A-6019-E159-B5DB5617056F}"/>
              </a:ext>
            </a:extLst>
          </p:cNvPr>
          <p:cNvSpPr/>
          <p:nvPr/>
        </p:nvSpPr>
        <p:spPr>
          <a:xfrm flipV="1">
            <a:off x="342900" y="4243387"/>
            <a:ext cx="5405437" cy="428625"/>
          </a:xfrm>
          <a:prstGeom prst="roundRect">
            <a:avLst>
              <a:gd name="adj" fmla="val 913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F52F2802-9E04-1512-39C7-4A2A1B185008}"/>
              </a:ext>
            </a:extLst>
          </p:cNvPr>
          <p:cNvSpPr txBox="1"/>
          <p:nvPr/>
        </p:nvSpPr>
        <p:spPr>
          <a:xfrm>
            <a:off x="0" y="2436174"/>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②</a:t>
            </a:r>
            <a:endParaRPr kumimoji="1" lang="ja-JP" altLang="en-US" b="1"/>
          </a:p>
        </p:txBody>
      </p:sp>
      <p:sp>
        <p:nvSpPr>
          <p:cNvPr id="13" name="テキスト ボックス 12">
            <a:extLst>
              <a:ext uri="{FF2B5EF4-FFF2-40B4-BE49-F238E27FC236}">
                <a16:creationId xmlns:a16="http://schemas.microsoft.com/office/drawing/2014/main" id="{229E26BD-990B-C620-9182-EC0EC6970327}"/>
              </a:ext>
            </a:extLst>
          </p:cNvPr>
          <p:cNvSpPr txBox="1"/>
          <p:nvPr/>
        </p:nvSpPr>
        <p:spPr>
          <a:xfrm>
            <a:off x="0" y="4096885"/>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④</a:t>
            </a:r>
            <a:endParaRPr kumimoji="1" lang="ja-JP" altLang="en-US" b="1"/>
          </a:p>
        </p:txBody>
      </p:sp>
      <p:sp>
        <p:nvSpPr>
          <p:cNvPr id="14" name="テキスト ボックス 13">
            <a:extLst>
              <a:ext uri="{FF2B5EF4-FFF2-40B4-BE49-F238E27FC236}">
                <a16:creationId xmlns:a16="http://schemas.microsoft.com/office/drawing/2014/main" id="{13091F37-5EB2-9F04-5305-1F95AF61F460}"/>
              </a:ext>
            </a:extLst>
          </p:cNvPr>
          <p:cNvSpPr txBox="1"/>
          <p:nvPr/>
        </p:nvSpPr>
        <p:spPr>
          <a:xfrm>
            <a:off x="2656314" y="3698409"/>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③</a:t>
            </a:r>
            <a:endParaRPr kumimoji="1" lang="ja-JP" altLang="en-US" b="1"/>
          </a:p>
        </p:txBody>
      </p:sp>
      <p:sp>
        <p:nvSpPr>
          <p:cNvPr id="4" name="テキスト プレースホルダ 38">
            <a:extLst>
              <a:ext uri="{FF2B5EF4-FFF2-40B4-BE49-F238E27FC236}">
                <a16:creationId xmlns:a16="http://schemas.microsoft.com/office/drawing/2014/main" id="{D4148EA6-D598-CC85-B79D-5A941D2C2E6C}"/>
              </a:ext>
            </a:extLst>
          </p:cNvPr>
          <p:cNvSpPr txBox="1">
            <a:spLocks/>
          </p:cNvSpPr>
          <p:nvPr/>
        </p:nvSpPr>
        <p:spPr>
          <a:xfrm>
            <a:off x="6308688" y="5241836"/>
            <a:ext cx="5574508" cy="587441"/>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latin typeface="Meiryo UI" panose="020B0604030504040204" pitchFamily="50" charset="-128"/>
                <a:ea typeface="Meiryo UI" panose="020B0604030504040204" pitchFamily="50" charset="-128"/>
              </a:rPr>
              <a:t>「次へ」を</a:t>
            </a:r>
            <a:r>
              <a:rPr lang="ja-JP" altLang="en-US" sz="1200"/>
              <a:t>押下</a:t>
            </a:r>
            <a:r>
              <a:rPr lang="ja-JP" altLang="en-US" sz="1200">
                <a:latin typeface="Meiryo UI" panose="020B0604030504040204" pitchFamily="50" charset="-128"/>
                <a:ea typeface="Meiryo UI" panose="020B0604030504040204" pitchFamily="50" charset="-128"/>
              </a:rPr>
              <a:t>すると記載内容が一時保存され、入力内容確認画面へ遷移します。入力内容確認画面で「提出する」を押下し、申請を完了してください。</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901021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 name="think-cell data - do not delete" hidden="1">
            <a:extLst>
              <a:ext uri="{FF2B5EF4-FFF2-40B4-BE49-F238E27FC236}">
                <a16:creationId xmlns:a16="http://schemas.microsoft.com/office/drawing/2014/main" id="{5F2EAFAB-2F11-E2F8-1B79-B689DDBA4736}"/>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2" name="think-cell スライド" r:id="rId5" imgW="473" imgH="473" progId="TCLayout.ActiveDocument.1">
                  <p:embed/>
                </p:oleObj>
              </mc:Choice>
              <mc:Fallback>
                <p:oleObj name="think-cell スライド" r:id="rId5" imgW="473" imgH="473" progId="TCLayout.ActiveDocument.1">
                  <p:embed/>
                  <p:pic>
                    <p:nvPicPr>
                      <p:cNvPr id="67" name="think-cell data - do not delete" hidden="1">
                        <a:extLst>
                          <a:ext uri="{FF2B5EF4-FFF2-40B4-BE49-F238E27FC236}">
                            <a16:creationId xmlns:a16="http://schemas.microsoft.com/office/drawing/2014/main" id="{5F2EAFAB-2F11-E2F8-1B79-B689DDBA4736}"/>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6" name="図 5">
            <a:extLst>
              <a:ext uri="{FF2B5EF4-FFF2-40B4-BE49-F238E27FC236}">
                <a16:creationId xmlns:a16="http://schemas.microsoft.com/office/drawing/2014/main" id="{90FAEAA4-A386-70E2-9E8D-C25D0403CE24}"/>
              </a:ext>
            </a:extLst>
          </p:cNvPr>
          <p:cNvPicPr>
            <a:picLocks noChangeAspect="1"/>
          </p:cNvPicPr>
          <p:nvPr/>
        </p:nvPicPr>
        <p:blipFill rotWithShape="1">
          <a:blip r:embed="rId7"/>
          <a:srcRect l="6573" t="49703" r="5857" b="28511"/>
          <a:stretch/>
        </p:blipFill>
        <p:spPr>
          <a:xfrm>
            <a:off x="549815" y="1315329"/>
            <a:ext cx="5207809" cy="2502130"/>
          </a:xfrm>
          <a:prstGeom prst="rect">
            <a:avLst/>
          </a:prstGeom>
        </p:spPr>
      </p:pic>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a:solidFill>
                  <a:srgbClr val="0070C0"/>
                </a:solidFill>
                <a:latin typeface="Meiryo UI" panose="020B0604030504040204" pitchFamily="50" charset="-128"/>
                <a:ea typeface="Meiryo UI" panose="020B0604030504040204" pitchFamily="50" charset="-128"/>
              </a:rPr>
              <a:t>変更承認申請（計画変更）</a:t>
            </a:r>
            <a:r>
              <a:rPr lang="ja-JP" altLang="en-US" sz="2200" b="1">
                <a:solidFill>
                  <a:srgbClr val="0070C0"/>
                </a:solidFill>
                <a:latin typeface="Meiryo UI" panose="020B0604030504040204" pitchFamily="50" charset="-128"/>
                <a:ea typeface="Meiryo UI" panose="020B0604030504040204" pitchFamily="50" charset="-128"/>
              </a:rPr>
              <a:t>の作成方法（</a:t>
            </a:r>
            <a:r>
              <a:rPr lang="en-US" altLang="ja-JP" sz="2200" b="1">
                <a:solidFill>
                  <a:srgbClr val="0070C0"/>
                </a:solidFill>
                <a:latin typeface="Meiryo UI" panose="020B0604030504040204" pitchFamily="50" charset="-128"/>
                <a:ea typeface="Meiryo UI" panose="020B0604030504040204" pitchFamily="50" charset="-128"/>
              </a:rPr>
              <a:t>1/6</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申請入力画面①（</a:t>
            </a:r>
            <a:r>
              <a:rPr lang="en-US" altLang="ja-JP" sz="1400" b="1">
                <a:cs typeface="メイリオ" panose="020B0604030504040204" pitchFamily="50" charset="-128"/>
              </a:rPr>
              <a:t>1/3</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292923" y="1315329"/>
            <a:ext cx="5825146" cy="2400657"/>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カレンダーマーク（　　　）を押下し、申請日を選択してください。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計画変更が必要な理由を入力してください。</a:t>
            </a: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入力欄右下のアイコン（　　　）を下にドラッグすると入力欄を広げることができます。</a:t>
            </a:r>
            <a:br>
              <a:rPr lang="en-US" altLang="ja-JP" sz="1200">
                <a:latin typeface="Meiryo UI" panose="020B0604030504040204" pitchFamily="50" charset="-128"/>
                <a:ea typeface="Meiryo UI" panose="020B0604030504040204" pitchFamily="50" charset="-128"/>
              </a:rPr>
            </a:br>
            <a:r>
              <a:rPr lang="ja-JP" altLang="en-US" sz="1200">
                <a:latin typeface="Meiryo UI" panose="020B0604030504040204" pitchFamily="50" charset="-128"/>
                <a:ea typeface="Meiryo UI" panose="020B0604030504040204" pitchFamily="50" charset="-128"/>
              </a:rPr>
              <a:t>（以下同様です）</a:t>
            </a:r>
            <a:endParaRPr lang="en-US" altLang="ja-JP" sz="12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計画変更の内容を入力してください。</a:t>
            </a:r>
            <a:endParaRPr lang="en-US" altLang="ja-JP" sz="1400">
              <a:latin typeface="Meiryo UI" panose="020B0604030504040204" pitchFamily="50" charset="-128"/>
              <a:ea typeface="Meiryo UI" panose="020B0604030504040204" pitchFamily="50" charset="-128"/>
            </a:endParaRPr>
          </a:p>
        </p:txBody>
      </p:sp>
      <p:pic>
        <p:nvPicPr>
          <p:cNvPr id="7" name="図 6">
            <a:extLst>
              <a:ext uri="{FF2B5EF4-FFF2-40B4-BE49-F238E27FC236}">
                <a16:creationId xmlns:a16="http://schemas.microsoft.com/office/drawing/2014/main" id="{0685733E-4AA3-8924-F52A-214035AA0BD6}"/>
              </a:ext>
            </a:extLst>
          </p:cNvPr>
          <p:cNvPicPr>
            <a:picLocks noChangeAspect="1"/>
          </p:cNvPicPr>
          <p:nvPr/>
        </p:nvPicPr>
        <p:blipFill rotWithShape="1">
          <a:blip r:embed="rId8"/>
          <a:srcRect l="47308" t="71685" r="51337" b="27380"/>
          <a:stretch/>
        </p:blipFill>
        <p:spPr>
          <a:xfrm>
            <a:off x="8008942" y="1549604"/>
            <a:ext cx="267855" cy="258619"/>
          </a:xfrm>
          <a:prstGeom prst="rect">
            <a:avLst/>
          </a:prstGeom>
        </p:spPr>
      </p:pic>
      <p:grpSp>
        <p:nvGrpSpPr>
          <p:cNvPr id="34" name="グループ化 33">
            <a:extLst>
              <a:ext uri="{FF2B5EF4-FFF2-40B4-BE49-F238E27FC236}">
                <a16:creationId xmlns:a16="http://schemas.microsoft.com/office/drawing/2014/main" id="{C97A0F53-52E3-3A5A-6ED8-C2E40D5A2958}"/>
              </a:ext>
            </a:extLst>
          </p:cNvPr>
          <p:cNvGrpSpPr/>
          <p:nvPr/>
        </p:nvGrpSpPr>
        <p:grpSpPr>
          <a:xfrm>
            <a:off x="6292923" y="726049"/>
            <a:ext cx="5649632" cy="589280"/>
            <a:chOff x="3271184" y="3134360"/>
            <a:chExt cx="5649632" cy="589280"/>
          </a:xfrm>
        </p:grpSpPr>
        <p:sp>
          <p:nvSpPr>
            <p:cNvPr id="28" name="正方形/長方形 27">
              <a:extLst>
                <a:ext uri="{FF2B5EF4-FFF2-40B4-BE49-F238E27FC236}">
                  <a16:creationId xmlns:a16="http://schemas.microsoft.com/office/drawing/2014/main" id="{FED8E950-B4B5-69B7-8151-B15C6A74F528}"/>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補助事業計画の変更の申請内容を入力します。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9372A8EF-9173-0EE5-A04E-B96A30C98EDD}"/>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33" name="図 32" descr="図形&#10;&#10;低い精度で自動的に生成された説明">
              <a:extLst>
                <a:ext uri="{FF2B5EF4-FFF2-40B4-BE49-F238E27FC236}">
                  <a16:creationId xmlns:a16="http://schemas.microsoft.com/office/drawing/2014/main" id="{76E0FF47-07BD-0C3F-77C9-907ADB269274}"/>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pic>
        <p:nvPicPr>
          <p:cNvPr id="5" name="図 4">
            <a:extLst>
              <a:ext uri="{FF2B5EF4-FFF2-40B4-BE49-F238E27FC236}">
                <a16:creationId xmlns:a16="http://schemas.microsoft.com/office/drawing/2014/main" id="{E6231656-568E-3801-1D4C-E97F2F9E3754}"/>
              </a:ext>
            </a:extLst>
          </p:cNvPr>
          <p:cNvPicPr>
            <a:picLocks noChangeAspect="1"/>
          </p:cNvPicPr>
          <p:nvPr/>
        </p:nvPicPr>
        <p:blipFill rotWithShape="1">
          <a:blip r:embed="rId10"/>
          <a:srcRect l="11336" t="61576" r="11223" b="34009"/>
          <a:stretch/>
        </p:blipFill>
        <p:spPr>
          <a:xfrm>
            <a:off x="6690611" y="2861687"/>
            <a:ext cx="4399056" cy="407428"/>
          </a:xfrm>
          <a:prstGeom prst="rect">
            <a:avLst/>
          </a:prstGeom>
        </p:spPr>
      </p:pic>
      <p:sp>
        <p:nvSpPr>
          <p:cNvPr id="16" name="角丸四角形 7">
            <a:extLst>
              <a:ext uri="{FF2B5EF4-FFF2-40B4-BE49-F238E27FC236}">
                <a16:creationId xmlns:a16="http://schemas.microsoft.com/office/drawing/2014/main" id="{4D024EB1-5406-FB1E-6BF0-D0904C09C4A9}"/>
              </a:ext>
            </a:extLst>
          </p:cNvPr>
          <p:cNvSpPr/>
          <p:nvPr/>
        </p:nvSpPr>
        <p:spPr>
          <a:xfrm flipV="1">
            <a:off x="10975026" y="3141216"/>
            <a:ext cx="142159" cy="127898"/>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pic>
        <p:nvPicPr>
          <p:cNvPr id="11" name="図 10">
            <a:extLst>
              <a:ext uri="{FF2B5EF4-FFF2-40B4-BE49-F238E27FC236}">
                <a16:creationId xmlns:a16="http://schemas.microsoft.com/office/drawing/2014/main" id="{637988F8-C775-232A-D911-9A5364035CAE}"/>
              </a:ext>
            </a:extLst>
          </p:cNvPr>
          <p:cNvPicPr>
            <a:picLocks noChangeAspect="1"/>
          </p:cNvPicPr>
          <p:nvPr/>
        </p:nvPicPr>
        <p:blipFill rotWithShape="1">
          <a:blip r:embed="rId11"/>
          <a:srcRect r="22844" b="17503"/>
          <a:stretch/>
        </p:blipFill>
        <p:spPr>
          <a:xfrm>
            <a:off x="8422387" y="2220991"/>
            <a:ext cx="203453" cy="233457"/>
          </a:xfrm>
          <a:prstGeom prst="rect">
            <a:avLst/>
          </a:prstGeom>
        </p:spPr>
      </p:pic>
      <p:sp>
        <p:nvSpPr>
          <p:cNvPr id="36" name="角丸四角形 7">
            <a:extLst>
              <a:ext uri="{FF2B5EF4-FFF2-40B4-BE49-F238E27FC236}">
                <a16:creationId xmlns:a16="http://schemas.microsoft.com/office/drawing/2014/main" id="{5A460A65-40DE-F48C-FCEC-27C02F333820}"/>
              </a:ext>
            </a:extLst>
          </p:cNvPr>
          <p:cNvSpPr/>
          <p:nvPr/>
        </p:nvSpPr>
        <p:spPr>
          <a:xfrm flipV="1">
            <a:off x="668569" y="1683229"/>
            <a:ext cx="4939751" cy="369332"/>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7" name="テキスト ボックス 36">
            <a:extLst>
              <a:ext uri="{FF2B5EF4-FFF2-40B4-BE49-F238E27FC236}">
                <a16:creationId xmlns:a16="http://schemas.microsoft.com/office/drawing/2014/main" id="{52580347-0A57-2635-F116-E457977223D7}"/>
              </a:ext>
            </a:extLst>
          </p:cNvPr>
          <p:cNvSpPr txBox="1"/>
          <p:nvPr/>
        </p:nvSpPr>
        <p:spPr>
          <a:xfrm>
            <a:off x="220565" y="1597362"/>
            <a:ext cx="369722" cy="369332"/>
          </a:xfrm>
          <a:prstGeom prst="rect">
            <a:avLst/>
          </a:prstGeom>
          <a:noFill/>
        </p:spPr>
        <p:txBody>
          <a:bodyPr wrap="none" rtlCol="0">
            <a:spAutoFit/>
          </a:bodyPr>
          <a:lstStyle/>
          <a:p>
            <a:r>
              <a:rPr lang="ja-JP" altLang="en-US" sz="1800" b="1">
                <a:solidFill>
                  <a:srgbClr val="FF0000"/>
                </a:solidFill>
                <a:latin typeface="Meiryo UI"/>
                <a:ea typeface="Meiryo UI"/>
              </a:rPr>
              <a:t>①</a:t>
            </a:r>
            <a:endParaRPr kumimoji="1" lang="ja-JP" altLang="en-US" b="1"/>
          </a:p>
        </p:txBody>
      </p:sp>
      <p:sp>
        <p:nvSpPr>
          <p:cNvPr id="51" name="角丸四角形 7">
            <a:extLst>
              <a:ext uri="{FF2B5EF4-FFF2-40B4-BE49-F238E27FC236}">
                <a16:creationId xmlns:a16="http://schemas.microsoft.com/office/drawing/2014/main" id="{7EDF538B-F92B-4093-43BF-0FB0A5075B24}"/>
              </a:ext>
            </a:extLst>
          </p:cNvPr>
          <p:cNvSpPr/>
          <p:nvPr/>
        </p:nvSpPr>
        <p:spPr>
          <a:xfrm flipV="1">
            <a:off x="668569" y="2086197"/>
            <a:ext cx="4939751" cy="822959"/>
          </a:xfrm>
          <a:prstGeom prst="roundRect">
            <a:avLst>
              <a:gd name="adj" fmla="val 1400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55" name="テキスト ボックス 54">
            <a:extLst>
              <a:ext uri="{FF2B5EF4-FFF2-40B4-BE49-F238E27FC236}">
                <a16:creationId xmlns:a16="http://schemas.microsoft.com/office/drawing/2014/main" id="{026E9CC3-404D-C6B7-5BE2-41E7043CA262}"/>
              </a:ext>
            </a:extLst>
          </p:cNvPr>
          <p:cNvSpPr txBox="1"/>
          <p:nvPr/>
        </p:nvSpPr>
        <p:spPr>
          <a:xfrm>
            <a:off x="220565" y="2000331"/>
            <a:ext cx="415498" cy="369332"/>
          </a:xfrm>
          <a:prstGeom prst="rect">
            <a:avLst/>
          </a:prstGeom>
          <a:noFill/>
        </p:spPr>
        <p:txBody>
          <a:bodyPr wrap="none" rtlCol="0">
            <a:spAutoFit/>
          </a:bodyPr>
          <a:lstStyle/>
          <a:p>
            <a:r>
              <a:rPr kumimoji="1" lang="ja-JP" altLang="en-US" b="1">
                <a:solidFill>
                  <a:srgbClr val="FF0000"/>
                </a:solidFill>
                <a:latin typeface="Meiryo UI"/>
                <a:ea typeface="Meiryo UI"/>
              </a:rPr>
              <a:t>②</a:t>
            </a:r>
            <a:endParaRPr kumimoji="1" lang="ja-JP" altLang="en-US" b="1"/>
          </a:p>
        </p:txBody>
      </p:sp>
      <p:sp>
        <p:nvSpPr>
          <p:cNvPr id="58" name="角丸四角形 7">
            <a:extLst>
              <a:ext uri="{FF2B5EF4-FFF2-40B4-BE49-F238E27FC236}">
                <a16:creationId xmlns:a16="http://schemas.microsoft.com/office/drawing/2014/main" id="{90B38BA0-9AE8-057C-D075-D2111D848C49}"/>
              </a:ext>
            </a:extLst>
          </p:cNvPr>
          <p:cNvSpPr/>
          <p:nvPr/>
        </p:nvSpPr>
        <p:spPr>
          <a:xfrm flipV="1">
            <a:off x="668569" y="2938271"/>
            <a:ext cx="4939751" cy="822959"/>
          </a:xfrm>
          <a:prstGeom prst="roundRect">
            <a:avLst>
              <a:gd name="adj" fmla="val 8715"/>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59" name="テキスト ボックス 58">
            <a:extLst>
              <a:ext uri="{FF2B5EF4-FFF2-40B4-BE49-F238E27FC236}">
                <a16:creationId xmlns:a16="http://schemas.microsoft.com/office/drawing/2014/main" id="{C3D4A801-57C5-1105-F575-8DDD4CFAF8C4}"/>
              </a:ext>
            </a:extLst>
          </p:cNvPr>
          <p:cNvSpPr txBox="1"/>
          <p:nvPr/>
        </p:nvSpPr>
        <p:spPr>
          <a:xfrm>
            <a:off x="220565" y="2867960"/>
            <a:ext cx="415498" cy="369332"/>
          </a:xfrm>
          <a:prstGeom prst="rect">
            <a:avLst/>
          </a:prstGeom>
          <a:noFill/>
        </p:spPr>
        <p:txBody>
          <a:bodyPr wrap="none" rtlCol="0">
            <a:spAutoFit/>
          </a:bodyPr>
          <a:lstStyle/>
          <a:p>
            <a:r>
              <a:rPr kumimoji="1" lang="ja-JP" altLang="en-US" b="1">
                <a:solidFill>
                  <a:srgbClr val="FF0000"/>
                </a:solidFill>
                <a:latin typeface="Meiryo UI"/>
                <a:ea typeface="Meiryo UI"/>
              </a:rPr>
              <a:t>③</a:t>
            </a:r>
            <a:endParaRPr kumimoji="1" lang="ja-JP" altLang="en-US" b="1"/>
          </a:p>
        </p:txBody>
      </p:sp>
    </p:spTree>
    <p:extLst>
      <p:ext uri="{BB962C8B-B14F-4D97-AF65-F5344CB8AC3E}">
        <p14:creationId xmlns:p14="http://schemas.microsoft.com/office/powerpoint/2010/main" val="25770786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a:solidFill>
                  <a:srgbClr val="0070C0"/>
                </a:solidFill>
                <a:latin typeface="Meiryo UI" panose="020B0604030504040204" pitchFamily="50" charset="-128"/>
                <a:ea typeface="Meiryo UI" panose="020B0604030504040204" pitchFamily="50" charset="-128"/>
              </a:rPr>
              <a:t>変更承認申請（計画変更）</a:t>
            </a:r>
            <a:r>
              <a:rPr lang="ja-JP" altLang="en-US" sz="2200" b="1">
                <a:solidFill>
                  <a:srgbClr val="0070C0"/>
                </a:solidFill>
                <a:latin typeface="Meiryo UI" panose="020B0604030504040204" pitchFamily="50" charset="-128"/>
                <a:ea typeface="Meiryo UI" panose="020B0604030504040204" pitchFamily="50" charset="-128"/>
              </a:rPr>
              <a:t>の作成方法（</a:t>
            </a:r>
            <a:r>
              <a:rPr lang="en-US" altLang="ja-JP" sz="2200" b="1">
                <a:solidFill>
                  <a:srgbClr val="0070C0"/>
                </a:solidFill>
                <a:latin typeface="Meiryo UI" panose="020B0604030504040204" pitchFamily="50" charset="-128"/>
                <a:ea typeface="Meiryo UI" panose="020B0604030504040204" pitchFamily="50" charset="-128"/>
              </a:rPr>
              <a:t>2/6</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申請入力画面①（</a:t>
            </a:r>
            <a:r>
              <a:rPr lang="en-US" altLang="ja-JP" sz="1400" b="1">
                <a:cs typeface="メイリオ" panose="020B0604030504040204" pitchFamily="50" charset="-128"/>
              </a:rPr>
              <a:t>2/3</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292923" y="1315329"/>
            <a:ext cx="5825146" cy="2215991"/>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startAt="7"/>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経費</a:t>
            </a:r>
            <a:r>
              <a:rPr lang="ja-JP" altLang="en-US" sz="1400" b="1">
                <a:latin typeface="Meiryo UI" panose="020B0604030504040204" pitchFamily="50" charset="-128"/>
                <a:ea typeface="Meiryo UI" panose="020B0604030504040204" pitchFamily="50" charset="-128"/>
              </a:rPr>
              <a:t>配分</a:t>
            </a:r>
            <a:r>
              <a:rPr lang="ja-JP" altLang="en-US" sz="1400">
                <a:latin typeface="Meiryo UI" panose="020B0604030504040204" pitchFamily="50" charset="-128"/>
                <a:ea typeface="Meiryo UI" panose="020B0604030504040204" pitchFamily="50" charset="-128"/>
              </a:rPr>
              <a:t>の変更有無を選択してください。</a:t>
            </a: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「はい」を選択した場合</a:t>
            </a:r>
            <a:r>
              <a:rPr lang="ja-JP" altLang="en-US" sz="1200">
                <a:solidFill>
                  <a:srgbClr val="FF0000"/>
                </a:solidFill>
                <a:latin typeface="Meiryo UI" panose="020B0604030504040204" pitchFamily="50" charset="-128"/>
                <a:ea typeface="Meiryo UI" panose="020B0604030504040204" pitchFamily="50" charset="-128"/>
              </a:rPr>
              <a:t>②</a:t>
            </a:r>
            <a:r>
              <a:rPr lang="ja-JP" altLang="en-US" sz="1200">
                <a:latin typeface="Meiryo UI" panose="020B0604030504040204" pitchFamily="50" charset="-128"/>
                <a:ea typeface="Meiryo UI" panose="020B0604030504040204" pitchFamily="50" charset="-128"/>
              </a:rPr>
              <a:t>が表示されます</a:t>
            </a:r>
            <a:endParaRPr lang="en-US" altLang="ja-JP" sz="1200">
              <a:latin typeface="Meiryo UI" panose="020B0604030504040204" pitchFamily="50" charset="-128"/>
              <a:ea typeface="Meiryo UI" panose="020B0604030504040204" pitchFamily="50" charset="-128"/>
            </a:endParaRPr>
          </a:p>
          <a:p>
            <a:pPr>
              <a:buClr>
                <a:srgbClr val="FF0000"/>
              </a:buClr>
            </a:pPr>
            <a:endParaRPr lang="en-US" altLang="ja-JP" sz="140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2"/>
            </a:pPr>
            <a:r>
              <a:rPr lang="ja-JP" altLang="en-US" sz="1400">
                <a:latin typeface="Meiryo UI" panose="020B0604030504040204" pitchFamily="50" charset="-128"/>
                <a:ea typeface="Meiryo UI" panose="020B0604030504040204" pitchFamily="50" charset="-128"/>
              </a:rPr>
              <a:t>経費</a:t>
            </a:r>
            <a:r>
              <a:rPr lang="ja-JP" altLang="en-US" sz="1400" b="1">
                <a:latin typeface="Meiryo UI" panose="020B0604030504040204" pitchFamily="50" charset="-128"/>
                <a:ea typeface="Meiryo UI" panose="020B0604030504040204" pitchFamily="50" charset="-128"/>
              </a:rPr>
              <a:t>区分</a:t>
            </a:r>
            <a:r>
              <a:rPr lang="ja-JP" altLang="en-US" sz="1400">
                <a:latin typeface="Meiryo UI" panose="020B0604030504040204" pitchFamily="50" charset="-128"/>
                <a:ea typeface="Meiryo UI" panose="020B0604030504040204" pitchFamily="50" charset="-128"/>
              </a:rPr>
              <a:t>の変更有無を選択してください。</a:t>
            </a:r>
            <a:br>
              <a:rPr lang="ja-JP" altLang="en-US"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「はい」を選択した場合</a:t>
            </a:r>
            <a:r>
              <a:rPr lang="ja-JP" altLang="en-US" sz="1200">
                <a:solidFill>
                  <a:srgbClr val="FF0000"/>
                </a:solidFill>
                <a:latin typeface="Meiryo UI" panose="020B0604030504040204" pitchFamily="50" charset="-128"/>
                <a:ea typeface="Meiryo UI" panose="020B0604030504040204" pitchFamily="50" charset="-128"/>
              </a:rPr>
              <a:t>③</a:t>
            </a:r>
            <a:r>
              <a:rPr lang="ja-JP" altLang="en-US" sz="1200">
                <a:latin typeface="Meiryo UI" panose="020B0604030504040204" pitchFamily="50" charset="-128"/>
                <a:ea typeface="Meiryo UI" panose="020B0604030504040204" pitchFamily="50" charset="-128"/>
              </a:rPr>
              <a:t>が表示されます</a:t>
            </a:r>
            <a:endParaRPr lang="en-US" altLang="ja-JP" sz="1200">
              <a:latin typeface="Meiryo UI" panose="020B0604030504040204" pitchFamily="50" charset="-128"/>
              <a:ea typeface="Meiryo UI" panose="020B0604030504040204" pitchFamily="50" charset="-128"/>
            </a:endParaRPr>
          </a:p>
          <a:p>
            <a:pPr>
              <a:buClr>
                <a:srgbClr val="FF0000"/>
              </a:buClr>
            </a:pPr>
            <a:endParaRPr lang="ja-JP" altLang="en-US"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400">
                <a:latin typeface="Meiryo UI" panose="020B0604030504040204" pitchFamily="50" charset="-128"/>
                <a:ea typeface="Meiryo UI" panose="020B0604030504040204" pitchFamily="50" charset="-128"/>
              </a:rPr>
              <a:t>経費</a:t>
            </a:r>
            <a:r>
              <a:rPr lang="ja-JP" altLang="en-US" sz="1400" b="1">
                <a:latin typeface="Meiryo UI" panose="020B0604030504040204" pitchFamily="50" charset="-128"/>
                <a:ea typeface="Meiryo UI" panose="020B0604030504040204" pitchFamily="50" charset="-128"/>
              </a:rPr>
              <a:t>区分</a:t>
            </a:r>
            <a:r>
              <a:rPr lang="ja-JP" altLang="en-US" sz="1400">
                <a:latin typeface="Meiryo UI" panose="020B0604030504040204" pitchFamily="50" charset="-128"/>
                <a:ea typeface="Meiryo UI" panose="020B0604030504040204" pitchFamily="50" charset="-128"/>
              </a:rPr>
              <a:t>の変更が必要な理由を入力してください。</a:t>
            </a:r>
            <a:endParaRPr lang="en-US" altLang="ja-JP" sz="1400">
              <a:latin typeface="Meiryo UI" panose="020B0604030504040204" pitchFamily="50" charset="-128"/>
              <a:ea typeface="Meiryo UI" panose="020B0604030504040204" pitchFamily="50" charset="-128"/>
            </a:endParaRPr>
          </a:p>
          <a:p>
            <a:pPr>
              <a:buClr>
                <a:srgbClr val="FF0000"/>
              </a:buClr>
            </a:pPr>
            <a:endParaRPr lang="en-US" altLang="ja-JP" sz="1400">
              <a:latin typeface="Meiryo UI" panose="020B0604030504040204" pitchFamily="50" charset="-128"/>
              <a:ea typeface="Meiryo UI" panose="020B0604030504040204" pitchFamily="50" charset="-128"/>
            </a:endParaRPr>
          </a:p>
          <a:p>
            <a:pPr lvl="1">
              <a:buClr>
                <a:srgbClr val="FF0000"/>
              </a:buClr>
            </a:pPr>
            <a:endParaRPr lang="en-US" altLang="ja-JP" sz="1400">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17EAF9BA-28E6-04BE-AAE3-A6D3A3F4840D}"/>
              </a:ext>
            </a:extLst>
          </p:cNvPr>
          <p:cNvGrpSpPr/>
          <p:nvPr/>
        </p:nvGrpSpPr>
        <p:grpSpPr>
          <a:xfrm>
            <a:off x="6292923" y="726049"/>
            <a:ext cx="5649632" cy="589280"/>
            <a:chOff x="3271184" y="3134360"/>
            <a:chExt cx="5649632" cy="589280"/>
          </a:xfrm>
        </p:grpSpPr>
        <p:sp>
          <p:nvSpPr>
            <p:cNvPr id="9" name="正方形/長方形 8">
              <a:extLst>
                <a:ext uri="{FF2B5EF4-FFF2-40B4-BE49-F238E27FC236}">
                  <a16:creationId xmlns:a16="http://schemas.microsoft.com/office/drawing/2014/main" id="{9C0E5008-9599-9719-0D1A-0B92E52847F5}"/>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経費配分の変更を入力します。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75F7FF8D-01C1-774A-7180-11DB22B81B71}"/>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2" name="図 11" descr="図形&#10;&#10;低い精度で自動的に生成された説明">
              <a:extLst>
                <a:ext uri="{FF2B5EF4-FFF2-40B4-BE49-F238E27FC236}">
                  <a16:creationId xmlns:a16="http://schemas.microsoft.com/office/drawing/2014/main" id="{41018C51-04DA-D72D-4093-871FE75D4DC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pic>
        <p:nvPicPr>
          <p:cNvPr id="13" name="図 12">
            <a:extLst>
              <a:ext uri="{FF2B5EF4-FFF2-40B4-BE49-F238E27FC236}">
                <a16:creationId xmlns:a16="http://schemas.microsoft.com/office/drawing/2014/main" id="{79420501-6E75-C7F5-D1FD-922A24BA8C57}"/>
              </a:ext>
            </a:extLst>
          </p:cNvPr>
          <p:cNvPicPr>
            <a:picLocks noChangeAspect="1"/>
          </p:cNvPicPr>
          <p:nvPr/>
        </p:nvPicPr>
        <p:blipFill>
          <a:blip r:embed="rId4"/>
          <a:stretch>
            <a:fillRect/>
          </a:stretch>
        </p:blipFill>
        <p:spPr>
          <a:xfrm>
            <a:off x="549815" y="1315329"/>
            <a:ext cx="5207809" cy="2549855"/>
          </a:xfrm>
          <a:prstGeom prst="rect">
            <a:avLst/>
          </a:prstGeom>
        </p:spPr>
      </p:pic>
      <p:sp>
        <p:nvSpPr>
          <p:cNvPr id="17" name="角丸四角形 7">
            <a:extLst>
              <a:ext uri="{FF2B5EF4-FFF2-40B4-BE49-F238E27FC236}">
                <a16:creationId xmlns:a16="http://schemas.microsoft.com/office/drawing/2014/main" id="{6FC907DB-FF85-FD90-9D17-EB71B43494B9}"/>
              </a:ext>
            </a:extLst>
          </p:cNvPr>
          <p:cNvSpPr/>
          <p:nvPr/>
        </p:nvSpPr>
        <p:spPr>
          <a:xfrm flipV="1">
            <a:off x="549815" y="2244959"/>
            <a:ext cx="5180426" cy="734456"/>
          </a:xfrm>
          <a:prstGeom prst="roundRect">
            <a:avLst>
              <a:gd name="adj" fmla="val 13427"/>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8" name="角丸四角形 7">
            <a:extLst>
              <a:ext uri="{FF2B5EF4-FFF2-40B4-BE49-F238E27FC236}">
                <a16:creationId xmlns:a16="http://schemas.microsoft.com/office/drawing/2014/main" id="{31948A19-B927-BEF1-2A88-56EB2626E21C}"/>
              </a:ext>
            </a:extLst>
          </p:cNvPr>
          <p:cNvSpPr/>
          <p:nvPr/>
        </p:nvSpPr>
        <p:spPr>
          <a:xfrm flipV="1">
            <a:off x="549815" y="1648651"/>
            <a:ext cx="5180426" cy="591627"/>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1" name="角丸四角形 7">
            <a:extLst>
              <a:ext uri="{FF2B5EF4-FFF2-40B4-BE49-F238E27FC236}">
                <a16:creationId xmlns:a16="http://schemas.microsoft.com/office/drawing/2014/main" id="{1A6527FB-FC52-00D0-2E84-0216604044B1}"/>
              </a:ext>
            </a:extLst>
          </p:cNvPr>
          <p:cNvSpPr/>
          <p:nvPr/>
        </p:nvSpPr>
        <p:spPr>
          <a:xfrm flipV="1">
            <a:off x="549815" y="2979417"/>
            <a:ext cx="5180426" cy="885766"/>
          </a:xfrm>
          <a:prstGeom prst="roundRect">
            <a:avLst>
              <a:gd name="adj" fmla="val 13427"/>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3" name="テキスト ボックス 32">
            <a:extLst>
              <a:ext uri="{FF2B5EF4-FFF2-40B4-BE49-F238E27FC236}">
                <a16:creationId xmlns:a16="http://schemas.microsoft.com/office/drawing/2014/main" id="{8E6190E8-0639-E817-3EF9-A93C39495A73}"/>
              </a:ext>
            </a:extLst>
          </p:cNvPr>
          <p:cNvSpPr txBox="1"/>
          <p:nvPr/>
        </p:nvSpPr>
        <p:spPr>
          <a:xfrm>
            <a:off x="220565" y="1552641"/>
            <a:ext cx="369722" cy="369332"/>
          </a:xfrm>
          <a:prstGeom prst="rect">
            <a:avLst/>
          </a:prstGeom>
          <a:noFill/>
        </p:spPr>
        <p:txBody>
          <a:bodyPr wrap="none" rtlCol="0">
            <a:spAutoFit/>
          </a:bodyPr>
          <a:lstStyle/>
          <a:p>
            <a:r>
              <a:rPr lang="ja-JP" altLang="en-US" sz="1800" b="1">
                <a:solidFill>
                  <a:srgbClr val="FF0000"/>
                </a:solidFill>
                <a:latin typeface="Meiryo UI"/>
                <a:ea typeface="Meiryo UI"/>
              </a:rPr>
              <a:t>①</a:t>
            </a:r>
            <a:endParaRPr kumimoji="1" lang="ja-JP" altLang="en-US" b="1"/>
          </a:p>
        </p:txBody>
      </p:sp>
      <p:sp>
        <p:nvSpPr>
          <p:cNvPr id="34" name="テキスト ボックス 33">
            <a:extLst>
              <a:ext uri="{FF2B5EF4-FFF2-40B4-BE49-F238E27FC236}">
                <a16:creationId xmlns:a16="http://schemas.microsoft.com/office/drawing/2014/main" id="{71894549-2EF6-9C61-12D4-96314CB2E6B4}"/>
              </a:ext>
            </a:extLst>
          </p:cNvPr>
          <p:cNvSpPr txBox="1"/>
          <p:nvPr/>
        </p:nvSpPr>
        <p:spPr>
          <a:xfrm>
            <a:off x="220565" y="2159285"/>
            <a:ext cx="415498" cy="369332"/>
          </a:xfrm>
          <a:prstGeom prst="rect">
            <a:avLst/>
          </a:prstGeom>
          <a:noFill/>
        </p:spPr>
        <p:txBody>
          <a:bodyPr wrap="none" rtlCol="0">
            <a:spAutoFit/>
          </a:bodyPr>
          <a:lstStyle/>
          <a:p>
            <a:r>
              <a:rPr kumimoji="1" lang="ja-JP" altLang="en-US" b="1">
                <a:solidFill>
                  <a:srgbClr val="FF0000"/>
                </a:solidFill>
                <a:latin typeface="Meiryo UI"/>
                <a:ea typeface="Meiryo UI"/>
              </a:rPr>
              <a:t>②</a:t>
            </a:r>
            <a:endParaRPr kumimoji="1" lang="ja-JP" altLang="en-US" b="1"/>
          </a:p>
        </p:txBody>
      </p:sp>
      <p:sp>
        <p:nvSpPr>
          <p:cNvPr id="35" name="テキスト ボックス 34">
            <a:extLst>
              <a:ext uri="{FF2B5EF4-FFF2-40B4-BE49-F238E27FC236}">
                <a16:creationId xmlns:a16="http://schemas.microsoft.com/office/drawing/2014/main" id="{283D791A-5A7C-8CCF-0675-36A6B9AEF89E}"/>
              </a:ext>
            </a:extLst>
          </p:cNvPr>
          <p:cNvSpPr txBox="1"/>
          <p:nvPr/>
        </p:nvSpPr>
        <p:spPr>
          <a:xfrm>
            <a:off x="220565" y="2926076"/>
            <a:ext cx="415498" cy="369332"/>
          </a:xfrm>
          <a:prstGeom prst="rect">
            <a:avLst/>
          </a:prstGeom>
          <a:noFill/>
        </p:spPr>
        <p:txBody>
          <a:bodyPr wrap="none" rtlCol="0">
            <a:spAutoFit/>
          </a:bodyPr>
          <a:lstStyle/>
          <a:p>
            <a:r>
              <a:rPr kumimoji="1" lang="ja-JP" altLang="en-US" b="1">
                <a:solidFill>
                  <a:srgbClr val="FF0000"/>
                </a:solidFill>
                <a:latin typeface="Meiryo UI"/>
                <a:ea typeface="Meiryo UI"/>
              </a:rPr>
              <a:t>③</a:t>
            </a:r>
            <a:endParaRPr kumimoji="1" lang="ja-JP" altLang="en-US" b="1"/>
          </a:p>
        </p:txBody>
      </p:sp>
      <p:sp>
        <p:nvSpPr>
          <p:cNvPr id="4" name="テキスト プレースホルダ 38">
            <a:extLst>
              <a:ext uri="{FF2B5EF4-FFF2-40B4-BE49-F238E27FC236}">
                <a16:creationId xmlns:a16="http://schemas.microsoft.com/office/drawing/2014/main" id="{95AB1810-7624-28AE-1FA2-63A2A4E96A74}"/>
              </a:ext>
            </a:extLst>
          </p:cNvPr>
          <p:cNvSpPr txBox="1">
            <a:spLocks/>
          </p:cNvSpPr>
          <p:nvPr/>
        </p:nvSpPr>
        <p:spPr>
          <a:xfrm>
            <a:off x="6308688" y="4223188"/>
            <a:ext cx="5574508" cy="1449216"/>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solidFill>
                  <a:srgbClr val="FF0000"/>
                </a:solidFill>
                <a:latin typeface="Meiryo UI" panose="020B0604030504040204" pitchFamily="50" charset="-128"/>
                <a:ea typeface="Meiryo UI" panose="020B0604030504040204" pitchFamily="50" charset="-128"/>
              </a:rPr>
              <a:t>①</a:t>
            </a:r>
            <a:r>
              <a:rPr lang="ja-JP" altLang="en-US" sz="1200">
                <a:latin typeface="Meiryo UI" panose="020B0604030504040204" pitchFamily="50" charset="-128"/>
                <a:ea typeface="Meiryo UI" panose="020B0604030504040204" pitchFamily="50" charset="-128"/>
              </a:rPr>
              <a:t>「経費配分の変更有無」において「はい」を選択した場合、「経費配分変更申請入力</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様式第</a:t>
            </a:r>
            <a:r>
              <a:rPr lang="en-US" altLang="ja-JP" sz="1200">
                <a:latin typeface="Meiryo UI" panose="020B0604030504040204" pitchFamily="50" charset="-128"/>
                <a:ea typeface="Meiryo UI" panose="020B0604030504040204" pitchFamily="50" charset="-128"/>
              </a:rPr>
              <a:t>4</a:t>
            </a:r>
            <a:r>
              <a:rPr lang="ja-JP" altLang="en-US" sz="1200">
                <a:latin typeface="Meiryo UI" panose="020B0604030504040204" pitchFamily="50" charset="-128"/>
                <a:ea typeface="Meiryo UI" panose="020B0604030504040204" pitchFamily="50" charset="-128"/>
              </a:rPr>
              <a:t>別紙</a:t>
            </a:r>
            <a:r>
              <a:rPr lang="en-US" altLang="ja-JP" sz="1200">
                <a:latin typeface="Meiryo UI" panose="020B0604030504040204" pitchFamily="50" charset="-128"/>
                <a:ea typeface="Meiryo UI" panose="020B0604030504040204" pitchFamily="50" charset="-128"/>
              </a:rPr>
              <a:t>1)</a:t>
            </a:r>
            <a:r>
              <a:rPr lang="ja-JP" altLang="en-US" sz="1200"/>
              <a:t>」の記入が必要になります。</a:t>
            </a:r>
            <a:br>
              <a:rPr lang="en-US" altLang="ja-JP" sz="1200"/>
            </a:br>
            <a:r>
              <a:rPr lang="ja-JP" altLang="en-US" sz="1200">
                <a:solidFill>
                  <a:srgbClr val="FF0000"/>
                </a:solidFill>
              </a:rPr>
              <a:t>②</a:t>
            </a:r>
            <a:r>
              <a:rPr lang="ja-JP" altLang="en-US" sz="1200"/>
              <a:t>の選択によって入力項目が異なります。</a:t>
            </a:r>
            <a:endParaRPr lang="en-US" altLang="ja-JP" sz="1200"/>
          </a:p>
          <a:p>
            <a:pPr marL="457200" lvl="1" indent="0">
              <a:buClr>
                <a:srgbClr val="FF0000"/>
              </a:buClr>
              <a:buNone/>
              <a:tabLst>
                <a:tab pos="2422525" algn="l"/>
              </a:tabLst>
            </a:pPr>
            <a:r>
              <a:rPr lang="ja-JP" altLang="en-US" sz="1200">
                <a:latin typeface="Meiryo UI" panose="020B0604030504040204" pitchFamily="50" charset="-128"/>
                <a:ea typeface="Meiryo UI" panose="020B0604030504040204" pitchFamily="50" charset="-128"/>
              </a:rPr>
              <a:t>はい（経費区分の変更あり）</a:t>
            </a:r>
            <a:r>
              <a:rPr lang="en-US" altLang="ja-JP" sz="1200">
                <a:latin typeface="Meiryo UI" panose="020B0604030504040204" pitchFamily="50" charset="-128"/>
                <a:ea typeface="Meiryo UI" panose="020B0604030504040204" pitchFamily="50" charset="-128"/>
              </a:rPr>
              <a:t>	</a:t>
            </a:r>
            <a:r>
              <a:rPr lang="ja-JP" altLang="en-US" sz="1200">
                <a:latin typeface="Meiryo UI" panose="020B0604030504040204" pitchFamily="50" charset="-128"/>
                <a:ea typeface="Meiryo UI" panose="020B0604030504040204" pitchFamily="50" charset="-128"/>
              </a:rPr>
              <a:t>：</a:t>
            </a:r>
            <a:r>
              <a:rPr lang="en-US" altLang="ja-JP" sz="1200" b="1">
                <a:solidFill>
                  <a:srgbClr val="FF0000"/>
                </a:solidFill>
                <a:latin typeface="Meiryo UI" panose="020B0604030504040204" pitchFamily="50" charset="-128"/>
                <a:ea typeface="Meiryo UI" panose="020B0604030504040204" pitchFamily="50" charset="-128"/>
              </a:rPr>
              <a:t>2</a:t>
            </a:r>
            <a:r>
              <a:rPr lang="ja-JP" altLang="en-US" sz="1200" b="1">
                <a:solidFill>
                  <a:srgbClr val="FF0000"/>
                </a:solidFill>
                <a:latin typeface="Meiryo UI" panose="020B0604030504040204" pitchFamily="50" charset="-128"/>
                <a:ea typeface="Meiryo UI" panose="020B0604030504040204" pitchFamily="50" charset="-128"/>
              </a:rPr>
              <a:t>ページ後</a:t>
            </a:r>
            <a:r>
              <a:rPr lang="ja-JP" altLang="en-US" sz="1200">
                <a:latin typeface="Meiryo UI" panose="020B0604030504040204" pitchFamily="50" charset="-128"/>
                <a:ea typeface="Meiryo UI" panose="020B0604030504040204" pitchFamily="50" charset="-128"/>
              </a:rPr>
              <a:t>を参照</a:t>
            </a:r>
            <a:endParaRPr lang="en-US" altLang="ja-JP" sz="1200">
              <a:latin typeface="Meiryo UI" panose="020B0604030504040204" pitchFamily="50" charset="-128"/>
              <a:ea typeface="Meiryo UI" panose="020B0604030504040204" pitchFamily="50" charset="-128"/>
            </a:endParaRPr>
          </a:p>
          <a:p>
            <a:pPr marL="457200" lvl="1" indent="0">
              <a:buClr>
                <a:srgbClr val="FF0000"/>
              </a:buClr>
              <a:buNone/>
              <a:tabLst>
                <a:tab pos="2422525" algn="l"/>
              </a:tabLst>
            </a:pPr>
            <a:r>
              <a:rPr lang="ja-JP" altLang="en-US" sz="1200">
                <a:latin typeface="Meiryo UI" panose="020B0604030504040204" pitchFamily="50" charset="-128"/>
                <a:ea typeface="Meiryo UI" panose="020B0604030504040204" pitchFamily="50" charset="-128"/>
              </a:rPr>
              <a:t>いいえ（経費区分の変更なし）</a:t>
            </a:r>
            <a:r>
              <a:rPr lang="en-US" altLang="ja-JP" sz="1200">
                <a:latin typeface="Meiryo UI" panose="020B0604030504040204" pitchFamily="50" charset="-128"/>
                <a:ea typeface="Meiryo UI" panose="020B0604030504040204" pitchFamily="50" charset="-128"/>
              </a:rPr>
              <a:t>	</a:t>
            </a:r>
            <a:r>
              <a:rPr lang="ja-JP" altLang="en-US" sz="1200">
                <a:latin typeface="Meiryo UI" panose="020B0604030504040204" pitchFamily="50" charset="-128"/>
                <a:ea typeface="Meiryo UI" panose="020B0604030504040204" pitchFamily="50" charset="-128"/>
              </a:rPr>
              <a:t>：</a:t>
            </a:r>
            <a:r>
              <a:rPr lang="en-US" altLang="ja-JP" sz="1200" b="1">
                <a:solidFill>
                  <a:srgbClr val="FF0000"/>
                </a:solidFill>
              </a:rPr>
              <a:t>3</a:t>
            </a:r>
            <a:r>
              <a:rPr lang="ja-JP" altLang="en-US" sz="1200" b="1">
                <a:solidFill>
                  <a:srgbClr val="FF0000"/>
                </a:solidFill>
              </a:rPr>
              <a:t>ページ後</a:t>
            </a:r>
            <a:r>
              <a:rPr lang="ja-JP" altLang="en-US" sz="1200">
                <a:latin typeface="Meiryo UI" panose="020B0604030504040204" pitchFamily="50" charset="-128"/>
                <a:ea typeface="Meiryo UI" panose="020B0604030504040204" pitchFamily="50" charset="-128"/>
              </a:rPr>
              <a:t>を参照</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399591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E7B71DC2-CE73-A2A2-CEB8-1A296F3846E7}"/>
              </a:ext>
            </a:extLst>
          </p:cNvPr>
          <p:cNvPicPr>
            <a:picLocks noChangeAspect="1"/>
          </p:cNvPicPr>
          <p:nvPr/>
        </p:nvPicPr>
        <p:blipFill>
          <a:blip r:embed="rId2"/>
          <a:stretch>
            <a:fillRect/>
          </a:stretch>
        </p:blipFill>
        <p:spPr>
          <a:xfrm>
            <a:off x="549815" y="1315329"/>
            <a:ext cx="5207809" cy="1731692"/>
          </a:xfrm>
          <a:prstGeom prst="rect">
            <a:avLst/>
          </a:prstGeom>
        </p:spPr>
      </p:pic>
      <p:sp>
        <p:nvSpPr>
          <p:cNvPr id="9" name="テキスト プレースホルダ 38">
            <a:extLst>
              <a:ext uri="{FF2B5EF4-FFF2-40B4-BE49-F238E27FC236}">
                <a16:creationId xmlns:a16="http://schemas.microsoft.com/office/drawing/2014/main" id="{756361FB-4B26-BB02-15CC-7C8837E9A628}"/>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申請入力画面①（</a:t>
            </a:r>
            <a:r>
              <a:rPr lang="en-US" altLang="ja-JP" sz="1400" b="1">
                <a:cs typeface="メイリオ" panose="020B0604030504040204" pitchFamily="50" charset="-128"/>
              </a:rPr>
              <a:t>3/3</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sp>
        <p:nvSpPr>
          <p:cNvPr id="11" name="テキスト ボックス 1">
            <a:extLst>
              <a:ext uri="{FF2B5EF4-FFF2-40B4-BE49-F238E27FC236}">
                <a16:creationId xmlns:a16="http://schemas.microsoft.com/office/drawing/2014/main" id="{845F53DD-FBF8-CC54-D8B0-EE61B68411C6}"/>
              </a:ext>
            </a:extLst>
          </p:cNvPr>
          <p:cNvSpPr txBox="1"/>
          <p:nvPr/>
        </p:nvSpPr>
        <p:spPr>
          <a:xfrm>
            <a:off x="6274822" y="1315329"/>
            <a:ext cx="5825146" cy="2431435"/>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事業終了日の変更有無を選択してください。</a:t>
            </a:r>
            <a:br>
              <a:rPr lang="en-US" altLang="ja-JP" sz="1400">
                <a:latin typeface="Meiryo UI" panose="020B0604030504040204" pitchFamily="50" charset="-128"/>
                <a:ea typeface="Meiryo UI" panose="020B0604030504040204" pitchFamily="50" charset="-128"/>
              </a:rPr>
            </a:br>
            <a:endParaRPr lang="en-US" altLang="ja-JP" sz="1600">
              <a:latin typeface="Meiryo UI" panose="020B0604030504040204" pitchFamily="50" charset="-128"/>
              <a:ea typeface="Meiryo UI" panose="020B0604030504040204" pitchFamily="50" charset="-128"/>
            </a:endParaRPr>
          </a:p>
          <a:p>
            <a:pPr>
              <a:buClr>
                <a:srgbClr val="FF0000"/>
              </a:buClr>
            </a:pP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以下は、「はい」を選択した場合のみ表示されます</a:t>
            </a:r>
            <a:endParaRPr lang="en-US" altLang="ja-JP" sz="1200">
              <a:latin typeface="Meiryo UI" panose="020B0604030504040204" pitchFamily="50" charset="-128"/>
              <a:ea typeface="Meiryo UI" panose="020B0604030504040204" pitchFamily="50" charset="-128"/>
            </a:endParaRPr>
          </a:p>
          <a:p>
            <a:pPr>
              <a:buClr>
                <a:srgbClr val="FF0000"/>
              </a:buClr>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2"/>
            </a:pPr>
            <a:r>
              <a:rPr lang="ja-JP" altLang="en-US" sz="1400">
                <a:latin typeface="Meiryo UI" panose="020B0604030504040204" pitchFamily="50" charset="-128"/>
                <a:ea typeface="Meiryo UI" panose="020B0604030504040204" pitchFamily="50" charset="-128"/>
              </a:rPr>
              <a:t>カレンダーマーク（　　　）を押下し、</a:t>
            </a:r>
            <a:r>
              <a:rPr lang="ja-JP" altLang="en-US" sz="1400">
                <a:latin typeface="Meiryo UI"/>
                <a:ea typeface="Meiryo UI"/>
              </a:rPr>
              <a:t>事業終了日（変更後）を選択してください。</a:t>
            </a:r>
            <a:endParaRPr lang="en-US" altLang="ja-JP" sz="1400">
              <a:latin typeface="Meiryo UI"/>
              <a:ea typeface="Meiryo UI"/>
            </a:endParaRPr>
          </a:p>
          <a:p>
            <a:pPr marL="342900" indent="-342900">
              <a:buClr>
                <a:srgbClr val="FF0000"/>
              </a:buClr>
              <a:buFont typeface="+mj-ea"/>
              <a:buAutoNum type="circleNumDbPlain" startAt="2"/>
            </a:pPr>
            <a:endParaRPr lang="en-US" altLang="ja-JP" sz="1400">
              <a:latin typeface="Meiryo UI"/>
              <a:ea typeface="Meiryo UI"/>
            </a:endParaRPr>
          </a:p>
          <a:p>
            <a:pPr marL="342900" indent="-342900">
              <a:buClr>
                <a:srgbClr val="FF0000"/>
              </a:buClr>
              <a:buFont typeface="+mj-ea"/>
              <a:buAutoNum type="circleNumDbPlain" startAt="2"/>
            </a:pPr>
            <a:r>
              <a:rPr lang="ja-JP" altLang="en-US" sz="1400">
                <a:latin typeface="Meiryo UI"/>
                <a:ea typeface="Meiryo UI"/>
              </a:rPr>
              <a:t>すべての入力が完了後、</a:t>
            </a:r>
            <a:r>
              <a:rPr lang="ja-JP" altLang="en-US" sz="1400" b="1">
                <a:latin typeface="Meiryo UI"/>
                <a:ea typeface="Meiryo UI"/>
              </a:rPr>
              <a:t>「次へ」</a:t>
            </a:r>
            <a:r>
              <a:rPr lang="ja-JP" altLang="en-US" sz="1400">
                <a:latin typeface="Meiryo UI"/>
                <a:ea typeface="Meiryo UI"/>
              </a:rPr>
              <a:t>を押下してください。</a:t>
            </a:r>
            <a:br>
              <a:rPr lang="ja-JP" altLang="en-US" sz="1400">
                <a:latin typeface="Meiryo UI"/>
                <a:ea typeface="Meiryo UI"/>
              </a:rPr>
            </a:br>
            <a:endParaRPr lang="en-US" altLang="ja-JP" sz="1200">
              <a:latin typeface="Meiryo UI" panose="020B0604030504040204" pitchFamily="50" charset="-128"/>
              <a:ea typeface="Meiryo UI" panose="020B0604030504040204" pitchFamily="50" charset="-128"/>
            </a:endParaRPr>
          </a:p>
          <a:p>
            <a:pPr>
              <a:buClr>
                <a:srgbClr val="FF0000"/>
              </a:buClr>
            </a:pPr>
            <a:endParaRPr lang="en-US" altLang="ja-JP" sz="140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1496378D-2895-23F7-AADF-7EE4144E90F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a:solidFill>
                  <a:srgbClr val="0070C0"/>
                </a:solidFill>
                <a:latin typeface="Meiryo UI" panose="020B0604030504040204" pitchFamily="50" charset="-128"/>
                <a:ea typeface="Meiryo UI" panose="020B0604030504040204" pitchFamily="50" charset="-128"/>
              </a:rPr>
              <a:t>変更承認申請（計画変更）</a:t>
            </a:r>
            <a:r>
              <a:rPr lang="ja-JP" altLang="en-US" sz="2200" b="1">
                <a:solidFill>
                  <a:srgbClr val="0070C0"/>
                </a:solidFill>
                <a:latin typeface="Meiryo UI" panose="020B0604030504040204" pitchFamily="50" charset="-128"/>
                <a:ea typeface="Meiryo UI" panose="020B0604030504040204" pitchFamily="50" charset="-128"/>
              </a:rPr>
              <a:t>の作成方法（</a:t>
            </a:r>
            <a:r>
              <a:rPr lang="en-US" altLang="ja-JP" sz="2200" b="1">
                <a:solidFill>
                  <a:srgbClr val="0070C0"/>
                </a:solidFill>
                <a:latin typeface="Meiryo UI" panose="020B0604030504040204" pitchFamily="50" charset="-128"/>
                <a:ea typeface="Meiryo UI" panose="020B0604030504040204" pitchFamily="50" charset="-128"/>
              </a:rPr>
              <a:t>3/6</a:t>
            </a:r>
            <a:r>
              <a:rPr lang="ja-JP" altLang="en-US" sz="2200" b="1">
                <a:solidFill>
                  <a:srgbClr val="0070C0"/>
                </a:solidFill>
                <a:latin typeface="Meiryo UI" panose="020B0604030504040204" pitchFamily="50" charset="-128"/>
                <a:ea typeface="Meiryo UI" panose="020B0604030504040204" pitchFamily="50" charset="-128"/>
              </a:rPr>
              <a:t>）</a:t>
            </a:r>
          </a:p>
        </p:txBody>
      </p:sp>
      <p:pic>
        <p:nvPicPr>
          <p:cNvPr id="16" name="図 15">
            <a:extLst>
              <a:ext uri="{FF2B5EF4-FFF2-40B4-BE49-F238E27FC236}">
                <a16:creationId xmlns:a16="http://schemas.microsoft.com/office/drawing/2014/main" id="{A83A40FC-6CE9-7ACB-F5CF-F7C045F1A0DF}"/>
              </a:ext>
            </a:extLst>
          </p:cNvPr>
          <p:cNvPicPr>
            <a:picLocks noChangeAspect="1"/>
          </p:cNvPicPr>
          <p:nvPr/>
        </p:nvPicPr>
        <p:blipFill rotWithShape="1">
          <a:blip r:embed="rId3"/>
          <a:srcRect l="47308" t="71685" r="51337" b="27380"/>
          <a:stretch/>
        </p:blipFill>
        <p:spPr>
          <a:xfrm>
            <a:off x="8007682" y="2414291"/>
            <a:ext cx="267855" cy="258619"/>
          </a:xfrm>
          <a:prstGeom prst="rect">
            <a:avLst/>
          </a:prstGeom>
        </p:spPr>
      </p:pic>
      <p:grpSp>
        <p:nvGrpSpPr>
          <p:cNvPr id="8" name="グループ化 7">
            <a:extLst>
              <a:ext uri="{FF2B5EF4-FFF2-40B4-BE49-F238E27FC236}">
                <a16:creationId xmlns:a16="http://schemas.microsoft.com/office/drawing/2014/main" id="{38CE6F44-BF33-E6EA-C116-1AE07FD254BE}"/>
              </a:ext>
            </a:extLst>
          </p:cNvPr>
          <p:cNvGrpSpPr/>
          <p:nvPr/>
        </p:nvGrpSpPr>
        <p:grpSpPr>
          <a:xfrm>
            <a:off x="6292923" y="726049"/>
            <a:ext cx="5649632" cy="589280"/>
            <a:chOff x="3271184" y="3134360"/>
            <a:chExt cx="5649632" cy="589280"/>
          </a:xfrm>
        </p:grpSpPr>
        <p:sp>
          <p:nvSpPr>
            <p:cNvPr id="17" name="正方形/長方形 16">
              <a:extLst>
                <a:ext uri="{FF2B5EF4-FFF2-40B4-BE49-F238E27FC236}">
                  <a16:creationId xmlns:a16="http://schemas.microsoft.com/office/drawing/2014/main" id="{FC5A18C3-DAF5-3A06-E566-7AA89751A59D}"/>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事業終了日の変更を入力します。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39085CEF-BAC9-34F7-BA77-925886B2BBCD}"/>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9" name="図 18" descr="図形&#10;&#10;低い精度で自動的に生成された説明">
              <a:extLst>
                <a:ext uri="{FF2B5EF4-FFF2-40B4-BE49-F238E27FC236}">
                  <a16:creationId xmlns:a16="http://schemas.microsoft.com/office/drawing/2014/main" id="{2F66D5DA-A411-EFC7-52CD-704B554FCBA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29" name="角丸四角形 7">
            <a:extLst>
              <a:ext uri="{FF2B5EF4-FFF2-40B4-BE49-F238E27FC236}">
                <a16:creationId xmlns:a16="http://schemas.microsoft.com/office/drawing/2014/main" id="{A576679F-18B3-9726-90CB-6B0A3F12B205}"/>
              </a:ext>
            </a:extLst>
          </p:cNvPr>
          <p:cNvSpPr/>
          <p:nvPr/>
        </p:nvSpPr>
        <p:spPr>
          <a:xfrm flipV="1">
            <a:off x="549815" y="2006791"/>
            <a:ext cx="5180426" cy="591627"/>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1" name="テキスト ボックス 30">
            <a:extLst>
              <a:ext uri="{FF2B5EF4-FFF2-40B4-BE49-F238E27FC236}">
                <a16:creationId xmlns:a16="http://schemas.microsoft.com/office/drawing/2014/main" id="{FD093345-15B2-EC9C-9883-B8137AB23CB8}"/>
              </a:ext>
            </a:extLst>
          </p:cNvPr>
          <p:cNvSpPr txBox="1"/>
          <p:nvPr/>
        </p:nvSpPr>
        <p:spPr>
          <a:xfrm>
            <a:off x="220565" y="1910781"/>
            <a:ext cx="369722" cy="369332"/>
          </a:xfrm>
          <a:prstGeom prst="rect">
            <a:avLst/>
          </a:prstGeom>
          <a:noFill/>
        </p:spPr>
        <p:txBody>
          <a:bodyPr wrap="none" rtlCol="0">
            <a:spAutoFit/>
          </a:bodyPr>
          <a:lstStyle/>
          <a:p>
            <a:r>
              <a:rPr lang="ja-JP" altLang="en-US" sz="1800" b="1">
                <a:solidFill>
                  <a:srgbClr val="FF0000"/>
                </a:solidFill>
                <a:latin typeface="Meiryo UI"/>
                <a:ea typeface="Meiryo UI"/>
              </a:rPr>
              <a:t>①</a:t>
            </a:r>
            <a:endParaRPr kumimoji="1" lang="ja-JP" altLang="en-US" b="1"/>
          </a:p>
        </p:txBody>
      </p:sp>
      <p:sp>
        <p:nvSpPr>
          <p:cNvPr id="32" name="角丸四角形 7">
            <a:extLst>
              <a:ext uri="{FF2B5EF4-FFF2-40B4-BE49-F238E27FC236}">
                <a16:creationId xmlns:a16="http://schemas.microsoft.com/office/drawing/2014/main" id="{FF8929BA-64A7-525C-9392-4DBC1CF13859}"/>
              </a:ext>
            </a:extLst>
          </p:cNvPr>
          <p:cNvSpPr/>
          <p:nvPr/>
        </p:nvSpPr>
        <p:spPr>
          <a:xfrm flipV="1">
            <a:off x="549815" y="2626861"/>
            <a:ext cx="5180426" cy="369333"/>
          </a:xfrm>
          <a:prstGeom prst="roundRect">
            <a:avLst>
              <a:gd name="adj" fmla="val 13427"/>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3" name="テキスト ボックス 32">
            <a:extLst>
              <a:ext uri="{FF2B5EF4-FFF2-40B4-BE49-F238E27FC236}">
                <a16:creationId xmlns:a16="http://schemas.microsoft.com/office/drawing/2014/main" id="{E57977B8-9410-B30B-AC35-DB81CBCCBB4B}"/>
              </a:ext>
            </a:extLst>
          </p:cNvPr>
          <p:cNvSpPr txBox="1"/>
          <p:nvPr/>
        </p:nvSpPr>
        <p:spPr>
          <a:xfrm>
            <a:off x="220565" y="2573520"/>
            <a:ext cx="415498" cy="369332"/>
          </a:xfrm>
          <a:prstGeom prst="rect">
            <a:avLst/>
          </a:prstGeom>
          <a:noFill/>
        </p:spPr>
        <p:txBody>
          <a:bodyPr wrap="none" rtlCol="0">
            <a:spAutoFit/>
          </a:bodyPr>
          <a:lstStyle/>
          <a:p>
            <a:r>
              <a:rPr lang="ja-JP" altLang="en-US" b="1">
                <a:solidFill>
                  <a:srgbClr val="FF0000"/>
                </a:solidFill>
                <a:latin typeface="Meiryo UI"/>
                <a:ea typeface="Meiryo UI"/>
              </a:rPr>
              <a:t>②</a:t>
            </a:r>
            <a:endParaRPr kumimoji="1" lang="ja-JP" altLang="en-US" b="1"/>
          </a:p>
        </p:txBody>
      </p:sp>
      <p:pic>
        <p:nvPicPr>
          <p:cNvPr id="39" name="図 38">
            <a:extLst>
              <a:ext uri="{FF2B5EF4-FFF2-40B4-BE49-F238E27FC236}">
                <a16:creationId xmlns:a16="http://schemas.microsoft.com/office/drawing/2014/main" id="{1541FAD7-B311-3CF8-BD1F-831A80DBA72E}"/>
              </a:ext>
            </a:extLst>
          </p:cNvPr>
          <p:cNvPicPr>
            <a:picLocks noChangeAspect="1"/>
          </p:cNvPicPr>
          <p:nvPr/>
        </p:nvPicPr>
        <p:blipFill rotWithShape="1">
          <a:blip r:embed="rId5"/>
          <a:srcRect l="4066" t="90960" r="3440" b="5976"/>
          <a:stretch/>
        </p:blipFill>
        <p:spPr>
          <a:xfrm>
            <a:off x="549815" y="3047021"/>
            <a:ext cx="5207809" cy="333158"/>
          </a:xfrm>
          <a:prstGeom prst="rect">
            <a:avLst/>
          </a:prstGeom>
        </p:spPr>
      </p:pic>
      <p:pic>
        <p:nvPicPr>
          <p:cNvPr id="40" name="図 39">
            <a:extLst>
              <a:ext uri="{FF2B5EF4-FFF2-40B4-BE49-F238E27FC236}">
                <a16:creationId xmlns:a16="http://schemas.microsoft.com/office/drawing/2014/main" id="{C63D7191-A97E-92E8-78F3-3CE372BBCC55}"/>
              </a:ext>
            </a:extLst>
          </p:cNvPr>
          <p:cNvPicPr>
            <a:picLocks noChangeAspect="1"/>
          </p:cNvPicPr>
          <p:nvPr/>
        </p:nvPicPr>
        <p:blipFill rotWithShape="1">
          <a:blip r:embed="rId6"/>
          <a:srcRect l="85590" t="89485" r="9764" b="8430"/>
          <a:stretch/>
        </p:blipFill>
        <p:spPr>
          <a:xfrm>
            <a:off x="5201307" y="3047021"/>
            <a:ext cx="438492" cy="319596"/>
          </a:xfrm>
          <a:prstGeom prst="rect">
            <a:avLst/>
          </a:prstGeom>
          <a:ln w="38100">
            <a:noFill/>
          </a:ln>
        </p:spPr>
      </p:pic>
      <p:sp>
        <p:nvSpPr>
          <p:cNvPr id="41" name="角丸四角形 7">
            <a:extLst>
              <a:ext uri="{FF2B5EF4-FFF2-40B4-BE49-F238E27FC236}">
                <a16:creationId xmlns:a16="http://schemas.microsoft.com/office/drawing/2014/main" id="{08762D49-8DD2-8119-1AA2-A497A1D2AB82}"/>
              </a:ext>
            </a:extLst>
          </p:cNvPr>
          <p:cNvSpPr/>
          <p:nvPr/>
        </p:nvSpPr>
        <p:spPr>
          <a:xfrm flipV="1">
            <a:off x="5201307" y="3057879"/>
            <a:ext cx="438751" cy="297880"/>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42" name="テキスト ボックス 41">
            <a:extLst>
              <a:ext uri="{FF2B5EF4-FFF2-40B4-BE49-F238E27FC236}">
                <a16:creationId xmlns:a16="http://schemas.microsoft.com/office/drawing/2014/main" id="{BC7DE244-12D5-606B-00C4-552D7D3A2448}"/>
              </a:ext>
            </a:extLst>
          </p:cNvPr>
          <p:cNvSpPr txBox="1"/>
          <p:nvPr/>
        </p:nvSpPr>
        <p:spPr>
          <a:xfrm>
            <a:off x="5224431" y="3338392"/>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③</a:t>
            </a:r>
            <a:endParaRPr kumimoji="1" lang="ja-JP" altLang="en-US" b="1"/>
          </a:p>
        </p:txBody>
      </p:sp>
      <p:sp>
        <p:nvSpPr>
          <p:cNvPr id="2" name="テキスト プレースホルダ 38">
            <a:extLst>
              <a:ext uri="{FF2B5EF4-FFF2-40B4-BE49-F238E27FC236}">
                <a16:creationId xmlns:a16="http://schemas.microsoft.com/office/drawing/2014/main" id="{465A0576-E567-47A4-D510-D353A1BE5F2B}"/>
              </a:ext>
            </a:extLst>
          </p:cNvPr>
          <p:cNvSpPr txBox="1">
            <a:spLocks/>
          </p:cNvSpPr>
          <p:nvPr/>
        </p:nvSpPr>
        <p:spPr>
          <a:xfrm>
            <a:off x="6308688" y="5241836"/>
            <a:ext cx="5574508" cy="741330"/>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latin typeface="Meiryo UI" panose="020B0604030504040204" pitchFamily="50" charset="-128"/>
                <a:ea typeface="Meiryo UI" panose="020B0604030504040204" pitchFamily="50" charset="-128"/>
              </a:rPr>
              <a:t>「次へ」を押下すると記載内容が一時保存されます。</a:t>
            </a:r>
            <a:endParaRPr lang="en-US" altLang="ja-JP" sz="1200">
              <a:latin typeface="Meiryo UI" panose="020B0604030504040204" pitchFamily="50" charset="-128"/>
              <a:ea typeface="Meiryo UI" panose="020B0604030504040204" pitchFamily="50" charset="-128"/>
            </a:endParaRPr>
          </a:p>
          <a:p>
            <a:pPr marL="90488" indent="-90488">
              <a:buNone/>
            </a:pPr>
            <a:r>
              <a:rPr lang="en-US" altLang="ja-JP" sz="1200"/>
              <a:t>※</a:t>
            </a:r>
            <a:r>
              <a:rPr lang="ja-JP" altLang="en-US" sz="1200"/>
              <a:t>必須項目が空欄の場合は次のページに行くことができませんので、ご注意ください。</a:t>
            </a:r>
            <a:endParaRPr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904804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プレースホルダ 38">
            <a:extLst>
              <a:ext uri="{FF2B5EF4-FFF2-40B4-BE49-F238E27FC236}">
                <a16:creationId xmlns:a16="http://schemas.microsoft.com/office/drawing/2014/main" id="{756361FB-4B26-BB02-15CC-7C8837E9A628}"/>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申請入力画面②（</a:t>
            </a:r>
            <a:r>
              <a:rPr lang="en-US" altLang="ja-JP" sz="1400" b="1">
                <a:cs typeface="メイリオ" panose="020B0604030504040204" pitchFamily="50" charset="-128"/>
              </a:rPr>
              <a:t>1/3</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sp>
        <p:nvSpPr>
          <p:cNvPr id="11" name="テキスト ボックス 1">
            <a:extLst>
              <a:ext uri="{FF2B5EF4-FFF2-40B4-BE49-F238E27FC236}">
                <a16:creationId xmlns:a16="http://schemas.microsoft.com/office/drawing/2014/main" id="{845F53DD-FBF8-CC54-D8B0-EE61B68411C6}"/>
              </a:ext>
            </a:extLst>
          </p:cNvPr>
          <p:cNvSpPr txBox="1"/>
          <p:nvPr/>
        </p:nvSpPr>
        <p:spPr>
          <a:xfrm>
            <a:off x="6274822" y="1315329"/>
            <a:ext cx="5825146" cy="1815882"/>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変更後の経費区分の欄に、変更後の経費を入力してください。</a:t>
            </a:r>
            <a:endParaRPr lang="en-US" altLang="ja-JP" sz="140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1496378D-2895-23F7-AADF-7EE4144E90F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a:solidFill>
                  <a:srgbClr val="0070C0"/>
                </a:solidFill>
                <a:latin typeface="Meiryo UI" panose="020B0604030504040204" pitchFamily="50" charset="-128"/>
                <a:ea typeface="Meiryo UI" panose="020B0604030504040204" pitchFamily="50" charset="-128"/>
              </a:rPr>
              <a:t>変更承認申請（計画変更）</a:t>
            </a:r>
            <a:r>
              <a:rPr lang="ja-JP" altLang="en-US" sz="2200" b="1">
                <a:solidFill>
                  <a:srgbClr val="0070C0"/>
                </a:solidFill>
                <a:latin typeface="Meiryo UI" panose="020B0604030504040204" pitchFamily="50" charset="-128"/>
                <a:ea typeface="Meiryo UI" panose="020B0604030504040204" pitchFamily="50" charset="-128"/>
              </a:rPr>
              <a:t>の作成方法（</a:t>
            </a:r>
            <a:r>
              <a:rPr lang="en-US" altLang="ja-JP" sz="2200" b="1">
                <a:solidFill>
                  <a:srgbClr val="0070C0"/>
                </a:solidFill>
                <a:latin typeface="Meiryo UI" panose="020B0604030504040204" pitchFamily="50" charset="-128"/>
                <a:ea typeface="Meiryo UI" panose="020B0604030504040204" pitchFamily="50" charset="-128"/>
              </a:rPr>
              <a:t>4/6</a:t>
            </a:r>
            <a:r>
              <a:rPr lang="ja-JP" altLang="en-US" sz="2200" b="1">
                <a:solidFill>
                  <a:srgbClr val="0070C0"/>
                </a:solidFill>
                <a:latin typeface="Meiryo UI" panose="020B0604030504040204" pitchFamily="50" charset="-128"/>
                <a:ea typeface="Meiryo UI" panose="020B0604030504040204" pitchFamily="50" charset="-128"/>
              </a:rPr>
              <a:t>）</a:t>
            </a:r>
          </a:p>
        </p:txBody>
      </p:sp>
      <p:grpSp>
        <p:nvGrpSpPr>
          <p:cNvPr id="8" name="グループ化 7">
            <a:extLst>
              <a:ext uri="{FF2B5EF4-FFF2-40B4-BE49-F238E27FC236}">
                <a16:creationId xmlns:a16="http://schemas.microsoft.com/office/drawing/2014/main" id="{38CE6F44-BF33-E6EA-C116-1AE07FD254BE}"/>
              </a:ext>
            </a:extLst>
          </p:cNvPr>
          <p:cNvGrpSpPr/>
          <p:nvPr/>
        </p:nvGrpSpPr>
        <p:grpSpPr>
          <a:xfrm>
            <a:off x="6292923" y="726049"/>
            <a:ext cx="5649632" cy="589280"/>
            <a:chOff x="3271184" y="3134360"/>
            <a:chExt cx="5649632" cy="589280"/>
          </a:xfrm>
        </p:grpSpPr>
        <p:sp>
          <p:nvSpPr>
            <p:cNvPr id="17" name="正方形/長方形 16">
              <a:extLst>
                <a:ext uri="{FF2B5EF4-FFF2-40B4-BE49-F238E27FC236}">
                  <a16:creationId xmlns:a16="http://schemas.microsoft.com/office/drawing/2014/main" id="{FC5A18C3-DAF5-3A06-E566-7AA89751A59D}"/>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経費配分変更申請入力（様式第</a:t>
              </a:r>
              <a:r>
                <a:rPr lang="en-US" altLang="ja-JP" sz="1400">
                  <a:solidFill>
                    <a:schemeClr val="tx1"/>
                  </a:solidFill>
                  <a:latin typeface="Meiryo UI" panose="020B0604030504040204" pitchFamily="50" charset="-128"/>
                  <a:ea typeface="Meiryo UI" panose="020B0604030504040204" pitchFamily="50" charset="-128"/>
                </a:rPr>
                <a:t>4</a:t>
              </a:r>
              <a:r>
                <a:rPr lang="ja-JP" altLang="en-US" sz="1400">
                  <a:solidFill>
                    <a:schemeClr val="tx1"/>
                  </a:solidFill>
                  <a:latin typeface="Meiryo UI" panose="020B0604030504040204" pitchFamily="50" charset="-128"/>
                  <a:ea typeface="Meiryo UI" panose="020B0604030504040204" pitchFamily="50" charset="-128"/>
                </a:rPr>
                <a:t>別紙</a:t>
              </a:r>
              <a:r>
                <a:rPr lang="en-US" altLang="ja-JP" sz="1400">
                  <a:solidFill>
                    <a:schemeClr val="tx1"/>
                  </a:solidFill>
                  <a:latin typeface="Meiryo UI" panose="020B0604030504040204" pitchFamily="50" charset="-128"/>
                  <a:ea typeface="Meiryo UI" panose="020B0604030504040204" pitchFamily="50" charset="-128"/>
                </a:rPr>
                <a:t>1</a:t>
              </a:r>
              <a:r>
                <a:rPr lang="ja-JP" altLang="en-US" sz="1400">
                  <a:solidFill>
                    <a:schemeClr val="tx1"/>
                  </a:solidFill>
                  <a:latin typeface="Meiryo UI" panose="020B0604030504040204" pitchFamily="50" charset="-128"/>
                  <a:ea typeface="Meiryo UI" panose="020B0604030504040204" pitchFamily="50" charset="-128"/>
                </a:rPr>
                <a:t>）を入力します。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39085CEF-BAC9-34F7-BA77-925886B2BBCD}"/>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9" name="図 18" descr="図形&#10;&#10;低い精度で自動的に生成された説明">
              <a:extLst>
                <a:ext uri="{FF2B5EF4-FFF2-40B4-BE49-F238E27FC236}">
                  <a16:creationId xmlns:a16="http://schemas.microsoft.com/office/drawing/2014/main" id="{2F66D5DA-A411-EFC7-52CD-704B554FCBA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pic>
        <p:nvPicPr>
          <p:cNvPr id="6" name="図 5">
            <a:extLst>
              <a:ext uri="{FF2B5EF4-FFF2-40B4-BE49-F238E27FC236}">
                <a16:creationId xmlns:a16="http://schemas.microsoft.com/office/drawing/2014/main" id="{ED554611-0893-39D8-6EC6-3F990F37A025}"/>
              </a:ext>
            </a:extLst>
          </p:cNvPr>
          <p:cNvPicPr>
            <a:picLocks noChangeAspect="1"/>
          </p:cNvPicPr>
          <p:nvPr/>
        </p:nvPicPr>
        <p:blipFill rotWithShape="1">
          <a:blip r:embed="rId3"/>
          <a:srcRect l="15530" r="16518" b="41240"/>
          <a:stretch/>
        </p:blipFill>
        <p:spPr>
          <a:xfrm>
            <a:off x="156243" y="1383880"/>
            <a:ext cx="5659198" cy="5296320"/>
          </a:xfrm>
          <a:prstGeom prst="rect">
            <a:avLst/>
          </a:prstGeom>
        </p:spPr>
      </p:pic>
      <p:sp>
        <p:nvSpPr>
          <p:cNvPr id="5" name="角丸四角形 7">
            <a:extLst>
              <a:ext uri="{FF2B5EF4-FFF2-40B4-BE49-F238E27FC236}">
                <a16:creationId xmlns:a16="http://schemas.microsoft.com/office/drawing/2014/main" id="{A1A084F2-8CF3-FAD1-4F9F-4A360193F9FA}"/>
              </a:ext>
            </a:extLst>
          </p:cNvPr>
          <p:cNvSpPr/>
          <p:nvPr/>
        </p:nvSpPr>
        <p:spPr>
          <a:xfrm flipV="1">
            <a:off x="3352800" y="3276598"/>
            <a:ext cx="2396067" cy="2419351"/>
          </a:xfrm>
          <a:prstGeom prst="roundRect">
            <a:avLst>
              <a:gd name="adj" fmla="val 8034"/>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C72DE4C8-B377-3A05-A19B-35CE3F1D181E}"/>
              </a:ext>
            </a:extLst>
          </p:cNvPr>
          <p:cNvSpPr txBox="1"/>
          <p:nvPr/>
        </p:nvSpPr>
        <p:spPr>
          <a:xfrm>
            <a:off x="3167939" y="2954272"/>
            <a:ext cx="369722" cy="369332"/>
          </a:xfrm>
          <a:prstGeom prst="rect">
            <a:avLst/>
          </a:prstGeom>
          <a:noFill/>
        </p:spPr>
        <p:txBody>
          <a:bodyPr wrap="none" rtlCol="0">
            <a:spAutoFit/>
          </a:bodyPr>
          <a:lstStyle/>
          <a:p>
            <a:r>
              <a:rPr lang="ja-JP" altLang="en-US" sz="1800" b="1">
                <a:solidFill>
                  <a:srgbClr val="FF0000"/>
                </a:solidFill>
                <a:latin typeface="Meiryo UI"/>
                <a:ea typeface="Meiryo UI"/>
              </a:rPr>
              <a:t>①</a:t>
            </a:r>
            <a:endParaRPr kumimoji="1" lang="ja-JP" altLang="en-US" b="1"/>
          </a:p>
        </p:txBody>
      </p:sp>
      <p:sp>
        <p:nvSpPr>
          <p:cNvPr id="10" name="テキスト プレースホルダ 38">
            <a:extLst>
              <a:ext uri="{FF2B5EF4-FFF2-40B4-BE49-F238E27FC236}">
                <a16:creationId xmlns:a16="http://schemas.microsoft.com/office/drawing/2014/main" id="{A5E63C15-7485-5043-C044-5C8AB2AEB776}"/>
              </a:ext>
            </a:extLst>
          </p:cNvPr>
          <p:cNvSpPr txBox="1">
            <a:spLocks/>
          </p:cNvSpPr>
          <p:nvPr/>
        </p:nvSpPr>
        <p:spPr>
          <a:xfrm>
            <a:off x="7665640" y="3276598"/>
            <a:ext cx="2860605" cy="402775"/>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gn="ctr">
              <a:buNone/>
            </a:pPr>
            <a:r>
              <a:rPr lang="ja-JP" altLang="en-US" sz="1200"/>
              <a:t>次は、</a:t>
            </a:r>
            <a:r>
              <a:rPr lang="en-US" altLang="ja-JP" sz="1200" b="1" u="sng">
                <a:solidFill>
                  <a:srgbClr val="FF0000"/>
                </a:solidFill>
                <a:latin typeface="Meiryo UI" panose="020B0604030504040204" pitchFamily="50" charset="-128"/>
                <a:ea typeface="Meiryo UI" panose="020B0604030504040204" pitchFamily="50" charset="-128"/>
              </a:rPr>
              <a:t>2</a:t>
            </a:r>
            <a:r>
              <a:rPr lang="ja-JP" altLang="en-US" sz="1200" b="1" u="sng">
                <a:solidFill>
                  <a:srgbClr val="FF0000"/>
                </a:solidFill>
                <a:latin typeface="Meiryo UI" panose="020B0604030504040204" pitchFamily="50" charset="-128"/>
                <a:ea typeface="Meiryo UI" panose="020B0604030504040204" pitchFamily="50" charset="-128"/>
              </a:rPr>
              <a:t>ページ後</a:t>
            </a:r>
            <a:r>
              <a:rPr lang="ja-JP" altLang="en-US" sz="1200">
                <a:latin typeface="Meiryo UI" panose="020B0604030504040204" pitchFamily="50" charset="-128"/>
                <a:ea typeface="Meiryo UI" panose="020B0604030504040204" pitchFamily="50" charset="-128"/>
              </a:rPr>
              <a:t>に進んでください。</a:t>
            </a:r>
          </a:p>
        </p:txBody>
      </p:sp>
      <p:sp>
        <p:nvSpPr>
          <p:cNvPr id="2" name="テキスト プレースホルダ 38">
            <a:extLst>
              <a:ext uri="{FF2B5EF4-FFF2-40B4-BE49-F238E27FC236}">
                <a16:creationId xmlns:a16="http://schemas.microsoft.com/office/drawing/2014/main" id="{0CE1BB9F-D9C4-7DF0-91FE-4386394EB396}"/>
              </a:ext>
            </a:extLst>
          </p:cNvPr>
          <p:cNvSpPr txBox="1">
            <a:spLocks/>
          </p:cNvSpPr>
          <p:nvPr/>
        </p:nvSpPr>
        <p:spPr>
          <a:xfrm>
            <a:off x="6308688" y="1469190"/>
            <a:ext cx="5574508" cy="925995"/>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en-US" altLang="ja-JP" sz="1200" b="1" u="sng">
                <a:solidFill>
                  <a:srgbClr val="FF0000"/>
                </a:solidFill>
                <a:latin typeface="Meiryo UI" panose="020B0604030504040204" pitchFamily="50" charset="-128"/>
                <a:ea typeface="Meiryo UI" panose="020B0604030504040204" pitchFamily="50" charset="-128"/>
              </a:rPr>
              <a:t>2</a:t>
            </a:r>
            <a:r>
              <a:rPr lang="ja-JP" altLang="en-US" sz="1200" b="1" u="sng">
                <a:solidFill>
                  <a:srgbClr val="FF0000"/>
                </a:solidFill>
                <a:latin typeface="Meiryo UI" panose="020B0604030504040204" pitchFamily="50" charset="-128"/>
                <a:ea typeface="Meiryo UI" panose="020B0604030504040204" pitchFamily="50" charset="-128"/>
              </a:rPr>
              <a:t>ページ前</a:t>
            </a:r>
            <a:r>
              <a:rPr lang="ja-JP" altLang="en-US" sz="1200">
                <a:latin typeface="Meiryo UI" panose="020B0604030504040204" pitchFamily="50" charset="-128"/>
                <a:ea typeface="Meiryo UI" panose="020B0604030504040204" pitchFamily="50" charset="-128"/>
              </a:rPr>
              <a:t>にて以下の選択をした場合に表示される画面です。</a:t>
            </a:r>
            <a:endParaRPr lang="en-US" altLang="ja-JP" sz="1200">
              <a:latin typeface="Meiryo UI" panose="020B0604030504040204" pitchFamily="50" charset="-128"/>
              <a:ea typeface="Meiryo UI" panose="020B0604030504040204" pitchFamily="50" charset="-128"/>
            </a:endParaRPr>
          </a:p>
          <a:p>
            <a:pPr marL="0" indent="0">
              <a:buNone/>
            </a:pPr>
            <a:r>
              <a:rPr lang="ja-JP" altLang="en-US" sz="1200">
                <a:latin typeface="Meiryo UI" panose="020B0604030504040204" pitchFamily="50" charset="-128"/>
                <a:ea typeface="Meiryo UI" panose="020B0604030504040204" pitchFamily="50" charset="-128"/>
              </a:rPr>
              <a:t>「経費</a:t>
            </a:r>
            <a:r>
              <a:rPr lang="ja-JP" altLang="en-US" sz="1200" b="1">
                <a:latin typeface="Meiryo UI" panose="020B0604030504040204" pitchFamily="50" charset="-128"/>
                <a:ea typeface="Meiryo UI" panose="020B0604030504040204" pitchFamily="50" charset="-128"/>
              </a:rPr>
              <a:t>配分</a:t>
            </a:r>
            <a:r>
              <a:rPr lang="ja-JP" altLang="en-US" sz="1200">
                <a:latin typeface="Meiryo UI" panose="020B0604030504040204" pitchFamily="50" charset="-128"/>
                <a:ea typeface="Meiryo UI" panose="020B0604030504040204" pitchFamily="50" charset="-128"/>
              </a:rPr>
              <a:t>の変更有無」：はい（該当あり）</a:t>
            </a:r>
            <a:br>
              <a:rPr lang="en-US" altLang="ja-JP" sz="1200">
                <a:latin typeface="Meiryo UI" panose="020B0604030504040204" pitchFamily="50" charset="-128"/>
                <a:ea typeface="Meiryo UI" panose="020B0604030504040204" pitchFamily="50" charset="-128"/>
              </a:rPr>
            </a:br>
            <a:r>
              <a:rPr lang="ja-JP" altLang="en-US" sz="1200">
                <a:latin typeface="Meiryo UI" panose="020B0604030504040204" pitchFamily="50" charset="-128"/>
                <a:ea typeface="Meiryo UI" panose="020B0604030504040204" pitchFamily="50" charset="-128"/>
              </a:rPr>
              <a:t>「経費</a:t>
            </a:r>
            <a:r>
              <a:rPr lang="ja-JP" altLang="en-US" sz="1200" b="1">
                <a:latin typeface="Meiryo UI" panose="020B0604030504040204" pitchFamily="50" charset="-128"/>
                <a:ea typeface="Meiryo UI" panose="020B0604030504040204" pitchFamily="50" charset="-128"/>
              </a:rPr>
              <a:t>区分</a:t>
            </a:r>
            <a:r>
              <a:rPr lang="ja-JP" altLang="en-US" sz="1200">
                <a:latin typeface="Meiryo UI" panose="020B0604030504040204" pitchFamily="50" charset="-128"/>
                <a:ea typeface="Meiryo UI" panose="020B0604030504040204" pitchFamily="50" charset="-128"/>
              </a:rPr>
              <a:t>の変更有無」：はい（該当あり）</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318413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プレースホルダ 38">
            <a:extLst>
              <a:ext uri="{FF2B5EF4-FFF2-40B4-BE49-F238E27FC236}">
                <a16:creationId xmlns:a16="http://schemas.microsoft.com/office/drawing/2014/main" id="{756361FB-4B26-BB02-15CC-7C8837E9A628}"/>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申請入力画面②（</a:t>
            </a:r>
            <a:r>
              <a:rPr lang="en-US" altLang="ja-JP" sz="1400" b="1">
                <a:cs typeface="メイリオ" panose="020B0604030504040204" pitchFamily="50" charset="-128"/>
              </a:rPr>
              <a:t>2/3</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sp>
        <p:nvSpPr>
          <p:cNvPr id="11" name="テキスト ボックス 1">
            <a:extLst>
              <a:ext uri="{FF2B5EF4-FFF2-40B4-BE49-F238E27FC236}">
                <a16:creationId xmlns:a16="http://schemas.microsoft.com/office/drawing/2014/main" id="{845F53DD-FBF8-CC54-D8B0-EE61B68411C6}"/>
              </a:ext>
            </a:extLst>
          </p:cNvPr>
          <p:cNvSpPr txBox="1"/>
          <p:nvPr/>
        </p:nvSpPr>
        <p:spPr>
          <a:xfrm>
            <a:off x="6274822" y="1315329"/>
            <a:ext cx="5825146" cy="1815882"/>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変更後の経費を入力してください。</a:t>
            </a:r>
            <a:endParaRPr lang="en-US" altLang="ja-JP" sz="140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1496378D-2895-23F7-AADF-7EE4144E90F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a:solidFill>
                  <a:srgbClr val="0070C0"/>
                </a:solidFill>
                <a:latin typeface="Meiryo UI" panose="020B0604030504040204" pitchFamily="50" charset="-128"/>
                <a:ea typeface="Meiryo UI" panose="020B0604030504040204" pitchFamily="50" charset="-128"/>
              </a:rPr>
              <a:t>変更承認申請（計画変更）</a:t>
            </a:r>
            <a:r>
              <a:rPr lang="ja-JP" altLang="en-US" sz="2200" b="1">
                <a:solidFill>
                  <a:srgbClr val="0070C0"/>
                </a:solidFill>
                <a:latin typeface="Meiryo UI" panose="020B0604030504040204" pitchFamily="50" charset="-128"/>
                <a:ea typeface="Meiryo UI" panose="020B0604030504040204" pitchFamily="50" charset="-128"/>
              </a:rPr>
              <a:t>の作成方法（</a:t>
            </a:r>
            <a:r>
              <a:rPr lang="en-US" altLang="ja-JP" sz="2200" b="1">
                <a:solidFill>
                  <a:srgbClr val="0070C0"/>
                </a:solidFill>
                <a:latin typeface="Meiryo UI" panose="020B0604030504040204" pitchFamily="50" charset="-128"/>
                <a:ea typeface="Meiryo UI" panose="020B0604030504040204" pitchFamily="50" charset="-128"/>
              </a:rPr>
              <a:t>5/6</a:t>
            </a:r>
            <a:r>
              <a:rPr lang="ja-JP" altLang="en-US" sz="2200" b="1">
                <a:solidFill>
                  <a:srgbClr val="0070C0"/>
                </a:solidFill>
                <a:latin typeface="Meiryo UI" panose="020B0604030504040204" pitchFamily="50" charset="-128"/>
                <a:ea typeface="Meiryo UI" panose="020B0604030504040204" pitchFamily="50" charset="-128"/>
              </a:rPr>
              <a:t>）</a:t>
            </a:r>
          </a:p>
        </p:txBody>
      </p:sp>
      <p:grpSp>
        <p:nvGrpSpPr>
          <p:cNvPr id="8" name="グループ化 7">
            <a:extLst>
              <a:ext uri="{FF2B5EF4-FFF2-40B4-BE49-F238E27FC236}">
                <a16:creationId xmlns:a16="http://schemas.microsoft.com/office/drawing/2014/main" id="{38CE6F44-BF33-E6EA-C116-1AE07FD254BE}"/>
              </a:ext>
            </a:extLst>
          </p:cNvPr>
          <p:cNvGrpSpPr/>
          <p:nvPr/>
        </p:nvGrpSpPr>
        <p:grpSpPr>
          <a:xfrm>
            <a:off x="6292923" y="726049"/>
            <a:ext cx="5649632" cy="589280"/>
            <a:chOff x="3271184" y="3134360"/>
            <a:chExt cx="5649632" cy="589280"/>
          </a:xfrm>
        </p:grpSpPr>
        <p:sp>
          <p:nvSpPr>
            <p:cNvPr id="17" name="正方形/長方形 16">
              <a:extLst>
                <a:ext uri="{FF2B5EF4-FFF2-40B4-BE49-F238E27FC236}">
                  <a16:creationId xmlns:a16="http://schemas.microsoft.com/office/drawing/2014/main" id="{FC5A18C3-DAF5-3A06-E566-7AA89751A59D}"/>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経費配分変更申請入力（様式第</a:t>
              </a:r>
              <a:r>
                <a:rPr lang="en-US" altLang="ja-JP" sz="1400">
                  <a:solidFill>
                    <a:schemeClr val="tx1"/>
                  </a:solidFill>
                  <a:latin typeface="Meiryo UI" panose="020B0604030504040204" pitchFamily="50" charset="-128"/>
                  <a:ea typeface="Meiryo UI" panose="020B0604030504040204" pitchFamily="50" charset="-128"/>
                </a:rPr>
                <a:t>4</a:t>
              </a:r>
              <a:r>
                <a:rPr lang="ja-JP" altLang="en-US" sz="1400">
                  <a:solidFill>
                    <a:schemeClr val="tx1"/>
                  </a:solidFill>
                  <a:latin typeface="Meiryo UI" panose="020B0604030504040204" pitchFamily="50" charset="-128"/>
                  <a:ea typeface="Meiryo UI" panose="020B0604030504040204" pitchFamily="50" charset="-128"/>
                </a:rPr>
                <a:t>別紙</a:t>
              </a:r>
              <a:r>
                <a:rPr lang="en-US" altLang="ja-JP" sz="1400">
                  <a:solidFill>
                    <a:schemeClr val="tx1"/>
                  </a:solidFill>
                  <a:latin typeface="Meiryo UI" panose="020B0604030504040204" pitchFamily="50" charset="-128"/>
                  <a:ea typeface="Meiryo UI" panose="020B0604030504040204" pitchFamily="50" charset="-128"/>
                </a:rPr>
                <a:t>1</a:t>
              </a:r>
              <a:r>
                <a:rPr lang="ja-JP" altLang="en-US" sz="1400">
                  <a:solidFill>
                    <a:schemeClr val="tx1"/>
                  </a:solidFill>
                  <a:latin typeface="Meiryo UI" panose="020B0604030504040204" pitchFamily="50" charset="-128"/>
                  <a:ea typeface="Meiryo UI" panose="020B0604030504040204" pitchFamily="50" charset="-128"/>
                </a:rPr>
                <a:t>）を入力します。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39085CEF-BAC9-34F7-BA77-925886B2BBCD}"/>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9" name="図 18" descr="図形&#10;&#10;低い精度で自動的に生成された説明">
              <a:extLst>
                <a:ext uri="{FF2B5EF4-FFF2-40B4-BE49-F238E27FC236}">
                  <a16:creationId xmlns:a16="http://schemas.microsoft.com/office/drawing/2014/main" id="{2F66D5DA-A411-EFC7-52CD-704B554FCBA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pic>
        <p:nvPicPr>
          <p:cNvPr id="10" name="図 9">
            <a:extLst>
              <a:ext uri="{FF2B5EF4-FFF2-40B4-BE49-F238E27FC236}">
                <a16:creationId xmlns:a16="http://schemas.microsoft.com/office/drawing/2014/main" id="{BE040180-D92B-D164-2A77-B733B8682053}"/>
              </a:ext>
            </a:extLst>
          </p:cNvPr>
          <p:cNvPicPr>
            <a:picLocks noChangeAspect="1"/>
          </p:cNvPicPr>
          <p:nvPr/>
        </p:nvPicPr>
        <p:blipFill rotWithShape="1">
          <a:blip r:embed="rId3"/>
          <a:srcRect l="15671" r="16783" b="44921"/>
          <a:stretch/>
        </p:blipFill>
        <p:spPr>
          <a:xfrm>
            <a:off x="156243" y="1330066"/>
            <a:ext cx="5730826" cy="4751015"/>
          </a:xfrm>
          <a:prstGeom prst="rect">
            <a:avLst/>
          </a:prstGeom>
        </p:spPr>
      </p:pic>
      <p:sp>
        <p:nvSpPr>
          <p:cNvPr id="5" name="角丸四角形 7">
            <a:extLst>
              <a:ext uri="{FF2B5EF4-FFF2-40B4-BE49-F238E27FC236}">
                <a16:creationId xmlns:a16="http://schemas.microsoft.com/office/drawing/2014/main" id="{610B9ECC-12EB-AE04-D24D-7016F09F974B}"/>
              </a:ext>
            </a:extLst>
          </p:cNvPr>
          <p:cNvSpPr/>
          <p:nvPr/>
        </p:nvSpPr>
        <p:spPr>
          <a:xfrm flipV="1">
            <a:off x="3543299" y="4195233"/>
            <a:ext cx="2218267" cy="190540"/>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5BF5E88E-D8FB-C3BA-4592-C243701F694F}"/>
              </a:ext>
            </a:extLst>
          </p:cNvPr>
          <p:cNvSpPr txBox="1"/>
          <p:nvPr/>
        </p:nvSpPr>
        <p:spPr>
          <a:xfrm>
            <a:off x="3232935" y="3889441"/>
            <a:ext cx="369722" cy="369332"/>
          </a:xfrm>
          <a:prstGeom prst="rect">
            <a:avLst/>
          </a:prstGeom>
          <a:noFill/>
        </p:spPr>
        <p:txBody>
          <a:bodyPr wrap="none" rtlCol="0">
            <a:spAutoFit/>
          </a:bodyPr>
          <a:lstStyle/>
          <a:p>
            <a:r>
              <a:rPr lang="ja-JP" altLang="en-US" sz="1800" b="1">
                <a:solidFill>
                  <a:srgbClr val="FF0000"/>
                </a:solidFill>
                <a:latin typeface="Meiryo UI"/>
                <a:ea typeface="Meiryo UI"/>
              </a:rPr>
              <a:t>①</a:t>
            </a:r>
            <a:endParaRPr kumimoji="1" lang="ja-JP" altLang="en-US" b="1"/>
          </a:p>
        </p:txBody>
      </p:sp>
      <p:sp>
        <p:nvSpPr>
          <p:cNvPr id="2" name="テキスト プレースホルダ 38">
            <a:extLst>
              <a:ext uri="{FF2B5EF4-FFF2-40B4-BE49-F238E27FC236}">
                <a16:creationId xmlns:a16="http://schemas.microsoft.com/office/drawing/2014/main" id="{3A242916-1099-5C27-EA70-6E4E012AC017}"/>
              </a:ext>
            </a:extLst>
          </p:cNvPr>
          <p:cNvSpPr txBox="1">
            <a:spLocks/>
          </p:cNvSpPr>
          <p:nvPr/>
        </p:nvSpPr>
        <p:spPr>
          <a:xfrm>
            <a:off x="6308688" y="1469190"/>
            <a:ext cx="5574508" cy="925995"/>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en-US" altLang="ja-JP" sz="1200" b="1" u="sng">
                <a:solidFill>
                  <a:srgbClr val="FF0000"/>
                </a:solidFill>
              </a:rPr>
              <a:t>3</a:t>
            </a:r>
            <a:r>
              <a:rPr lang="ja-JP" altLang="en-US" sz="1200" b="1" u="sng">
                <a:solidFill>
                  <a:srgbClr val="FF0000"/>
                </a:solidFill>
                <a:latin typeface="Meiryo UI" panose="020B0604030504040204" pitchFamily="50" charset="-128"/>
                <a:ea typeface="Meiryo UI" panose="020B0604030504040204" pitchFamily="50" charset="-128"/>
              </a:rPr>
              <a:t>ページ前</a:t>
            </a:r>
            <a:r>
              <a:rPr lang="ja-JP" altLang="en-US" sz="1200">
                <a:latin typeface="Meiryo UI" panose="020B0604030504040204" pitchFamily="50" charset="-128"/>
                <a:ea typeface="Meiryo UI" panose="020B0604030504040204" pitchFamily="50" charset="-128"/>
              </a:rPr>
              <a:t>にて以下の選択をした場合に表示される画面です。</a:t>
            </a:r>
            <a:endParaRPr lang="en-US" altLang="ja-JP" sz="1200">
              <a:latin typeface="Meiryo UI" panose="020B0604030504040204" pitchFamily="50" charset="-128"/>
              <a:ea typeface="Meiryo UI" panose="020B0604030504040204" pitchFamily="50" charset="-128"/>
            </a:endParaRPr>
          </a:p>
          <a:p>
            <a:pPr marL="0" indent="0">
              <a:buNone/>
            </a:pPr>
            <a:r>
              <a:rPr lang="ja-JP" altLang="en-US" sz="1200">
                <a:latin typeface="Meiryo UI" panose="020B0604030504040204" pitchFamily="50" charset="-128"/>
                <a:ea typeface="Meiryo UI" panose="020B0604030504040204" pitchFamily="50" charset="-128"/>
              </a:rPr>
              <a:t>「経費</a:t>
            </a:r>
            <a:r>
              <a:rPr lang="ja-JP" altLang="en-US" sz="1200" b="1">
                <a:latin typeface="Meiryo UI" panose="020B0604030504040204" pitchFamily="50" charset="-128"/>
                <a:ea typeface="Meiryo UI" panose="020B0604030504040204" pitchFamily="50" charset="-128"/>
              </a:rPr>
              <a:t>配分</a:t>
            </a:r>
            <a:r>
              <a:rPr lang="ja-JP" altLang="en-US" sz="1200">
                <a:latin typeface="Meiryo UI" panose="020B0604030504040204" pitchFamily="50" charset="-128"/>
                <a:ea typeface="Meiryo UI" panose="020B0604030504040204" pitchFamily="50" charset="-128"/>
              </a:rPr>
              <a:t>の変更有無」：はい（該当あり）</a:t>
            </a:r>
            <a:br>
              <a:rPr lang="en-US" altLang="ja-JP" sz="1200">
                <a:latin typeface="Meiryo UI" panose="020B0604030504040204" pitchFamily="50" charset="-128"/>
                <a:ea typeface="Meiryo UI" panose="020B0604030504040204" pitchFamily="50" charset="-128"/>
              </a:rPr>
            </a:br>
            <a:r>
              <a:rPr lang="ja-JP" altLang="en-US" sz="1200">
                <a:latin typeface="Meiryo UI" panose="020B0604030504040204" pitchFamily="50" charset="-128"/>
                <a:ea typeface="Meiryo UI" panose="020B0604030504040204" pitchFamily="50" charset="-128"/>
              </a:rPr>
              <a:t>「経費</a:t>
            </a:r>
            <a:r>
              <a:rPr lang="ja-JP" altLang="en-US" sz="1200" b="1">
                <a:latin typeface="Meiryo UI" panose="020B0604030504040204" pitchFamily="50" charset="-128"/>
                <a:ea typeface="Meiryo UI" panose="020B0604030504040204" pitchFamily="50" charset="-128"/>
              </a:rPr>
              <a:t>区分</a:t>
            </a:r>
            <a:r>
              <a:rPr lang="ja-JP" altLang="en-US" sz="1200">
                <a:latin typeface="Meiryo UI" panose="020B0604030504040204" pitchFamily="50" charset="-128"/>
                <a:ea typeface="Meiryo UI" panose="020B0604030504040204" pitchFamily="50" charset="-128"/>
              </a:rPr>
              <a:t>の変更有無」：いいえ（該当なし）</a:t>
            </a:r>
            <a:endParaRPr lang="en-US" altLang="ja-JP" sz="1200">
              <a:latin typeface="Meiryo UI" panose="020B0604030504040204" pitchFamily="50" charset="-128"/>
              <a:ea typeface="Meiryo UI" panose="020B0604030504040204" pitchFamily="50" charset="-128"/>
            </a:endParaRPr>
          </a:p>
        </p:txBody>
      </p:sp>
      <p:sp>
        <p:nvSpPr>
          <p:cNvPr id="3" name="テキスト プレースホルダ 38">
            <a:extLst>
              <a:ext uri="{FF2B5EF4-FFF2-40B4-BE49-F238E27FC236}">
                <a16:creationId xmlns:a16="http://schemas.microsoft.com/office/drawing/2014/main" id="{D26A2237-7576-37C0-A9CA-996F42EDDD23}"/>
              </a:ext>
            </a:extLst>
          </p:cNvPr>
          <p:cNvSpPr txBox="1">
            <a:spLocks/>
          </p:cNvSpPr>
          <p:nvPr/>
        </p:nvSpPr>
        <p:spPr>
          <a:xfrm>
            <a:off x="7665640" y="3276598"/>
            <a:ext cx="2860605" cy="402775"/>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gn="ctr">
              <a:buNone/>
            </a:pPr>
            <a:r>
              <a:rPr lang="ja-JP" altLang="en-US" sz="1200"/>
              <a:t>次は、</a:t>
            </a:r>
            <a:r>
              <a:rPr lang="en-US" altLang="ja-JP" sz="1200" b="1" u="sng">
                <a:solidFill>
                  <a:srgbClr val="FF0000"/>
                </a:solidFill>
              </a:rPr>
              <a:t>1</a:t>
            </a:r>
            <a:r>
              <a:rPr lang="ja-JP" altLang="en-US" sz="1200" b="1" u="sng">
                <a:solidFill>
                  <a:srgbClr val="FF0000"/>
                </a:solidFill>
                <a:latin typeface="Meiryo UI" panose="020B0604030504040204" pitchFamily="50" charset="-128"/>
                <a:ea typeface="Meiryo UI" panose="020B0604030504040204" pitchFamily="50" charset="-128"/>
              </a:rPr>
              <a:t>ページ後</a:t>
            </a:r>
            <a:r>
              <a:rPr lang="ja-JP" altLang="en-US" sz="1200">
                <a:latin typeface="Meiryo UI" panose="020B0604030504040204" pitchFamily="50" charset="-128"/>
                <a:ea typeface="Meiryo UI" panose="020B0604030504040204" pitchFamily="50" charset="-128"/>
              </a:rPr>
              <a:t>に進んでください。</a:t>
            </a:r>
          </a:p>
        </p:txBody>
      </p:sp>
    </p:spTree>
    <p:extLst>
      <p:ext uri="{BB962C8B-B14F-4D97-AF65-F5344CB8AC3E}">
        <p14:creationId xmlns:p14="http://schemas.microsoft.com/office/powerpoint/2010/main" val="16153307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BE040180-D92B-D164-2A77-B733B8682053}"/>
              </a:ext>
            </a:extLst>
          </p:cNvPr>
          <p:cNvPicPr>
            <a:picLocks noChangeAspect="1"/>
          </p:cNvPicPr>
          <p:nvPr/>
        </p:nvPicPr>
        <p:blipFill rotWithShape="1">
          <a:blip r:embed="rId2"/>
          <a:srcRect l="16481" t="48697" r="16313" b="8586"/>
          <a:stretch/>
        </p:blipFill>
        <p:spPr>
          <a:xfrm>
            <a:off x="156243" y="1346073"/>
            <a:ext cx="5747278" cy="3713817"/>
          </a:xfrm>
          <a:prstGeom prst="rect">
            <a:avLst/>
          </a:prstGeom>
        </p:spPr>
      </p:pic>
      <p:sp>
        <p:nvSpPr>
          <p:cNvPr id="9" name="テキスト プレースホルダ 38">
            <a:extLst>
              <a:ext uri="{FF2B5EF4-FFF2-40B4-BE49-F238E27FC236}">
                <a16:creationId xmlns:a16="http://schemas.microsoft.com/office/drawing/2014/main" id="{756361FB-4B26-BB02-15CC-7C8837E9A628}"/>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申請入力画面②（</a:t>
            </a:r>
            <a:r>
              <a:rPr lang="en-US" altLang="ja-JP" sz="1400" b="1">
                <a:cs typeface="メイリオ" panose="020B0604030504040204" pitchFamily="50" charset="-128"/>
              </a:rPr>
              <a:t>3/3</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sp>
        <p:nvSpPr>
          <p:cNvPr id="11" name="テキスト ボックス 1">
            <a:extLst>
              <a:ext uri="{FF2B5EF4-FFF2-40B4-BE49-F238E27FC236}">
                <a16:creationId xmlns:a16="http://schemas.microsoft.com/office/drawing/2014/main" id="{845F53DD-FBF8-CC54-D8B0-EE61B68411C6}"/>
              </a:ext>
            </a:extLst>
          </p:cNvPr>
          <p:cNvSpPr txBox="1"/>
          <p:nvPr/>
        </p:nvSpPr>
        <p:spPr>
          <a:xfrm>
            <a:off x="6274822" y="1315329"/>
            <a:ext cx="5825146" cy="3939540"/>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自動計算された各金額を確認してください。</a:t>
            </a: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(2)</a:t>
            </a:r>
            <a:r>
              <a:rPr lang="ja-JP" altLang="en-US" sz="1400">
                <a:latin typeface="Meiryo UI" panose="020B0604030504040204" pitchFamily="50" charset="-128"/>
                <a:ea typeface="Meiryo UI" panose="020B0604030504040204" pitchFamily="50" charset="-128"/>
              </a:rPr>
              <a:t>補助金交付申請額」について、</a:t>
            </a: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に表示される金額の表示方法に併せて、下記のとおりご対応ください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717550" lvl="1" indent="-260350">
              <a:buClr>
                <a:schemeClr val="tx1"/>
              </a:buClr>
              <a:buFont typeface="Arial" panose="020B0604020202020204" pitchFamily="34" charset="0"/>
              <a:buChar char="•"/>
            </a:pP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がグレー色になっていて、</a:t>
            </a:r>
            <a:r>
              <a:rPr lang="ja-JP" altLang="en-US" sz="1400" u="sng">
                <a:latin typeface="Meiryo UI" panose="020B0604030504040204" pitchFamily="50" charset="-128"/>
                <a:ea typeface="Meiryo UI" panose="020B0604030504040204" pitchFamily="50" charset="-128"/>
              </a:rPr>
              <a:t>入力できない（非活性）状態</a:t>
            </a:r>
            <a:r>
              <a:rPr lang="ja-JP" altLang="en-US" sz="1400">
                <a:latin typeface="Meiryo UI" panose="020B0604030504040204" pitchFamily="50" charset="-128"/>
                <a:ea typeface="Meiryo UI" panose="020B0604030504040204" pitchFamily="50" charset="-128"/>
              </a:rPr>
              <a:t>の場合</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　表示されている金額を確認して</a:t>
            </a:r>
            <a:r>
              <a:rPr lang="ja-JP" altLang="en-US" sz="1400" b="1">
                <a:latin typeface="Meiryo UI" panose="020B0604030504040204" pitchFamily="50" charset="-128"/>
                <a:ea typeface="Meiryo UI" panose="020B0604030504040204" pitchFamily="50" charset="-128"/>
              </a:rPr>
              <a:t>「次へ」</a:t>
            </a:r>
            <a:r>
              <a:rPr lang="ja-JP" altLang="en-US" sz="1400">
                <a:latin typeface="Meiryo UI" panose="020B0604030504040204" pitchFamily="50" charset="-128"/>
                <a:ea typeface="Meiryo UI" panose="020B0604030504040204" pitchFamily="50" charset="-128"/>
              </a:rPr>
              <a:t>を押下してください</a:t>
            </a:r>
            <a:endParaRPr lang="en-US" altLang="ja-JP" sz="1400">
              <a:latin typeface="Meiryo UI" panose="020B0604030504040204" pitchFamily="50" charset="-128"/>
              <a:ea typeface="Meiryo UI" panose="020B0604030504040204" pitchFamily="50" charset="-128"/>
            </a:endParaRPr>
          </a:p>
          <a:p>
            <a:pPr marL="717550" lvl="1" indent="-260350">
              <a:buClr>
                <a:schemeClr val="tx1"/>
              </a:buClr>
              <a:buFont typeface="Arial" panose="020B0604020202020204" pitchFamily="34" charset="0"/>
              <a:buChar char="•"/>
            </a:pPr>
            <a:endParaRPr lang="en-US" altLang="ja-JP" sz="1400">
              <a:latin typeface="Meiryo UI" panose="020B0604030504040204" pitchFamily="50" charset="-128"/>
              <a:ea typeface="Meiryo UI" panose="020B0604030504040204" pitchFamily="50" charset="-128"/>
            </a:endParaRPr>
          </a:p>
          <a:p>
            <a:pPr marL="717550" lvl="1" indent="-260350">
              <a:buClr>
                <a:schemeClr val="tx1"/>
              </a:buClr>
              <a:buFont typeface="Arial" panose="020B0604020202020204" pitchFamily="34" charset="0"/>
              <a:buChar char="•"/>
            </a:pP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が白色になっていて、</a:t>
            </a:r>
            <a:r>
              <a:rPr lang="ja-JP" altLang="en-US" sz="1400" u="sng">
                <a:latin typeface="Meiryo UI" panose="020B0604030504040204" pitchFamily="50" charset="-128"/>
                <a:ea typeface="Meiryo UI" panose="020B0604030504040204" pitchFamily="50" charset="-128"/>
              </a:rPr>
              <a:t>入力できる状態</a:t>
            </a:r>
            <a:r>
              <a:rPr lang="ja-JP" altLang="en-US" sz="1400">
                <a:latin typeface="Meiryo UI" panose="020B0604030504040204" pitchFamily="50" charset="-128"/>
                <a:ea typeface="Meiryo UI" panose="020B0604030504040204" pitchFamily="50" charset="-128"/>
              </a:rPr>
              <a:t>の場合</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　値を入力して、</a:t>
            </a:r>
            <a:r>
              <a:rPr lang="ja-JP" altLang="en-US" sz="1400" b="1">
                <a:latin typeface="Meiryo UI" panose="020B0604030504040204" pitchFamily="50" charset="-128"/>
                <a:ea typeface="Meiryo UI" panose="020B0604030504040204" pitchFamily="50" charset="-128"/>
              </a:rPr>
              <a:t>「自動計算」</a:t>
            </a:r>
            <a:r>
              <a:rPr lang="ja-JP" altLang="en-US" sz="1400">
                <a:latin typeface="Meiryo UI" panose="020B0604030504040204" pitchFamily="50" charset="-128"/>
                <a:ea typeface="Meiryo UI" panose="020B0604030504040204" pitchFamily="50" charset="-128"/>
              </a:rPr>
              <a:t>のボタンを押下し、金額を確認してから</a:t>
            </a:r>
            <a:r>
              <a:rPr lang="ja-JP" altLang="en-US" sz="1400" b="1">
                <a:latin typeface="Meiryo UI" panose="020B0604030504040204" pitchFamily="50" charset="-128"/>
                <a:ea typeface="Meiryo UI" panose="020B0604030504040204" pitchFamily="50" charset="-128"/>
              </a:rPr>
              <a:t>「次へ」</a:t>
            </a:r>
            <a:r>
              <a:rPr lang="ja-JP" altLang="en-US" sz="1400">
                <a:latin typeface="Meiryo UI" panose="020B0604030504040204" pitchFamily="50" charset="-128"/>
                <a:ea typeface="Meiryo UI" panose="020B0604030504040204" pitchFamily="50" charset="-128"/>
              </a:rPr>
              <a:t>を押下してください</a:t>
            </a:r>
            <a:br>
              <a:rPr lang="en-US" altLang="ja-JP" sz="1400">
                <a:latin typeface="Meiryo UI" panose="020B0604030504040204" pitchFamily="50" charset="-128"/>
                <a:ea typeface="Meiryo UI" panose="020B0604030504040204" pitchFamily="50" charset="-128"/>
              </a:rPr>
            </a:br>
            <a:r>
              <a:rPr lang="ja-JP" altLang="en-US" sz="1200">
                <a:latin typeface="Meiryo UI" panose="020B0604030504040204" pitchFamily="50" charset="-128"/>
                <a:ea typeface="Meiryo UI" panose="020B0604030504040204" pitchFamily="50" charset="-128"/>
              </a:rPr>
              <a:t>（</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値を入力する欄の下に、</a:t>
            </a:r>
            <a:r>
              <a:rPr lang="ja-JP" altLang="en-US" sz="1200">
                <a:solidFill>
                  <a:srgbClr val="000000"/>
                </a:solidFill>
                <a:latin typeface="Meiryo UI" panose="020B0604030504040204" pitchFamily="50" charset="-128"/>
                <a:ea typeface="Meiryo UI" panose="020B0604030504040204" pitchFamily="50" charset="-128"/>
              </a:rPr>
              <a:t>入力可能な金額が自動で表示されます）</a:t>
            </a:r>
            <a:endParaRPr lang="en-US" altLang="ja-JP" sz="1200">
              <a:solidFill>
                <a:srgbClr val="000000"/>
              </a:solidFill>
              <a:latin typeface="Meiryo UI" panose="020B0604030504040204" pitchFamily="50" charset="-128"/>
              <a:ea typeface="Meiryo UI" panose="020B0604030504040204" pitchFamily="50" charset="-128"/>
            </a:endParaRPr>
          </a:p>
          <a:p>
            <a:pPr>
              <a:buClr>
                <a:schemeClr val="tx1"/>
              </a:buClr>
            </a:pPr>
            <a:endParaRPr lang="en-US" altLang="ja-JP" sz="1400">
              <a:solidFill>
                <a:srgbClr val="000000"/>
              </a:solidFill>
              <a:latin typeface="Meiryo UI" panose="020B0604030504040204" pitchFamily="50" charset="-128"/>
              <a:ea typeface="Meiryo UI" panose="020B0604030504040204" pitchFamily="50" charset="-128"/>
            </a:endParaRPr>
          </a:p>
          <a:p>
            <a:pPr>
              <a:buClr>
                <a:schemeClr val="tx1"/>
              </a:buClr>
            </a:pPr>
            <a:endParaRPr lang="en-US" altLang="ja-JP" sz="1400">
              <a:solidFill>
                <a:srgbClr val="00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400">
                <a:latin typeface="Meiryo UI" panose="020B0604030504040204" pitchFamily="50" charset="-128"/>
                <a:ea typeface="Meiryo UI" panose="020B0604030504040204" pitchFamily="50" charset="-128"/>
              </a:rPr>
              <a:t>入力確認画面に遷移した後、</a:t>
            </a:r>
            <a:r>
              <a:rPr lang="ja-JP" altLang="en-US" sz="1400" b="1">
                <a:latin typeface="Meiryo UI" panose="020B0604030504040204" pitchFamily="50" charset="-128"/>
                <a:ea typeface="Meiryo UI" panose="020B0604030504040204" pitchFamily="50" charset="-128"/>
              </a:rPr>
              <a:t>「提出する」</a:t>
            </a:r>
            <a:r>
              <a:rPr lang="ja-JP" altLang="en-US" sz="1400">
                <a:latin typeface="Meiryo UI" panose="020B0604030504040204" pitchFamily="50" charset="-128"/>
                <a:ea typeface="Meiryo UI" panose="020B0604030504040204" pitchFamily="50" charset="-128"/>
              </a:rPr>
              <a:t>を押下すると、左記のポップアップメッセージが表示されます。</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内容を確認して</a:t>
            </a:r>
            <a:r>
              <a:rPr lang="ja-JP" altLang="en-US" sz="1400" b="1">
                <a:latin typeface="Meiryo UI" panose="020B0604030504040204" pitchFamily="50" charset="-128"/>
                <a:ea typeface="Meiryo UI" panose="020B0604030504040204" pitchFamily="50" charset="-128"/>
              </a:rPr>
              <a:t>「</a:t>
            </a:r>
            <a:r>
              <a:rPr lang="en-US" altLang="ja-JP" sz="1400" b="1">
                <a:latin typeface="Meiryo UI" panose="020B0604030504040204" pitchFamily="50" charset="-128"/>
                <a:ea typeface="Meiryo UI" panose="020B0604030504040204" pitchFamily="50" charset="-128"/>
              </a:rPr>
              <a:t>OK</a:t>
            </a:r>
            <a:r>
              <a:rPr lang="ja-JP" altLang="en-US" sz="1400" b="1">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を押下して、申請を完了させてください。</a:t>
            </a:r>
            <a:endParaRPr lang="en-US" altLang="ja-JP" sz="140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1496378D-2895-23F7-AADF-7EE4144E90F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a:solidFill>
                  <a:srgbClr val="0070C0"/>
                </a:solidFill>
                <a:latin typeface="Meiryo UI" panose="020B0604030504040204" pitchFamily="50" charset="-128"/>
                <a:ea typeface="Meiryo UI" panose="020B0604030504040204" pitchFamily="50" charset="-128"/>
              </a:rPr>
              <a:t>変更承認申請（計画変更）</a:t>
            </a:r>
            <a:r>
              <a:rPr lang="ja-JP" altLang="en-US" sz="2200" b="1">
                <a:solidFill>
                  <a:srgbClr val="0070C0"/>
                </a:solidFill>
                <a:latin typeface="Meiryo UI" panose="020B0604030504040204" pitchFamily="50" charset="-128"/>
                <a:ea typeface="Meiryo UI" panose="020B0604030504040204" pitchFamily="50" charset="-128"/>
              </a:rPr>
              <a:t>の作成方法（</a:t>
            </a:r>
            <a:r>
              <a:rPr lang="en-US" altLang="ja-JP" sz="2200" b="1">
                <a:solidFill>
                  <a:srgbClr val="0070C0"/>
                </a:solidFill>
                <a:latin typeface="Meiryo UI" panose="020B0604030504040204" pitchFamily="50" charset="-128"/>
                <a:ea typeface="Meiryo UI" panose="020B0604030504040204" pitchFamily="50" charset="-128"/>
              </a:rPr>
              <a:t>6/6</a:t>
            </a:r>
            <a:r>
              <a:rPr lang="ja-JP" altLang="en-US" sz="2200" b="1">
                <a:solidFill>
                  <a:srgbClr val="0070C0"/>
                </a:solidFill>
                <a:latin typeface="Meiryo UI" panose="020B0604030504040204" pitchFamily="50" charset="-128"/>
                <a:ea typeface="Meiryo UI" panose="020B0604030504040204" pitchFamily="50" charset="-128"/>
              </a:rPr>
              <a:t>）</a:t>
            </a:r>
          </a:p>
        </p:txBody>
      </p:sp>
      <p:grpSp>
        <p:nvGrpSpPr>
          <p:cNvPr id="8" name="グループ化 7">
            <a:extLst>
              <a:ext uri="{FF2B5EF4-FFF2-40B4-BE49-F238E27FC236}">
                <a16:creationId xmlns:a16="http://schemas.microsoft.com/office/drawing/2014/main" id="{38CE6F44-BF33-E6EA-C116-1AE07FD254BE}"/>
              </a:ext>
            </a:extLst>
          </p:cNvPr>
          <p:cNvGrpSpPr/>
          <p:nvPr/>
        </p:nvGrpSpPr>
        <p:grpSpPr>
          <a:xfrm>
            <a:off x="6292923" y="726049"/>
            <a:ext cx="5649632" cy="589280"/>
            <a:chOff x="3271184" y="3134360"/>
            <a:chExt cx="5649632" cy="589280"/>
          </a:xfrm>
        </p:grpSpPr>
        <p:sp>
          <p:nvSpPr>
            <p:cNvPr id="17" name="正方形/長方形 16">
              <a:extLst>
                <a:ext uri="{FF2B5EF4-FFF2-40B4-BE49-F238E27FC236}">
                  <a16:creationId xmlns:a16="http://schemas.microsoft.com/office/drawing/2014/main" id="{FC5A18C3-DAF5-3A06-E566-7AA89751A59D}"/>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経費配分変更申請入力（様式第</a:t>
              </a:r>
              <a:r>
                <a:rPr lang="en-US" altLang="ja-JP" sz="1400">
                  <a:solidFill>
                    <a:schemeClr val="tx1"/>
                  </a:solidFill>
                  <a:latin typeface="Meiryo UI" panose="020B0604030504040204" pitchFamily="50" charset="-128"/>
                  <a:ea typeface="Meiryo UI" panose="020B0604030504040204" pitchFamily="50" charset="-128"/>
                </a:rPr>
                <a:t>4</a:t>
              </a:r>
              <a:r>
                <a:rPr lang="ja-JP" altLang="en-US" sz="1400">
                  <a:solidFill>
                    <a:schemeClr val="tx1"/>
                  </a:solidFill>
                  <a:latin typeface="Meiryo UI" panose="020B0604030504040204" pitchFamily="50" charset="-128"/>
                  <a:ea typeface="Meiryo UI" panose="020B0604030504040204" pitchFamily="50" charset="-128"/>
                </a:rPr>
                <a:t>別紙</a:t>
              </a:r>
              <a:r>
                <a:rPr lang="en-US" altLang="ja-JP" sz="1400">
                  <a:solidFill>
                    <a:schemeClr val="tx1"/>
                  </a:solidFill>
                  <a:latin typeface="Meiryo UI" panose="020B0604030504040204" pitchFamily="50" charset="-128"/>
                  <a:ea typeface="Meiryo UI" panose="020B0604030504040204" pitchFamily="50" charset="-128"/>
                </a:rPr>
                <a:t>1</a:t>
              </a:r>
              <a:r>
                <a:rPr lang="ja-JP" altLang="en-US" sz="1400">
                  <a:solidFill>
                    <a:schemeClr val="tx1"/>
                  </a:solidFill>
                  <a:latin typeface="Meiryo UI" panose="020B0604030504040204" pitchFamily="50" charset="-128"/>
                  <a:ea typeface="Meiryo UI" panose="020B0604030504040204" pitchFamily="50" charset="-128"/>
                </a:rPr>
                <a:t>）を入力します。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39085CEF-BAC9-34F7-BA77-925886B2BBCD}"/>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9" name="図 18" descr="図形&#10;&#10;低い精度で自動的に生成された説明">
              <a:extLst>
                <a:ext uri="{FF2B5EF4-FFF2-40B4-BE49-F238E27FC236}">
                  <a16:creationId xmlns:a16="http://schemas.microsoft.com/office/drawing/2014/main" id="{2F66D5DA-A411-EFC7-52CD-704B554FCBA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3" name="角丸四角形 7">
            <a:extLst>
              <a:ext uri="{FF2B5EF4-FFF2-40B4-BE49-F238E27FC236}">
                <a16:creationId xmlns:a16="http://schemas.microsoft.com/office/drawing/2014/main" id="{D0FC30DF-619E-FCCB-795C-A8DE0EB39462}"/>
              </a:ext>
            </a:extLst>
          </p:cNvPr>
          <p:cNvSpPr/>
          <p:nvPr/>
        </p:nvSpPr>
        <p:spPr>
          <a:xfrm flipV="1">
            <a:off x="253803" y="2009560"/>
            <a:ext cx="5586210" cy="2628427"/>
          </a:xfrm>
          <a:prstGeom prst="roundRect">
            <a:avLst>
              <a:gd name="adj" fmla="val 490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BA2B318D-79CB-9963-7651-3A55CB312471}"/>
              </a:ext>
            </a:extLst>
          </p:cNvPr>
          <p:cNvSpPr txBox="1"/>
          <p:nvPr/>
        </p:nvSpPr>
        <p:spPr>
          <a:xfrm>
            <a:off x="-28618" y="1720680"/>
            <a:ext cx="369722" cy="369332"/>
          </a:xfrm>
          <a:prstGeom prst="rect">
            <a:avLst/>
          </a:prstGeom>
          <a:noFill/>
        </p:spPr>
        <p:txBody>
          <a:bodyPr wrap="none" rtlCol="0">
            <a:spAutoFit/>
          </a:bodyPr>
          <a:lstStyle/>
          <a:p>
            <a:r>
              <a:rPr lang="ja-JP" altLang="en-US" sz="1800" b="1">
                <a:solidFill>
                  <a:srgbClr val="FF0000"/>
                </a:solidFill>
                <a:latin typeface="Meiryo UI"/>
                <a:ea typeface="Meiryo UI"/>
              </a:rPr>
              <a:t>①</a:t>
            </a:r>
            <a:endParaRPr kumimoji="1" lang="ja-JP" altLang="en-US" b="1"/>
          </a:p>
        </p:txBody>
      </p:sp>
      <p:sp>
        <p:nvSpPr>
          <p:cNvPr id="7" name="角丸四角形 7">
            <a:extLst>
              <a:ext uri="{FF2B5EF4-FFF2-40B4-BE49-F238E27FC236}">
                <a16:creationId xmlns:a16="http://schemas.microsoft.com/office/drawing/2014/main" id="{BA16BAE5-1FF9-6C62-5604-BCE26AD3FFB6}"/>
              </a:ext>
            </a:extLst>
          </p:cNvPr>
          <p:cNvSpPr/>
          <p:nvPr/>
        </p:nvSpPr>
        <p:spPr>
          <a:xfrm flipV="1">
            <a:off x="3794794" y="2209529"/>
            <a:ext cx="1996406" cy="669138"/>
          </a:xfrm>
          <a:prstGeom prst="roundRect">
            <a:avLst>
              <a:gd name="adj" fmla="val 490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D1968396-7DC9-ACFF-EFCC-39F6CDAE8D2B}"/>
              </a:ext>
            </a:extLst>
          </p:cNvPr>
          <p:cNvSpPr txBox="1"/>
          <p:nvPr/>
        </p:nvSpPr>
        <p:spPr>
          <a:xfrm>
            <a:off x="3423493" y="2158271"/>
            <a:ext cx="415498" cy="369332"/>
          </a:xfrm>
          <a:prstGeom prst="rect">
            <a:avLst/>
          </a:prstGeom>
          <a:noFill/>
        </p:spPr>
        <p:txBody>
          <a:bodyPr wrap="none" rtlCol="0">
            <a:spAutoFit/>
          </a:bodyPr>
          <a:lstStyle/>
          <a:p>
            <a:r>
              <a:rPr lang="ja-JP" altLang="en-US" sz="1800" b="1">
                <a:solidFill>
                  <a:srgbClr val="FF0000"/>
                </a:solidFill>
                <a:latin typeface="Meiryo UI"/>
                <a:ea typeface="Meiryo UI"/>
              </a:rPr>
              <a:t>②</a:t>
            </a:r>
            <a:endParaRPr kumimoji="1" lang="ja-JP" altLang="en-US" b="1"/>
          </a:p>
        </p:txBody>
      </p:sp>
      <p:sp>
        <p:nvSpPr>
          <p:cNvPr id="16" name="二等辺三角形 15">
            <a:extLst>
              <a:ext uri="{FF2B5EF4-FFF2-40B4-BE49-F238E27FC236}">
                <a16:creationId xmlns:a16="http://schemas.microsoft.com/office/drawing/2014/main" id="{27D7475E-825C-D469-D61A-5C79A0F48147}"/>
              </a:ext>
            </a:extLst>
          </p:cNvPr>
          <p:cNvSpPr/>
          <p:nvPr/>
        </p:nvSpPr>
        <p:spPr>
          <a:xfrm flipV="1">
            <a:off x="2541813" y="5104170"/>
            <a:ext cx="976138" cy="30809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pic>
        <p:nvPicPr>
          <p:cNvPr id="20" name="Picture 4">
            <a:extLst>
              <a:ext uri="{FF2B5EF4-FFF2-40B4-BE49-F238E27FC236}">
                <a16:creationId xmlns:a16="http://schemas.microsoft.com/office/drawing/2014/main" id="{4F95146D-C36D-B9A0-EBEC-086FBD779F6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942527" y="5603947"/>
            <a:ext cx="4032346" cy="987353"/>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21" name="角丸四角形 7">
            <a:extLst>
              <a:ext uri="{FF2B5EF4-FFF2-40B4-BE49-F238E27FC236}">
                <a16:creationId xmlns:a16="http://schemas.microsoft.com/office/drawing/2014/main" id="{B9E09907-A118-E392-A157-63C7F581756C}"/>
              </a:ext>
            </a:extLst>
          </p:cNvPr>
          <p:cNvSpPr/>
          <p:nvPr/>
        </p:nvSpPr>
        <p:spPr>
          <a:xfrm flipV="1">
            <a:off x="4172267" y="6074758"/>
            <a:ext cx="793433" cy="503842"/>
          </a:xfrm>
          <a:prstGeom prst="roundRect">
            <a:avLst>
              <a:gd name="adj" fmla="val 490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A899804A-EAD6-B2E2-5A24-982BAB1C9B87}"/>
              </a:ext>
            </a:extLst>
          </p:cNvPr>
          <p:cNvSpPr txBox="1"/>
          <p:nvPr/>
        </p:nvSpPr>
        <p:spPr>
          <a:xfrm>
            <a:off x="3760296" y="6040413"/>
            <a:ext cx="415498" cy="369332"/>
          </a:xfrm>
          <a:prstGeom prst="rect">
            <a:avLst/>
          </a:prstGeom>
          <a:noFill/>
        </p:spPr>
        <p:txBody>
          <a:bodyPr wrap="none" rtlCol="0">
            <a:spAutoFit/>
          </a:bodyPr>
          <a:lstStyle/>
          <a:p>
            <a:r>
              <a:rPr kumimoji="1" lang="ja-JP" altLang="en-US" b="1">
                <a:solidFill>
                  <a:srgbClr val="FF0000"/>
                </a:solidFill>
                <a:latin typeface="Meiryo UI"/>
                <a:ea typeface="Meiryo UI"/>
              </a:rPr>
              <a:t>③</a:t>
            </a:r>
            <a:endParaRPr kumimoji="1" lang="ja-JP" altLang="en-US" b="1"/>
          </a:p>
        </p:txBody>
      </p:sp>
      <p:sp>
        <p:nvSpPr>
          <p:cNvPr id="2" name="正方形/長方形 1">
            <a:extLst>
              <a:ext uri="{FF2B5EF4-FFF2-40B4-BE49-F238E27FC236}">
                <a16:creationId xmlns:a16="http://schemas.microsoft.com/office/drawing/2014/main" id="{0AC1AB1A-CCA7-85BA-DC33-E62B96B5E9C4}"/>
              </a:ext>
            </a:extLst>
          </p:cNvPr>
          <p:cNvSpPr/>
          <p:nvPr/>
        </p:nvSpPr>
        <p:spPr>
          <a:xfrm>
            <a:off x="942527" y="5634939"/>
            <a:ext cx="3987613" cy="369332"/>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spcAft>
                <a:spcPts val="300"/>
              </a:spcAft>
            </a:pPr>
            <a:r>
              <a:rPr kumimoji="1" lang="ja-JP" altLang="en-US" sz="1050" dirty="0">
                <a:solidFill>
                  <a:srgbClr val="000000"/>
                </a:solidFill>
                <a:latin typeface="Meiryo UI" panose="020B0604030504040204" pitchFamily="50" charset="-128"/>
                <a:ea typeface="Meiryo UI" panose="020B0604030504040204" pitchFamily="50" charset="-128"/>
              </a:rPr>
              <a:t>全国連</a:t>
            </a:r>
            <a:r>
              <a:rPr kumimoji="1" lang="en-US" altLang="ja-JP" sz="1050" dirty="0">
                <a:solidFill>
                  <a:srgbClr val="000000"/>
                </a:solidFill>
                <a:latin typeface="Meiryo UI" panose="020B0604030504040204" pitchFamily="50" charset="-128"/>
                <a:ea typeface="Meiryo UI" panose="020B0604030504040204" pitchFamily="50" charset="-128"/>
              </a:rPr>
              <a:t>(</a:t>
            </a:r>
            <a:r>
              <a:rPr kumimoji="1" lang="ja-JP" altLang="en-US" sz="1050" dirty="0">
                <a:solidFill>
                  <a:srgbClr val="000000"/>
                </a:solidFill>
                <a:latin typeface="Meiryo UI" panose="020B0604030504040204" pitchFamily="50" charset="-128"/>
                <a:ea typeface="Meiryo UI" panose="020B0604030504040204" pitchFamily="50" charset="-128"/>
              </a:rPr>
              <a:t>商工会地区</a:t>
            </a:r>
            <a:r>
              <a:rPr kumimoji="1" lang="en-US" altLang="ja-JP" sz="1050" dirty="0">
                <a:solidFill>
                  <a:srgbClr val="000000"/>
                </a:solidFill>
                <a:latin typeface="Meiryo UI" panose="020B0604030504040204" pitchFamily="50" charset="-128"/>
                <a:ea typeface="Meiryo UI" panose="020B0604030504040204" pitchFamily="50" charset="-128"/>
              </a:rPr>
              <a:t>)</a:t>
            </a:r>
            <a:r>
              <a:rPr kumimoji="1" lang="ja-JP" altLang="en-US" sz="1050" dirty="0">
                <a:solidFill>
                  <a:srgbClr val="000000"/>
                </a:solidFill>
                <a:latin typeface="Meiryo UI" panose="020B0604030504040204" pitchFamily="50" charset="-128"/>
                <a:ea typeface="Meiryo UI" panose="020B0604030504040204" pitchFamily="50" charset="-128"/>
              </a:rPr>
              <a:t>または</a:t>
            </a:r>
            <a:r>
              <a:rPr kumimoji="1" lang="zh-TW" altLang="en-US" sz="1050" dirty="0">
                <a:solidFill>
                  <a:srgbClr val="000000"/>
                </a:solidFill>
                <a:latin typeface="Meiryo UI" panose="020B0604030504040204" pitchFamily="50" charset="-128"/>
                <a:ea typeface="Meiryo UI" panose="020B0604030504040204" pitchFamily="50" charset="-128"/>
              </a:rPr>
              <a:t>補助金事務局</a:t>
            </a:r>
            <a:r>
              <a:rPr kumimoji="1" lang="en-US" altLang="ja-JP" sz="1050" dirty="0">
                <a:solidFill>
                  <a:srgbClr val="000000"/>
                </a:solidFill>
                <a:latin typeface="Meiryo UI" panose="020B0604030504040204" pitchFamily="50" charset="-128"/>
                <a:ea typeface="Meiryo UI" panose="020B0604030504040204" pitchFamily="50" charset="-128"/>
              </a:rPr>
              <a:t>(</a:t>
            </a:r>
            <a:r>
              <a:rPr kumimoji="1" lang="zh-TW" altLang="en-US" sz="1050" dirty="0">
                <a:solidFill>
                  <a:srgbClr val="000000"/>
                </a:solidFill>
                <a:latin typeface="Meiryo UI" panose="020B0604030504040204" pitchFamily="50" charset="-128"/>
                <a:ea typeface="Meiryo UI" panose="020B0604030504040204" pitchFamily="50" charset="-128"/>
              </a:rPr>
              <a:t>商工会議所地区</a:t>
            </a:r>
            <a:r>
              <a:rPr kumimoji="1" lang="en-US" altLang="ja-JP" sz="1050" dirty="0">
                <a:solidFill>
                  <a:srgbClr val="000000"/>
                </a:solidFill>
                <a:latin typeface="Meiryo UI" panose="020B0604030504040204" pitchFamily="50" charset="-128"/>
                <a:ea typeface="Meiryo UI" panose="020B0604030504040204" pitchFamily="50" charset="-128"/>
              </a:rPr>
              <a:t>)</a:t>
            </a:r>
            <a:r>
              <a:rPr kumimoji="1" lang="ja-JP" altLang="en-US" sz="1050" dirty="0">
                <a:solidFill>
                  <a:srgbClr val="000000"/>
                </a:solidFill>
                <a:latin typeface="Meiryo UI" panose="020B0604030504040204" pitchFamily="50" charset="-128"/>
                <a:ea typeface="Meiryo UI" panose="020B0604030504040204" pitchFamily="50" charset="-128"/>
              </a:rPr>
              <a:t>での承認後に、実際の変更が可能となります。</a:t>
            </a:r>
          </a:p>
        </p:txBody>
      </p:sp>
    </p:spTree>
    <p:extLst>
      <p:ext uri="{BB962C8B-B14F-4D97-AF65-F5344CB8AC3E}">
        <p14:creationId xmlns:p14="http://schemas.microsoft.com/office/powerpoint/2010/main" val="2385586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62FBE10C-D78E-4CBA-A75B-30329BCFFA36}"/>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目次</a:t>
            </a:r>
            <a:endParaRPr kumimoji="1" lang="ja-JP" altLang="en-US" sz="2200" b="1">
              <a:solidFill>
                <a:srgbClr val="0070C0"/>
              </a:solidFill>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6C167D6B-A59B-C65A-1CF9-53E241C43F52}"/>
              </a:ext>
            </a:extLst>
          </p:cNvPr>
          <p:cNvSpPr txBox="1">
            <a:spLocks/>
          </p:cNvSpPr>
          <p:nvPr/>
        </p:nvSpPr>
        <p:spPr>
          <a:xfrm>
            <a:off x="350520" y="817474"/>
            <a:ext cx="11490960" cy="5885871"/>
          </a:xfrm>
          <a:prstGeom prst="rect">
            <a:avLst/>
          </a:prstGeom>
        </p:spPr>
        <p:txBody>
          <a:bodyPr numCol="2" spcCol="36000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536575" indent="-393700" defTabSz="942975">
              <a:lnSpc>
                <a:spcPts val="2800"/>
              </a:lnSpc>
              <a:buFont typeface="+mj-lt"/>
              <a:buAutoNum type="arabicPeriod"/>
              <a:tabLst>
                <a:tab pos="5829300" algn="r"/>
              </a:tabLst>
            </a:pPr>
            <a:r>
              <a:rPr lang="ja-JP" altLang="en-US" sz="1400">
                <a:latin typeface="Meiryo UI" panose="020B0604030504040204" pitchFamily="50" charset="-128"/>
                <a:ea typeface="Meiryo UI" panose="020B0604030504040204" pitchFamily="50" charset="-128"/>
              </a:rPr>
              <a:t>はじめに</a:t>
            </a:r>
            <a:r>
              <a:rPr lang="en-US" altLang="ja-JP" sz="1400" u="dashHeavy" baseline="42000">
                <a:latin typeface="Meiryo UI" panose="020B0604030504040204" pitchFamily="50" charset="-128"/>
                <a:ea typeface="Meiryo UI" panose="020B0604030504040204" pitchFamily="50" charset="-128"/>
              </a:rPr>
              <a:t>	</a:t>
            </a:r>
            <a:r>
              <a:rPr lang="en-US" altLang="ja-JP" sz="1400">
                <a:latin typeface="Meiryo UI" panose="020B0604030504040204" pitchFamily="50" charset="-128"/>
                <a:ea typeface="Meiryo UI" panose="020B0604030504040204" pitchFamily="50" charset="-128"/>
              </a:rPr>
              <a:t>P.3</a:t>
            </a:r>
          </a:p>
          <a:p>
            <a:pPr marL="536575" indent="-393700" defTabSz="942975">
              <a:lnSpc>
                <a:spcPts val="2800"/>
              </a:lnSpc>
              <a:buFont typeface="+mj-lt"/>
              <a:buAutoNum type="arabicPeriod"/>
              <a:tabLst>
                <a:tab pos="5829300" algn="r"/>
              </a:tabLst>
            </a:pPr>
            <a:r>
              <a:rPr lang="ja-JP" altLang="en-US" sz="1400">
                <a:latin typeface="Meiryo UI"/>
                <a:ea typeface="Meiryo UI"/>
              </a:rPr>
              <a:t>提出可能な申請一覧</a:t>
            </a:r>
            <a:r>
              <a:rPr lang="en-US" altLang="ja-JP" sz="1400" u="dashHeavy" baseline="42000">
                <a:latin typeface="Meiryo UI"/>
                <a:ea typeface="Meiryo UI"/>
              </a:rPr>
              <a:t>	</a:t>
            </a:r>
            <a:r>
              <a:rPr lang="en-US" altLang="ja-JP" sz="1400">
                <a:latin typeface="Meiryo UI"/>
                <a:ea typeface="Meiryo UI"/>
              </a:rPr>
              <a:t>P.4-5</a:t>
            </a:r>
          </a:p>
          <a:p>
            <a:pPr marL="536575" indent="-393700" defTabSz="942975">
              <a:lnSpc>
                <a:spcPts val="2800"/>
              </a:lnSpc>
              <a:buFont typeface="+mj-lt"/>
              <a:buAutoNum type="arabicPeriod"/>
              <a:tabLst>
                <a:tab pos="5829300" algn="r"/>
              </a:tabLst>
            </a:pPr>
            <a:r>
              <a:rPr lang="ja-JP" altLang="en-US" sz="1400">
                <a:latin typeface="Meiryo UI"/>
                <a:ea typeface="Meiryo UI"/>
              </a:rPr>
              <a:t>各申請共通の操作</a:t>
            </a:r>
            <a:r>
              <a:rPr lang="en-US" altLang="ja-JP" sz="1400" u="dashHeavy" baseline="42000">
                <a:latin typeface="Meiryo UI"/>
                <a:ea typeface="Meiryo UI"/>
              </a:rPr>
              <a:t>	</a:t>
            </a:r>
            <a:r>
              <a:rPr lang="en-US" altLang="ja-JP" sz="1400">
                <a:latin typeface="Meiryo UI"/>
                <a:ea typeface="Meiryo UI"/>
              </a:rPr>
              <a:t>P.6</a:t>
            </a:r>
          </a:p>
          <a:p>
            <a:pPr marL="993775" lvl="1" indent="-393700" defTabSz="942975">
              <a:lnSpc>
                <a:spcPts val="2800"/>
              </a:lnSpc>
              <a:buFont typeface="+mj-lt"/>
              <a:buAutoNum type="arabicPeriod"/>
              <a:tabLst>
                <a:tab pos="5829300" algn="r"/>
              </a:tabLst>
            </a:pPr>
            <a:r>
              <a:rPr lang="ja-JP" altLang="en-US" sz="1400">
                <a:latin typeface="Meiryo UI"/>
                <a:ea typeface="Meiryo UI"/>
              </a:rPr>
              <a:t>申請の作成方法</a:t>
            </a:r>
            <a:r>
              <a:rPr lang="en-US" altLang="ja-JP" sz="1400" u="dashHeavy" baseline="42000">
                <a:latin typeface="Meiryo UI"/>
                <a:ea typeface="Meiryo UI"/>
              </a:rPr>
              <a:t>	</a:t>
            </a:r>
            <a:r>
              <a:rPr lang="en-US" altLang="ja-JP" sz="1400">
                <a:latin typeface="Meiryo UI"/>
                <a:ea typeface="Meiryo UI"/>
              </a:rPr>
              <a:t>P.7-13</a:t>
            </a:r>
          </a:p>
          <a:p>
            <a:pPr marL="993775" lvl="1" indent="-393700" defTabSz="942975">
              <a:lnSpc>
                <a:spcPts val="2800"/>
              </a:lnSpc>
              <a:buFont typeface="+mj-lt"/>
              <a:buAutoNum type="arabicPeriod"/>
              <a:tabLst>
                <a:tab pos="5829300" algn="r"/>
              </a:tabLst>
            </a:pPr>
            <a:r>
              <a:rPr lang="ja-JP" altLang="en-US" sz="1400">
                <a:latin typeface="Meiryo UI"/>
                <a:ea typeface="Meiryo UI"/>
              </a:rPr>
              <a:t>差戻し時の対応方法</a:t>
            </a:r>
            <a:r>
              <a:rPr lang="en-US" altLang="ja-JP" sz="1400" u="dashHeavy" baseline="42000">
                <a:latin typeface="Meiryo UI"/>
                <a:ea typeface="Meiryo UI"/>
              </a:rPr>
              <a:t>	</a:t>
            </a:r>
            <a:r>
              <a:rPr lang="en-US" altLang="ja-JP" sz="1400">
                <a:latin typeface="Meiryo UI"/>
                <a:ea typeface="Meiryo UI"/>
              </a:rPr>
              <a:t>P.14-19</a:t>
            </a:r>
          </a:p>
          <a:p>
            <a:pPr marL="536575" indent="-393700" defTabSz="942975">
              <a:lnSpc>
                <a:spcPts val="2800"/>
              </a:lnSpc>
              <a:buFont typeface="+mj-lt"/>
              <a:buAutoNum type="arabicPeriod"/>
              <a:tabLst>
                <a:tab pos="5829300" algn="r"/>
              </a:tabLst>
            </a:pPr>
            <a:r>
              <a:rPr lang="ja-JP" altLang="en-US" sz="1400">
                <a:latin typeface="Meiryo UI"/>
                <a:ea typeface="Meiryo UI"/>
              </a:rPr>
              <a:t>個別の申請画面</a:t>
            </a:r>
            <a:r>
              <a:rPr lang="en-US" altLang="ja-JP" sz="1400" u="dashHeavy" baseline="42000">
                <a:latin typeface="Meiryo UI"/>
                <a:ea typeface="Meiryo UI"/>
              </a:rPr>
              <a:t>	</a:t>
            </a:r>
            <a:r>
              <a:rPr lang="en-US" altLang="ja-JP" sz="1400">
                <a:latin typeface="Meiryo UI"/>
                <a:ea typeface="Meiryo UI"/>
              </a:rPr>
              <a:t>P.20</a:t>
            </a:r>
          </a:p>
          <a:p>
            <a:pPr marL="993775" lvl="1" indent="-393700" defTabSz="942975">
              <a:lnSpc>
                <a:spcPts val="2800"/>
              </a:lnSpc>
              <a:buFont typeface="+mj-lt"/>
              <a:buAutoNum type="arabicPeriod"/>
              <a:tabLst>
                <a:tab pos="5829300" algn="r"/>
              </a:tabLst>
            </a:pPr>
            <a:r>
              <a:rPr lang="ja-JP" altLang="en-US" sz="1400">
                <a:latin typeface="Meiryo UI"/>
                <a:ea typeface="Meiryo UI"/>
              </a:rPr>
              <a:t>辞退申請</a:t>
            </a:r>
            <a:r>
              <a:rPr lang="en-US" altLang="ja-JP" sz="1400" u="dashHeavy" baseline="42000">
                <a:latin typeface="Meiryo UI"/>
                <a:ea typeface="Meiryo UI"/>
              </a:rPr>
              <a:t>	</a:t>
            </a:r>
            <a:r>
              <a:rPr lang="en-US" altLang="ja-JP" sz="1400">
                <a:latin typeface="Meiryo UI"/>
                <a:ea typeface="Meiryo UI"/>
              </a:rPr>
              <a:t>P.21</a:t>
            </a:r>
          </a:p>
          <a:p>
            <a:pPr marL="993775" lvl="1" indent="-393700" defTabSz="942975">
              <a:lnSpc>
                <a:spcPts val="2800"/>
              </a:lnSpc>
              <a:buFont typeface="+mj-lt"/>
              <a:buAutoNum type="arabicPeriod"/>
              <a:tabLst>
                <a:tab pos="5829300" algn="r"/>
              </a:tabLst>
            </a:pPr>
            <a:r>
              <a:rPr lang="ja-JP" altLang="en-US" sz="1400">
                <a:latin typeface="Meiryo UI"/>
                <a:ea typeface="Meiryo UI"/>
              </a:rPr>
              <a:t>中止・廃止申請</a:t>
            </a:r>
            <a:r>
              <a:rPr lang="en-US" altLang="ja-JP" sz="1400" u="dashHeavy" baseline="42000">
                <a:latin typeface="Meiryo UI"/>
                <a:ea typeface="Meiryo UI"/>
              </a:rPr>
              <a:t>	</a:t>
            </a:r>
            <a:r>
              <a:rPr lang="en-US" altLang="ja-JP" sz="1400">
                <a:latin typeface="Meiryo UI"/>
                <a:ea typeface="Meiryo UI"/>
              </a:rPr>
              <a:t>P.22</a:t>
            </a:r>
            <a:endParaRPr lang="en-US" altLang="ja-JP" sz="1400">
              <a:latin typeface="Meiryo UI" panose="020B0604030504040204" pitchFamily="50" charset="-128"/>
              <a:ea typeface="Meiryo UI" panose="020B0604030504040204" pitchFamily="50" charset="-128"/>
            </a:endParaRPr>
          </a:p>
          <a:p>
            <a:pPr marL="993775" lvl="1" indent="-393700" defTabSz="942975">
              <a:lnSpc>
                <a:spcPts val="2800"/>
              </a:lnSpc>
              <a:buFont typeface="+mj-lt"/>
              <a:buAutoNum type="arabicPeriod"/>
              <a:tabLst>
                <a:tab pos="5829300" algn="r"/>
              </a:tabLst>
            </a:pPr>
            <a:r>
              <a:rPr lang="zh-TW" altLang="en-US" sz="1400">
                <a:latin typeface="Meiryo UI"/>
                <a:ea typeface="Meiryo UI"/>
              </a:rPr>
              <a:t>変更承認申請（計画変更）</a:t>
            </a:r>
            <a:r>
              <a:rPr lang="en-US" altLang="ja-JP" sz="1400" u="dashHeavy" baseline="42000">
                <a:latin typeface="Meiryo UI"/>
                <a:ea typeface="Meiryo UI"/>
              </a:rPr>
              <a:t>	</a:t>
            </a:r>
            <a:r>
              <a:rPr lang="en-US" altLang="ja-JP" sz="1400">
                <a:latin typeface="Meiryo UI"/>
                <a:ea typeface="Meiryo UI"/>
              </a:rPr>
              <a:t>P.23-28</a:t>
            </a:r>
            <a:endParaRPr lang="en-US" altLang="zh-TW" sz="1400">
              <a:latin typeface="Meiryo UI"/>
              <a:ea typeface="Meiryo UI"/>
            </a:endParaRPr>
          </a:p>
          <a:p>
            <a:pPr marL="993775" lvl="1" indent="-393700" defTabSz="942975">
              <a:lnSpc>
                <a:spcPts val="2800"/>
              </a:lnSpc>
              <a:buFont typeface="+mj-lt"/>
              <a:buAutoNum type="arabicPeriod"/>
              <a:tabLst>
                <a:tab pos="5829300" algn="r"/>
              </a:tabLst>
            </a:pPr>
            <a:r>
              <a:rPr lang="ja-JP" altLang="en-US" sz="1400">
                <a:latin typeface="Meiryo UI"/>
                <a:ea typeface="Meiryo UI"/>
              </a:rPr>
              <a:t>交付申請取下届</a:t>
            </a:r>
            <a:r>
              <a:rPr lang="en-US" altLang="ja-JP" sz="1400" u="dashHeavy" baseline="42000">
                <a:latin typeface="Meiryo UI"/>
                <a:ea typeface="Meiryo UI"/>
              </a:rPr>
              <a:t>	</a:t>
            </a:r>
            <a:r>
              <a:rPr lang="en-US" altLang="ja-JP" sz="1400">
                <a:latin typeface="Meiryo UI"/>
                <a:ea typeface="Meiryo UI"/>
              </a:rPr>
              <a:t>P.29</a:t>
            </a:r>
          </a:p>
          <a:p>
            <a:pPr marL="993775" lvl="1" indent="-393700" defTabSz="942975">
              <a:lnSpc>
                <a:spcPts val="2800"/>
              </a:lnSpc>
              <a:buFont typeface="+mj-lt"/>
              <a:buAutoNum type="arabicPeriod"/>
              <a:tabLst>
                <a:tab pos="5829300" algn="r"/>
              </a:tabLst>
            </a:pPr>
            <a:r>
              <a:rPr lang="ja-JP" altLang="en-US" sz="1400">
                <a:latin typeface="Meiryo UI"/>
                <a:ea typeface="Meiryo UI"/>
              </a:rPr>
              <a:t>登録事項変更届</a:t>
            </a:r>
            <a:r>
              <a:rPr lang="en-US" altLang="ja-JP" sz="1400" u="dashHeavy" baseline="42000">
                <a:latin typeface="Meiryo UI"/>
                <a:ea typeface="Meiryo UI"/>
              </a:rPr>
              <a:t>	</a:t>
            </a:r>
            <a:r>
              <a:rPr lang="en-US" altLang="ja-JP" sz="1400">
                <a:latin typeface="Meiryo UI"/>
                <a:ea typeface="Meiryo UI"/>
              </a:rPr>
              <a:t>P.30-33</a:t>
            </a:r>
          </a:p>
          <a:p>
            <a:pPr marL="993775" lvl="1" indent="-393700" defTabSz="942975">
              <a:lnSpc>
                <a:spcPts val="2800"/>
              </a:lnSpc>
              <a:buFont typeface="+mj-lt"/>
              <a:buAutoNum type="arabicPeriod"/>
              <a:tabLst>
                <a:tab pos="5829300" algn="r"/>
              </a:tabLst>
            </a:pPr>
            <a:r>
              <a:rPr lang="ja-JP" altLang="en-US" sz="1400">
                <a:latin typeface="Meiryo UI"/>
                <a:ea typeface="Meiryo UI"/>
              </a:rPr>
              <a:t>事故報告</a:t>
            </a:r>
            <a:r>
              <a:rPr lang="en-US" altLang="ja-JP" sz="1400" u="dashHeavy" baseline="42000">
                <a:latin typeface="Meiryo UI"/>
                <a:ea typeface="Meiryo UI"/>
              </a:rPr>
              <a:t>	</a:t>
            </a:r>
            <a:r>
              <a:rPr lang="en-US" altLang="ja-JP" sz="1400">
                <a:latin typeface="Meiryo UI"/>
                <a:ea typeface="Meiryo UI"/>
              </a:rPr>
              <a:t>P.34</a:t>
            </a:r>
          </a:p>
          <a:p>
            <a:pPr marL="993775" lvl="1" indent="-393700" defTabSz="942975">
              <a:lnSpc>
                <a:spcPts val="2800"/>
              </a:lnSpc>
              <a:buFont typeface="+mj-lt"/>
              <a:buAutoNum type="arabicPeriod"/>
              <a:tabLst>
                <a:tab pos="5829300" algn="r"/>
              </a:tabLst>
            </a:pPr>
            <a:r>
              <a:rPr lang="ja-JP" altLang="en-US" sz="1400">
                <a:latin typeface="Meiryo UI" panose="020B0604030504040204" pitchFamily="50" charset="-128"/>
                <a:ea typeface="Meiryo UI" panose="020B0604030504040204" pitchFamily="50" charset="-128"/>
              </a:rPr>
              <a:t>補助事業遂行状況報告書</a:t>
            </a:r>
            <a:r>
              <a:rPr lang="en-US" altLang="ja-JP" sz="1400" u="dashHeavy" baseline="42000">
                <a:latin typeface="Meiryo UI"/>
                <a:ea typeface="Meiryo UI"/>
              </a:rPr>
              <a:t>	</a:t>
            </a:r>
            <a:r>
              <a:rPr lang="en-US" altLang="ja-JP" sz="1400">
                <a:latin typeface="Meiryo UI"/>
                <a:ea typeface="Meiryo UI"/>
              </a:rPr>
              <a:t>P.35-36</a:t>
            </a:r>
            <a:endParaRPr lang="en-US" altLang="ja-JP" sz="1400">
              <a:latin typeface="Meiryo UI" panose="020B0604030504040204" pitchFamily="50" charset="-128"/>
              <a:ea typeface="Meiryo UI" panose="020B0604030504040204" pitchFamily="50" charset="-128"/>
            </a:endParaRPr>
          </a:p>
          <a:p>
            <a:pPr marL="993775" lvl="1" indent="-393700" defTabSz="942975">
              <a:lnSpc>
                <a:spcPts val="2800"/>
              </a:lnSpc>
              <a:buFont typeface="+mj-lt"/>
              <a:buAutoNum type="arabicPeriod"/>
              <a:tabLst>
                <a:tab pos="5829300" algn="r"/>
              </a:tabLst>
            </a:pPr>
            <a:r>
              <a:rPr lang="ja-JP" altLang="en-US" sz="1400">
                <a:latin typeface="Meiryo UI" panose="020B0604030504040204" pitchFamily="50" charset="-128"/>
                <a:ea typeface="Meiryo UI" panose="020B0604030504040204" pitchFamily="50" charset="-128"/>
              </a:rPr>
              <a:t>産業財産権等取得等</a:t>
            </a:r>
            <a:r>
              <a:rPr lang="en-US" altLang="ja-JP" sz="1400" u="dashHeavy" baseline="42000">
                <a:latin typeface="Meiryo UI"/>
                <a:ea typeface="Meiryo UI"/>
              </a:rPr>
              <a:t>	</a:t>
            </a:r>
            <a:r>
              <a:rPr lang="en-US" altLang="ja-JP" sz="1400">
                <a:latin typeface="Meiryo UI"/>
                <a:ea typeface="Meiryo UI"/>
              </a:rPr>
              <a:t>P.37-38</a:t>
            </a:r>
            <a:endParaRPr lang="en-US" altLang="ja-JP" sz="1400">
              <a:latin typeface="Meiryo UI" panose="020B0604030504040204" pitchFamily="50" charset="-128"/>
              <a:ea typeface="Meiryo UI" panose="020B0604030504040204" pitchFamily="50" charset="-128"/>
            </a:endParaRPr>
          </a:p>
          <a:p>
            <a:pPr marL="993775" lvl="1" indent="-393700" defTabSz="942975">
              <a:lnSpc>
                <a:spcPts val="2800"/>
              </a:lnSpc>
              <a:buFont typeface="+mj-lt"/>
              <a:buAutoNum type="arabicPeriod"/>
              <a:tabLst>
                <a:tab pos="5829300" algn="r"/>
              </a:tabLst>
            </a:pPr>
            <a:r>
              <a:rPr lang="ja-JP" altLang="en-US" sz="1400">
                <a:latin typeface="Meiryo UI" panose="020B0604030504040204" pitchFamily="50" charset="-128"/>
                <a:ea typeface="Meiryo UI" panose="020B0604030504040204" pitchFamily="50" charset="-128"/>
              </a:rPr>
              <a:t>確定通知後精算払辞退届</a:t>
            </a:r>
            <a:r>
              <a:rPr lang="en-US" altLang="ja-JP" sz="1400" u="dashHeavy" baseline="42000">
                <a:latin typeface="Meiryo UI"/>
                <a:ea typeface="Meiryo UI"/>
              </a:rPr>
              <a:t>	</a:t>
            </a:r>
            <a:r>
              <a:rPr lang="en-US" altLang="ja-JP" sz="1400">
                <a:latin typeface="Meiryo UI"/>
                <a:ea typeface="Meiryo UI"/>
              </a:rPr>
              <a:t>P.39</a:t>
            </a:r>
            <a:endParaRPr lang="en-US" altLang="ja-JP" sz="1400">
              <a:latin typeface="Meiryo UI" panose="020B0604030504040204" pitchFamily="50" charset="-128"/>
              <a:ea typeface="Meiryo UI" panose="020B0604030504040204" pitchFamily="50" charset="-128"/>
            </a:endParaRPr>
          </a:p>
          <a:p>
            <a:pPr marL="993775" lvl="1" indent="-393700" defTabSz="942975">
              <a:lnSpc>
                <a:spcPts val="2800"/>
              </a:lnSpc>
              <a:buFont typeface="+mj-lt"/>
              <a:buAutoNum type="arabicPeriod"/>
              <a:tabLst>
                <a:tab pos="5829300" algn="r"/>
              </a:tabLst>
            </a:pPr>
            <a:r>
              <a:rPr lang="ja-JP" altLang="en-US" sz="1400">
                <a:latin typeface="Meiryo UI" panose="020B0604030504040204" pitchFamily="50" charset="-128"/>
                <a:ea typeface="Meiryo UI" panose="020B0604030504040204" pitchFamily="50" charset="-128"/>
              </a:rPr>
              <a:t>事業効果および賃金引上げ等状況報告書</a:t>
            </a:r>
            <a:r>
              <a:rPr lang="en-US" altLang="ja-JP" sz="1400" u="dashHeavy" baseline="42000">
                <a:latin typeface="Meiryo UI"/>
                <a:ea typeface="Meiryo UI"/>
              </a:rPr>
              <a:t>	</a:t>
            </a:r>
            <a:r>
              <a:rPr lang="en-US" altLang="ja-JP" sz="1400">
                <a:latin typeface="Meiryo UI"/>
                <a:ea typeface="Meiryo UI"/>
              </a:rPr>
              <a:t>P.40-41</a:t>
            </a:r>
            <a:endParaRPr lang="en-US" altLang="ja-JP" sz="1400">
              <a:latin typeface="Meiryo UI" panose="020B0604030504040204" pitchFamily="50" charset="-128"/>
              <a:ea typeface="Meiryo UI" panose="020B0604030504040204" pitchFamily="50" charset="-128"/>
            </a:endParaRPr>
          </a:p>
          <a:p>
            <a:pPr marL="993775" lvl="1" indent="-393700" defTabSz="942975">
              <a:lnSpc>
                <a:spcPts val="2800"/>
              </a:lnSpc>
              <a:buFont typeface="+mj-lt"/>
              <a:buAutoNum type="arabicPeriod"/>
              <a:tabLst>
                <a:tab pos="5829300" algn="r"/>
              </a:tabLst>
            </a:pPr>
            <a:r>
              <a:rPr lang="ja-JP" altLang="en-US" sz="1400">
                <a:latin typeface="Meiryo UI" panose="020B0604030504040204" pitchFamily="50" charset="-128"/>
                <a:ea typeface="Meiryo UI" panose="020B0604030504040204" pitchFamily="50" charset="-128"/>
              </a:rPr>
              <a:t>消費税および地方消費税額の額の確定に伴う報告</a:t>
            </a:r>
            <a:r>
              <a:rPr lang="en-US" altLang="ja-JP" sz="1400" u="dashHeavy" baseline="42000">
                <a:latin typeface="Meiryo UI"/>
                <a:ea typeface="Meiryo UI"/>
              </a:rPr>
              <a:t>	</a:t>
            </a:r>
            <a:r>
              <a:rPr lang="en-US" altLang="ja-JP" sz="1400">
                <a:latin typeface="Meiryo UI"/>
                <a:ea typeface="Meiryo UI"/>
              </a:rPr>
              <a:t>P.42</a:t>
            </a:r>
            <a:endParaRPr lang="en-US" altLang="ja-JP" sz="1400">
              <a:latin typeface="Meiryo UI" panose="020B0604030504040204" pitchFamily="50" charset="-128"/>
              <a:ea typeface="Meiryo UI" panose="020B0604030504040204" pitchFamily="50" charset="-128"/>
            </a:endParaRPr>
          </a:p>
          <a:p>
            <a:pPr marL="993775" lvl="1" indent="-393700" defTabSz="942975">
              <a:lnSpc>
                <a:spcPts val="2800"/>
              </a:lnSpc>
              <a:buFont typeface="+mj-lt"/>
              <a:buAutoNum type="arabicPeriod"/>
              <a:tabLst>
                <a:tab pos="5829300" algn="r"/>
              </a:tabLst>
            </a:pPr>
            <a:r>
              <a:rPr lang="ja-JP" altLang="en-US" sz="1400">
                <a:latin typeface="Meiryo UI" panose="020B0604030504040204" pitchFamily="50" charset="-128"/>
                <a:ea typeface="Meiryo UI" panose="020B0604030504040204" pitchFamily="50" charset="-128"/>
              </a:rPr>
              <a:t>取得財産の処分承認申請</a:t>
            </a:r>
            <a:r>
              <a:rPr lang="en-US" altLang="ja-JP" sz="1400" u="dashHeavy" baseline="42000">
                <a:latin typeface="Meiryo UI"/>
                <a:ea typeface="Meiryo UI"/>
              </a:rPr>
              <a:t>	</a:t>
            </a:r>
            <a:r>
              <a:rPr lang="en-US" altLang="ja-JP" sz="1400">
                <a:latin typeface="Meiryo UI"/>
                <a:ea typeface="Meiryo UI"/>
              </a:rPr>
              <a:t>P.43-44</a:t>
            </a:r>
            <a:endParaRPr lang="en-US" altLang="ja-JP" sz="1400">
              <a:latin typeface="Meiryo UI" panose="020B0604030504040204" pitchFamily="50" charset="-128"/>
              <a:ea typeface="Meiryo UI" panose="020B0604030504040204" pitchFamily="50" charset="-128"/>
            </a:endParaRPr>
          </a:p>
          <a:p>
            <a:pPr marL="993775" lvl="1" indent="-393700" defTabSz="942975">
              <a:lnSpc>
                <a:spcPts val="2800"/>
              </a:lnSpc>
              <a:buFont typeface="+mj-lt"/>
              <a:buAutoNum type="arabicPeriod"/>
              <a:tabLst>
                <a:tab pos="5829300" algn="r"/>
              </a:tabLst>
            </a:pPr>
            <a:r>
              <a:rPr lang="ja-JP" altLang="en-US" sz="1400">
                <a:latin typeface="Meiryo UI" panose="020B0604030504040204" pitchFamily="50" charset="-128"/>
                <a:ea typeface="Meiryo UI" panose="020B0604030504040204" pitchFamily="50" charset="-128"/>
              </a:rPr>
              <a:t>取得財産の処分報告書</a:t>
            </a:r>
            <a:r>
              <a:rPr lang="en-US" altLang="ja-JP" sz="1400" u="dashHeavy" baseline="42000">
                <a:latin typeface="Meiryo UI"/>
                <a:ea typeface="Meiryo UI"/>
              </a:rPr>
              <a:t>	</a:t>
            </a:r>
            <a:r>
              <a:rPr lang="en-US" altLang="ja-JP" sz="1400">
                <a:latin typeface="Meiryo UI"/>
                <a:ea typeface="Meiryo UI"/>
              </a:rPr>
              <a:t>P.45-46</a:t>
            </a:r>
          </a:p>
          <a:p>
            <a:pPr marL="993775" lvl="1" indent="-393700" defTabSz="942975">
              <a:lnSpc>
                <a:spcPts val="2800"/>
              </a:lnSpc>
              <a:buFont typeface="+mj-lt"/>
              <a:buAutoNum type="arabicPeriod"/>
              <a:tabLst>
                <a:tab pos="5829300" algn="r"/>
              </a:tabLst>
            </a:pPr>
            <a:r>
              <a:rPr lang="ja-JP" altLang="en-US" sz="1400">
                <a:latin typeface="Meiryo UI" panose="020B0604030504040204" pitchFamily="50" charset="-128"/>
                <a:ea typeface="Meiryo UI" panose="020B0604030504040204" pitchFamily="50" charset="-128"/>
              </a:rPr>
              <a:t>督促</a:t>
            </a:r>
            <a:r>
              <a:rPr lang="en-US" altLang="ja-JP" sz="1400" u="dashHeavy" baseline="42000">
                <a:latin typeface="Meiryo UI"/>
                <a:ea typeface="Meiryo UI"/>
              </a:rPr>
              <a:t>	</a:t>
            </a:r>
            <a:r>
              <a:rPr lang="en-US" altLang="ja-JP" sz="1400">
                <a:latin typeface="Meiryo UI"/>
                <a:ea typeface="Meiryo UI"/>
              </a:rPr>
              <a:t>P.47</a:t>
            </a:r>
            <a:endParaRPr lang="en-US" altLang="ja-JP" sz="1400">
              <a:latin typeface="Meiryo UI" panose="020B0604030504040204" pitchFamily="50" charset="-128"/>
              <a:ea typeface="Meiryo UI" panose="020B0604030504040204" pitchFamily="50" charset="-128"/>
            </a:endParaRPr>
          </a:p>
          <a:p>
            <a:pPr marL="536575" indent="-393700" defTabSz="942975">
              <a:lnSpc>
                <a:spcPts val="2800"/>
              </a:lnSpc>
              <a:buFont typeface="+mj-lt"/>
              <a:buAutoNum type="arabicPeriod"/>
              <a:tabLst>
                <a:tab pos="5829300" algn="r"/>
              </a:tabLst>
            </a:pPr>
            <a:r>
              <a:rPr lang="ja-JP" altLang="en-US" sz="1400">
                <a:latin typeface="Meiryo UI"/>
                <a:ea typeface="Meiryo UI"/>
              </a:rPr>
              <a:t>お問い合わせ窓口</a:t>
            </a:r>
            <a:r>
              <a:rPr lang="en-US" altLang="ja-JP" sz="1400" u="dashHeavy" baseline="42000">
                <a:latin typeface="Meiryo UI"/>
                <a:ea typeface="Meiryo UI"/>
              </a:rPr>
              <a:t>	</a:t>
            </a:r>
            <a:r>
              <a:rPr lang="en-US" altLang="ja-JP" sz="1400">
                <a:latin typeface="Meiryo UI"/>
                <a:ea typeface="Meiryo UI"/>
              </a:rPr>
              <a:t>P.48-49</a:t>
            </a:r>
            <a:endParaRPr lang="en-US" altLang="ja-JP" sz="1400">
              <a:latin typeface="Meiryo UI" panose="020B0604030504040204" pitchFamily="50" charset="-128"/>
              <a:ea typeface="Meiryo UI" panose="020B0604030504040204" pitchFamily="50" charset="-128"/>
            </a:endParaRPr>
          </a:p>
          <a:p>
            <a:pPr marL="142875" defTabSz="942975">
              <a:lnSpc>
                <a:spcPts val="2800"/>
              </a:lnSpc>
              <a:tabLst>
                <a:tab pos="5829300" algn="r"/>
              </a:tabLst>
            </a:pPr>
            <a:endParaRPr lang="en-US" altLang="ja-JP" sz="1400">
              <a:latin typeface="Meiryo UI" panose="020B0604030504040204" pitchFamily="50" charset="-128"/>
              <a:ea typeface="Meiryo UI" panose="020B0604030504040204" pitchFamily="50" charset="-128"/>
            </a:endParaRPr>
          </a:p>
        </p:txBody>
      </p:sp>
      <p:cxnSp>
        <p:nvCxnSpPr>
          <p:cNvPr id="4" name="直線コネクタ 3">
            <a:extLst>
              <a:ext uri="{FF2B5EF4-FFF2-40B4-BE49-F238E27FC236}">
                <a16:creationId xmlns:a16="http://schemas.microsoft.com/office/drawing/2014/main" id="{DCC8202A-0725-CCDC-4E76-35C7951F0CAC}"/>
              </a:ext>
            </a:extLst>
          </p:cNvPr>
          <p:cNvCxnSpPr>
            <a:cxnSpLocks/>
          </p:cNvCxnSpPr>
          <p:nvPr/>
        </p:nvCxnSpPr>
        <p:spPr>
          <a:xfrm>
            <a:off x="6208295" y="920416"/>
            <a:ext cx="0" cy="57829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79760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交付申請取下届の作成方法</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入力画面</a:t>
            </a:r>
            <a:endParaRPr lang="en-US" altLang="ja-JP" sz="1400" b="1">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交付申請取下届の申請情報を入力します。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pic>
        <p:nvPicPr>
          <p:cNvPr id="13" name="図 12">
            <a:extLst>
              <a:ext uri="{FF2B5EF4-FFF2-40B4-BE49-F238E27FC236}">
                <a16:creationId xmlns:a16="http://schemas.microsoft.com/office/drawing/2014/main" id="{7F6F8097-F45C-2D7A-F30E-2CFE30103988}"/>
              </a:ext>
            </a:extLst>
          </p:cNvPr>
          <p:cNvPicPr>
            <a:picLocks noChangeAspect="1"/>
          </p:cNvPicPr>
          <p:nvPr/>
        </p:nvPicPr>
        <p:blipFill rotWithShape="1">
          <a:blip r:embed="rId4"/>
          <a:srcRect l="16485" t="56732" r="16485" b="10587"/>
          <a:stretch/>
        </p:blipFill>
        <p:spPr>
          <a:xfrm>
            <a:off x="220858" y="1585837"/>
            <a:ext cx="5761385" cy="2361320"/>
          </a:xfrm>
          <a:prstGeom prst="rect">
            <a:avLst/>
          </a:prstGeom>
        </p:spPr>
      </p:pic>
      <p:sp>
        <p:nvSpPr>
          <p:cNvPr id="10" name="テキスト ボックス 9">
            <a:extLst>
              <a:ext uri="{FF2B5EF4-FFF2-40B4-BE49-F238E27FC236}">
                <a16:creationId xmlns:a16="http://schemas.microsoft.com/office/drawing/2014/main" id="{8CFF47B7-212E-2120-73D4-37B845AF5566}"/>
              </a:ext>
            </a:extLst>
          </p:cNvPr>
          <p:cNvSpPr txBox="1"/>
          <p:nvPr/>
        </p:nvSpPr>
        <p:spPr>
          <a:xfrm>
            <a:off x="-51506" y="2043048"/>
            <a:ext cx="41549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sp>
        <p:nvSpPr>
          <p:cNvPr id="12" name="角丸四角形 7">
            <a:extLst>
              <a:ext uri="{FF2B5EF4-FFF2-40B4-BE49-F238E27FC236}">
                <a16:creationId xmlns:a16="http://schemas.microsoft.com/office/drawing/2014/main" id="{7CF486BD-A46C-2BC4-5163-F69E22239FCB}"/>
              </a:ext>
            </a:extLst>
          </p:cNvPr>
          <p:cNvSpPr/>
          <p:nvPr/>
        </p:nvSpPr>
        <p:spPr>
          <a:xfrm flipV="1">
            <a:off x="351120" y="2140958"/>
            <a:ext cx="2717800" cy="164725"/>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7" name="角丸四角形 7">
            <a:extLst>
              <a:ext uri="{FF2B5EF4-FFF2-40B4-BE49-F238E27FC236}">
                <a16:creationId xmlns:a16="http://schemas.microsoft.com/office/drawing/2014/main" id="{3E2F7909-B036-5711-B0D3-0E9EE457EF35}"/>
              </a:ext>
            </a:extLst>
          </p:cNvPr>
          <p:cNvSpPr/>
          <p:nvPr/>
        </p:nvSpPr>
        <p:spPr>
          <a:xfrm flipV="1">
            <a:off x="351120" y="3225037"/>
            <a:ext cx="5487988" cy="369330"/>
          </a:xfrm>
          <a:prstGeom prst="roundRect">
            <a:avLst>
              <a:gd name="adj" fmla="val 821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0EA226E7-8167-980D-47BB-E970DBFD3A50}"/>
              </a:ext>
            </a:extLst>
          </p:cNvPr>
          <p:cNvSpPr txBox="1"/>
          <p:nvPr/>
        </p:nvSpPr>
        <p:spPr>
          <a:xfrm>
            <a:off x="-51506" y="3230369"/>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②</a:t>
            </a:r>
            <a:endParaRPr kumimoji="1" lang="ja-JP" altLang="en-US" b="1"/>
          </a:p>
        </p:txBody>
      </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825146" cy="1538883"/>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カレンダーマーク（　　　）を押下し、申請日を選択してください。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交付申請の取下理由を入力してください。</a:t>
            </a: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入力欄右下のアイコン（　　　）を下にドラッグすると入力欄を広げることができます。</a:t>
            </a:r>
            <a:br>
              <a:rPr lang="en-US" altLang="ja-JP" sz="1200">
                <a:latin typeface="Meiryo UI" panose="020B0604030504040204" pitchFamily="50" charset="-128"/>
                <a:ea typeface="Meiryo UI" panose="020B0604030504040204" pitchFamily="50" charset="-128"/>
              </a:rPr>
            </a:br>
            <a:r>
              <a:rPr lang="ja-JP" altLang="en-US" sz="1200">
                <a:latin typeface="Meiryo UI" panose="020B0604030504040204" pitchFamily="50" charset="-128"/>
                <a:ea typeface="Meiryo UI" panose="020B0604030504040204" pitchFamily="50" charset="-128"/>
              </a:rPr>
              <a:t>（以下同様です）</a:t>
            </a:r>
            <a:endParaRPr lang="en-US" altLang="ja-JP" sz="1400">
              <a:latin typeface="Meiryo UI" panose="020B0604030504040204" pitchFamily="50" charset="-128"/>
              <a:ea typeface="Meiryo UI" panose="020B0604030504040204" pitchFamily="50" charset="-128"/>
            </a:endParaRPr>
          </a:p>
          <a:p>
            <a:pPr>
              <a:buClr>
                <a:srgbClr val="FF0000"/>
              </a:buClr>
            </a:pPr>
            <a:endParaRPr lang="en-US" altLang="ja-JP" sz="1400">
              <a:latin typeface="Meiryo UI" panose="020B0604030504040204" pitchFamily="50" charset="-128"/>
              <a:ea typeface="Meiryo UI" panose="020B0604030504040204" pitchFamily="50" charset="-128"/>
            </a:endParaRPr>
          </a:p>
        </p:txBody>
      </p:sp>
      <p:pic>
        <p:nvPicPr>
          <p:cNvPr id="22" name="図 21">
            <a:extLst>
              <a:ext uri="{FF2B5EF4-FFF2-40B4-BE49-F238E27FC236}">
                <a16:creationId xmlns:a16="http://schemas.microsoft.com/office/drawing/2014/main" id="{3F78F96D-129C-8D3E-8260-124E90C34E7D}"/>
              </a:ext>
            </a:extLst>
          </p:cNvPr>
          <p:cNvPicPr>
            <a:picLocks noChangeAspect="1"/>
          </p:cNvPicPr>
          <p:nvPr/>
        </p:nvPicPr>
        <p:blipFill rotWithShape="1">
          <a:blip r:embed="rId5"/>
          <a:srcRect l="47308" t="71685" r="51337" b="27380"/>
          <a:stretch/>
        </p:blipFill>
        <p:spPr>
          <a:xfrm>
            <a:off x="8034806" y="1566988"/>
            <a:ext cx="267855" cy="258619"/>
          </a:xfrm>
          <a:prstGeom prst="rect">
            <a:avLst/>
          </a:prstGeom>
        </p:spPr>
      </p:pic>
      <p:pic>
        <p:nvPicPr>
          <p:cNvPr id="23" name="図 22">
            <a:extLst>
              <a:ext uri="{FF2B5EF4-FFF2-40B4-BE49-F238E27FC236}">
                <a16:creationId xmlns:a16="http://schemas.microsoft.com/office/drawing/2014/main" id="{D924C60C-51F7-0097-1CD2-CA6D5A33DB05}"/>
              </a:ext>
            </a:extLst>
          </p:cNvPr>
          <p:cNvPicPr>
            <a:picLocks noChangeAspect="1"/>
          </p:cNvPicPr>
          <p:nvPr/>
        </p:nvPicPr>
        <p:blipFill rotWithShape="1">
          <a:blip r:embed="rId6"/>
          <a:srcRect r="22844" b="17503"/>
          <a:stretch/>
        </p:blipFill>
        <p:spPr>
          <a:xfrm>
            <a:off x="8437627" y="2226796"/>
            <a:ext cx="203453" cy="233457"/>
          </a:xfrm>
          <a:prstGeom prst="rect">
            <a:avLst/>
          </a:prstGeom>
        </p:spPr>
      </p:pic>
      <p:sp>
        <p:nvSpPr>
          <p:cNvPr id="6" name="テキスト プレースホルダ 38">
            <a:extLst>
              <a:ext uri="{FF2B5EF4-FFF2-40B4-BE49-F238E27FC236}">
                <a16:creationId xmlns:a16="http://schemas.microsoft.com/office/drawing/2014/main" id="{122E7D1B-3135-F38E-331C-7ED38548B574}"/>
              </a:ext>
            </a:extLst>
          </p:cNvPr>
          <p:cNvSpPr txBox="1">
            <a:spLocks/>
          </p:cNvSpPr>
          <p:nvPr/>
        </p:nvSpPr>
        <p:spPr>
          <a:xfrm>
            <a:off x="6308688" y="5241836"/>
            <a:ext cx="5574508" cy="587441"/>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latin typeface="Meiryo UI" panose="020B0604030504040204" pitchFamily="50" charset="-128"/>
                <a:ea typeface="Meiryo UI" panose="020B0604030504040204" pitchFamily="50" charset="-128"/>
              </a:rPr>
              <a:t>「次へ」を</a:t>
            </a:r>
            <a:r>
              <a:rPr lang="ja-JP" altLang="en-US" sz="1200"/>
              <a:t>押下</a:t>
            </a:r>
            <a:r>
              <a:rPr lang="ja-JP" altLang="en-US" sz="1200">
                <a:latin typeface="Meiryo UI" panose="020B0604030504040204" pitchFamily="50" charset="-128"/>
                <a:ea typeface="Meiryo UI" panose="020B0604030504040204" pitchFamily="50" charset="-128"/>
              </a:rPr>
              <a:t>すると記載内容が一時保存され、入力内容確認画面へ遷移します。入力内容確認画面で「提出する」を押下し、申請を完了してください。</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297819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 name="think-cell data - do not delete" hidden="1">
            <a:extLst>
              <a:ext uri="{FF2B5EF4-FFF2-40B4-BE49-F238E27FC236}">
                <a16:creationId xmlns:a16="http://schemas.microsoft.com/office/drawing/2014/main" id="{5F2EAFAB-2F11-E2F8-1B79-B689DDBA4736}"/>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6" name="think-cell スライド" r:id="rId5" imgW="473" imgH="473" progId="TCLayout.ActiveDocument.1">
                  <p:embed/>
                </p:oleObj>
              </mc:Choice>
              <mc:Fallback>
                <p:oleObj name="think-cell スライド" r:id="rId5" imgW="473" imgH="473" progId="TCLayout.ActiveDocument.1">
                  <p:embed/>
                  <p:pic>
                    <p:nvPicPr>
                      <p:cNvPr id="67" name="think-cell data - do not delete" hidden="1">
                        <a:extLst>
                          <a:ext uri="{FF2B5EF4-FFF2-40B4-BE49-F238E27FC236}">
                            <a16:creationId xmlns:a16="http://schemas.microsoft.com/office/drawing/2014/main" id="{5F2EAFAB-2F11-E2F8-1B79-B689DDBA4736}"/>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登録事項変更届の作成方法（</a:t>
            </a:r>
            <a:r>
              <a:rPr lang="en-US" altLang="ja-JP" sz="2200" b="1">
                <a:solidFill>
                  <a:srgbClr val="0070C0"/>
                </a:solidFill>
                <a:latin typeface="Meiryo UI" panose="020B0604030504040204" pitchFamily="50" charset="-128"/>
                <a:ea typeface="Meiryo UI" panose="020B0604030504040204" pitchFamily="50" charset="-128"/>
              </a:rPr>
              <a:t>1/4</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申請入力画面①（</a:t>
            </a:r>
            <a:r>
              <a:rPr lang="en-US" altLang="ja-JP" sz="1400" b="1">
                <a:cs typeface="メイリオ" panose="020B0604030504040204" pitchFamily="50" charset="-128"/>
              </a:rPr>
              <a:t>1/3</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292923" y="1315329"/>
            <a:ext cx="5825146" cy="3877985"/>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カレンダーマーク（　　　）を押下し、申請日を選択してください。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 </a:t>
            </a:r>
            <a:r>
              <a:rPr lang="ja-JP" altLang="en-US" sz="1400" b="1">
                <a:latin typeface="Meiryo UI" panose="020B0604030504040204" pitchFamily="50" charset="-128"/>
                <a:ea typeface="Meiryo UI" panose="020B0604030504040204" pitchFamily="50" charset="-128"/>
              </a:rPr>
              <a:t>「該当する変更内容」</a:t>
            </a:r>
            <a:r>
              <a:rPr lang="ja-JP" altLang="en-US" sz="1400">
                <a:latin typeface="Meiryo UI" panose="020B0604030504040204" pitchFamily="50" charset="-128"/>
                <a:ea typeface="Meiryo UI" panose="020B0604030504040204" pitchFamily="50" charset="-128"/>
              </a:rPr>
              <a:t>を選択してください。</a:t>
            </a:r>
            <a:endParaRPr lang="en-US" altLang="ja-JP" sz="1400">
              <a:latin typeface="Meiryo UI" panose="020B0604030504040204" pitchFamily="50" charset="-128"/>
              <a:ea typeface="Meiryo UI" panose="020B0604030504040204" pitchFamily="50" charset="-128"/>
            </a:endParaRPr>
          </a:p>
          <a:p>
            <a:pPr marL="742950" lvl="1" indent="-285750">
              <a:buFont typeface="Wingdings" panose="05000000000000000000" pitchFamily="2" charset="2"/>
              <a:buChar char="l"/>
              <a:tabLst>
                <a:tab pos="3679825" algn="l"/>
              </a:tabLst>
            </a:pPr>
            <a:r>
              <a:rPr lang="ja-JP" altLang="en-US" sz="1400">
                <a:latin typeface="Meiryo UI" panose="020B0604030504040204" pitchFamily="50" charset="-128"/>
                <a:ea typeface="Meiryo UI" panose="020B0604030504040204" pitchFamily="50" charset="-128"/>
              </a:rPr>
              <a:t>社名・住所・代表者の変更</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：変更可</a:t>
            </a:r>
            <a:endParaRPr lang="en-US" altLang="ja-JP" sz="1400">
              <a:latin typeface="Meiryo UI" panose="020B0604030504040204" pitchFamily="50" charset="-128"/>
              <a:ea typeface="Meiryo UI" panose="020B0604030504040204" pitchFamily="50" charset="-128"/>
            </a:endParaRPr>
          </a:p>
          <a:p>
            <a:pPr marL="742950" lvl="1" indent="-285750">
              <a:buFont typeface="Wingdings" panose="05000000000000000000" pitchFamily="2" charset="2"/>
              <a:buChar char="l"/>
              <a:tabLst>
                <a:tab pos="3679825" algn="l"/>
              </a:tabLst>
            </a:pPr>
            <a:r>
              <a:rPr lang="ja-JP" altLang="en-US" sz="1400">
                <a:latin typeface="Meiryo UI" panose="020B0604030504040204" pitchFamily="50" charset="-128"/>
                <a:ea typeface="Meiryo UI" panose="020B0604030504040204" pitchFamily="50" charset="-128"/>
              </a:rPr>
              <a:t>組織変更</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合同会社→株式会社など</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：変更</a:t>
            </a:r>
            <a:r>
              <a:rPr lang="ja-JP" altLang="en-US" sz="1400" u="sng">
                <a:solidFill>
                  <a:srgbClr val="FF0000"/>
                </a:solidFill>
                <a:latin typeface="Meiryo UI" panose="020B0604030504040204" pitchFamily="50" charset="-128"/>
                <a:ea typeface="Meiryo UI" panose="020B0604030504040204" pitchFamily="50" charset="-128"/>
              </a:rPr>
              <a:t>不可</a:t>
            </a:r>
            <a:endParaRPr lang="en-US" altLang="ja-JP" sz="1400" u="sng">
              <a:solidFill>
                <a:srgbClr val="FF0000"/>
              </a:solidFill>
              <a:latin typeface="Meiryo UI" panose="020B0604030504040204" pitchFamily="50" charset="-128"/>
              <a:ea typeface="Meiryo UI" panose="020B0604030504040204" pitchFamily="50" charset="-128"/>
            </a:endParaRPr>
          </a:p>
          <a:p>
            <a:pPr marL="742950" lvl="1" indent="-285750">
              <a:buFont typeface="Wingdings" panose="05000000000000000000" pitchFamily="2" charset="2"/>
              <a:buChar char="l"/>
              <a:tabLst>
                <a:tab pos="3679825" algn="l"/>
              </a:tabLst>
            </a:pPr>
            <a:r>
              <a:rPr lang="ja-JP" altLang="en-US" sz="1400">
                <a:latin typeface="Meiryo UI" panose="020B0604030504040204" pitchFamily="50" charset="-128"/>
                <a:ea typeface="Meiryo UI" panose="020B0604030504040204" pitchFamily="50" charset="-128"/>
              </a:rPr>
              <a:t>事業譲渡等による変更</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：変更</a:t>
            </a:r>
            <a:r>
              <a:rPr lang="ja-JP" altLang="en-US" sz="1400" u="sng">
                <a:solidFill>
                  <a:srgbClr val="FF0000"/>
                </a:solidFill>
                <a:latin typeface="Meiryo UI" panose="020B0604030504040204" pitchFamily="50" charset="-128"/>
                <a:ea typeface="Meiryo UI" panose="020B0604030504040204" pitchFamily="50" charset="-128"/>
              </a:rPr>
              <a:t>不可</a:t>
            </a:r>
            <a:endParaRPr lang="en-US" altLang="ja-JP" sz="1400" u="sng">
              <a:solidFill>
                <a:srgbClr val="FF0000"/>
              </a:solidFill>
              <a:latin typeface="Meiryo UI" panose="020B0604030504040204" pitchFamily="50" charset="-128"/>
              <a:ea typeface="Meiryo UI" panose="020B0604030504040204" pitchFamily="50" charset="-128"/>
            </a:endParaRPr>
          </a:p>
          <a:p>
            <a:pPr marL="742950" lvl="1" indent="-285750">
              <a:buFont typeface="Wingdings" panose="05000000000000000000" pitchFamily="2" charset="2"/>
              <a:buChar char="l"/>
              <a:tabLst>
                <a:tab pos="3679825" algn="l"/>
              </a:tabLst>
            </a:pPr>
            <a:r>
              <a:rPr lang="ja-JP" altLang="en-US" sz="1400">
                <a:latin typeface="Meiryo UI" panose="020B0604030504040204" pitchFamily="50" charset="-128"/>
                <a:ea typeface="Meiryo UI" panose="020B0604030504040204" pitchFamily="50" charset="-128"/>
              </a:rPr>
              <a:t>代表者交代による変更</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：変更</a:t>
            </a:r>
            <a:r>
              <a:rPr lang="ja-JP" altLang="en-US" sz="1400" u="sng">
                <a:solidFill>
                  <a:srgbClr val="FF0000"/>
                </a:solidFill>
                <a:latin typeface="Meiryo UI" panose="020B0604030504040204" pitchFamily="50" charset="-128"/>
                <a:ea typeface="Meiryo UI" panose="020B0604030504040204" pitchFamily="50" charset="-128"/>
              </a:rPr>
              <a:t>不可</a:t>
            </a:r>
            <a:endParaRPr lang="en-US" altLang="ja-JP" sz="1400" u="sng">
              <a:solidFill>
                <a:srgbClr val="FF0000"/>
              </a:solidFill>
              <a:latin typeface="Meiryo UI" panose="020B0604030504040204" pitchFamily="50" charset="-128"/>
              <a:ea typeface="Meiryo UI" panose="020B0604030504040204" pitchFamily="50" charset="-128"/>
            </a:endParaRPr>
          </a:p>
          <a:p>
            <a:pPr marL="742950" lvl="1" indent="-285750">
              <a:buFont typeface="Wingdings" panose="05000000000000000000" pitchFamily="2" charset="2"/>
              <a:buChar char="l"/>
              <a:tabLst>
                <a:tab pos="3679825" algn="l"/>
              </a:tabLst>
            </a:pPr>
            <a:r>
              <a:rPr lang="ja-JP" altLang="en-US" sz="1400">
                <a:latin typeface="Meiryo UI" panose="020B0604030504040204" pitchFamily="50" charset="-128"/>
                <a:ea typeface="Meiryo UI" panose="020B0604030504040204" pitchFamily="50" charset="-128"/>
              </a:rPr>
              <a:t>その他の変更</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：変更可</a:t>
            </a:r>
            <a:endParaRPr lang="en-US" altLang="ja-JP" sz="1400">
              <a:latin typeface="Meiryo UI"/>
              <a:ea typeface="Meiryo UI"/>
            </a:endParaRPr>
          </a:p>
          <a:p>
            <a:pPr lvl="1">
              <a:buClr>
                <a:srgbClr val="FF0000"/>
              </a:buClr>
            </a:pP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選択した内容によって表示が一部変化します</a:t>
            </a:r>
            <a:endParaRPr lang="en-US" altLang="ja-JP" sz="1200">
              <a:latin typeface="Meiryo UI" panose="020B0604030504040204" pitchFamily="50" charset="-128"/>
              <a:ea typeface="Meiryo UI" panose="020B0604030504040204" pitchFamily="50" charset="-128"/>
            </a:endParaRPr>
          </a:p>
          <a:p>
            <a:pPr lvl="1">
              <a:buClr>
                <a:srgbClr val="FF0000"/>
              </a:buClr>
            </a:pPr>
            <a:endParaRPr lang="en-US" altLang="ja-JP" sz="1400">
              <a:latin typeface="Meiryo UI" panose="020B0604030504040204" pitchFamily="50" charset="-128"/>
              <a:ea typeface="Meiryo UI" panose="020B0604030504040204" pitchFamily="50" charset="-128"/>
            </a:endParaRPr>
          </a:p>
          <a:p>
            <a:pPr lvl="1">
              <a:buClr>
                <a:srgbClr val="FF0000"/>
              </a:buClr>
            </a:pP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上記「変更不可」となっている、本システムから変更ができない内容に関しては、</a:t>
            </a:r>
            <a:endParaRPr lang="en-US" altLang="ja-JP" sz="1200">
              <a:latin typeface="Meiryo UI" panose="020B0604030504040204" pitchFamily="50" charset="-128"/>
              <a:ea typeface="Meiryo UI" panose="020B0604030504040204" pitchFamily="50" charset="-128"/>
            </a:endParaRPr>
          </a:p>
          <a:p>
            <a:pPr lvl="1">
              <a:buClr>
                <a:srgbClr val="FF0000"/>
              </a:buClr>
            </a:pPr>
            <a:r>
              <a:rPr lang="ja-JP" altLang="en-US" sz="1200">
                <a:latin typeface="Meiryo UI" panose="020B0604030504040204" pitchFamily="50" charset="-128"/>
                <a:ea typeface="Meiryo UI" panose="020B0604030504040204" pitchFamily="50" charset="-128"/>
              </a:rPr>
              <a:t>以下のとおりご対応ください。</a:t>
            </a:r>
            <a:endParaRPr lang="en-US" altLang="ja-JP" sz="1200">
              <a:latin typeface="Meiryo UI" panose="020B0604030504040204" pitchFamily="50" charset="-128"/>
              <a:ea typeface="Meiryo UI" panose="020B0604030504040204" pitchFamily="50" charset="-128"/>
            </a:endParaRPr>
          </a:p>
          <a:p>
            <a:pPr marL="808038" lvl="1" indent="-201613">
              <a:buClr>
                <a:srgbClr val="FF0000"/>
              </a:buClr>
              <a:buFont typeface="Arial" panose="020B0604020202020204" pitchFamily="34" charset="0"/>
              <a:buChar char="•"/>
              <a:tabLst>
                <a:tab pos="2598738" algn="l"/>
              </a:tabLst>
            </a:pPr>
            <a:r>
              <a:rPr lang="ja-JP" altLang="en-US" sz="1200">
                <a:solidFill>
                  <a:srgbClr val="FF0000"/>
                </a:solidFill>
                <a:latin typeface="Meiryo UI" panose="020B0604030504040204" pitchFamily="50" charset="-128"/>
                <a:ea typeface="Meiryo UI" panose="020B0604030504040204" pitchFamily="50" charset="-128"/>
              </a:rPr>
              <a:t>商工会地区の事業者</a:t>
            </a:r>
            <a:r>
              <a:rPr lang="en-US" altLang="ja-JP" sz="1200">
                <a:solidFill>
                  <a:srgbClr val="FF0000"/>
                </a:solidFill>
                <a:latin typeface="Meiryo UI" panose="020B0604030504040204" pitchFamily="50" charset="-128"/>
                <a:ea typeface="Meiryo UI" panose="020B0604030504040204" pitchFamily="50" charset="-128"/>
              </a:rPr>
              <a:t>	…</a:t>
            </a:r>
            <a:r>
              <a:rPr lang="ja-JP" altLang="en-US" sz="1200">
                <a:solidFill>
                  <a:srgbClr val="FF0000"/>
                </a:solidFill>
                <a:latin typeface="Meiryo UI" panose="020B0604030504040204" pitchFamily="50" charset="-128"/>
                <a:ea typeface="Meiryo UI" panose="020B0604030504040204" pitchFamily="50" charset="-128"/>
              </a:rPr>
              <a:t>支援先の商工会を通じて、</a:t>
            </a:r>
            <a:endParaRPr lang="en-US" altLang="ja-JP" sz="1200">
              <a:solidFill>
                <a:srgbClr val="FF0000"/>
              </a:solidFill>
              <a:latin typeface="Meiryo UI" panose="020B0604030504040204" pitchFamily="50" charset="-128"/>
              <a:ea typeface="Meiryo UI" panose="020B0604030504040204" pitchFamily="50" charset="-128"/>
            </a:endParaRPr>
          </a:p>
          <a:p>
            <a:pPr marL="2759075" lvl="1">
              <a:buClr>
                <a:srgbClr val="FF0000"/>
              </a:buClr>
              <a:tabLst>
                <a:tab pos="2598738" algn="l"/>
              </a:tabLst>
            </a:pPr>
            <a:r>
              <a:rPr lang="ja-JP" altLang="en-US" sz="1200">
                <a:solidFill>
                  <a:srgbClr val="FF0000"/>
                </a:solidFill>
                <a:latin typeface="Meiryo UI" panose="020B0604030504040204" pitchFamily="50" charset="-128"/>
                <a:ea typeface="Meiryo UI" panose="020B0604030504040204" pitchFamily="50" charset="-128"/>
              </a:rPr>
              <a:t>地方事務局にお問い合わせください。</a:t>
            </a:r>
            <a:endParaRPr lang="en-US" altLang="ja-JP" sz="1200">
              <a:solidFill>
                <a:srgbClr val="FF0000"/>
              </a:solidFill>
              <a:latin typeface="Meiryo UI" panose="020B0604030504040204" pitchFamily="50" charset="-128"/>
              <a:ea typeface="Meiryo UI" panose="020B0604030504040204" pitchFamily="50" charset="-128"/>
            </a:endParaRPr>
          </a:p>
          <a:p>
            <a:pPr marL="808038" lvl="1" indent="-201613">
              <a:buClr>
                <a:srgbClr val="FF0000"/>
              </a:buClr>
              <a:buFont typeface="Arial" panose="020B0604020202020204" pitchFamily="34" charset="0"/>
              <a:buChar char="•"/>
              <a:tabLst>
                <a:tab pos="2598738" algn="l"/>
              </a:tabLst>
            </a:pPr>
            <a:r>
              <a:rPr lang="ja-JP" altLang="en-US" sz="1200">
                <a:solidFill>
                  <a:srgbClr val="FF0000"/>
                </a:solidFill>
                <a:latin typeface="Meiryo UI" panose="020B0604030504040204" pitchFamily="50" charset="-128"/>
                <a:ea typeface="Meiryo UI" panose="020B0604030504040204" pitchFamily="50" charset="-128"/>
              </a:rPr>
              <a:t>商工会議所地区の事業者</a:t>
            </a:r>
            <a:r>
              <a:rPr lang="en-US" altLang="ja-JP" sz="1200">
                <a:solidFill>
                  <a:srgbClr val="FF0000"/>
                </a:solidFill>
                <a:latin typeface="Meiryo UI" panose="020B0604030504040204" pitchFamily="50" charset="-128"/>
                <a:ea typeface="Meiryo UI" panose="020B0604030504040204" pitchFamily="50" charset="-128"/>
              </a:rPr>
              <a:t>	…</a:t>
            </a:r>
            <a:r>
              <a:rPr lang="ja-JP" altLang="en-US" sz="1200">
                <a:solidFill>
                  <a:srgbClr val="FF0000"/>
                </a:solidFill>
                <a:latin typeface="Meiryo UI" panose="020B0604030504040204" pitchFamily="50" charset="-128"/>
                <a:ea typeface="Meiryo UI" panose="020B0604030504040204" pitchFamily="50" charset="-128"/>
              </a:rPr>
              <a:t>事務局にお問い合わせください。</a:t>
            </a:r>
            <a:endParaRPr lang="en-US" altLang="ja-JP" sz="1200">
              <a:solidFill>
                <a:srgbClr val="FF0000"/>
              </a:solidFill>
              <a:latin typeface="Meiryo UI" panose="020B0604030504040204" pitchFamily="50" charset="-128"/>
              <a:ea typeface="Meiryo UI" panose="020B0604030504040204" pitchFamily="50" charset="-128"/>
            </a:endParaRPr>
          </a:p>
          <a:p>
            <a:pPr marL="742950" lvl="1" indent="-285750">
              <a:buFont typeface="Wingdings" panose="05000000000000000000" pitchFamily="2" charset="2"/>
              <a:buChar char="l"/>
            </a:pPr>
            <a:endParaRPr lang="en-US" altLang="ja-JP" sz="1400">
              <a:latin typeface="Meiryo UI" panose="020B0604030504040204" pitchFamily="50" charset="-128"/>
              <a:ea typeface="Meiryo UI" panose="020B0604030504040204" pitchFamily="50" charset="-128"/>
            </a:endParaRPr>
          </a:p>
          <a:p>
            <a:pPr lvl="1">
              <a:tabLst>
                <a:tab pos="3679825" algn="l"/>
              </a:tabLst>
            </a:pPr>
            <a:endParaRPr lang="en-US" altLang="ja-JP" sz="1400">
              <a:latin typeface="Meiryo UI"/>
              <a:ea typeface="Meiryo UI"/>
            </a:endParaRPr>
          </a:p>
        </p:txBody>
      </p:sp>
      <p:grpSp>
        <p:nvGrpSpPr>
          <p:cNvPr id="34" name="グループ化 33">
            <a:extLst>
              <a:ext uri="{FF2B5EF4-FFF2-40B4-BE49-F238E27FC236}">
                <a16:creationId xmlns:a16="http://schemas.microsoft.com/office/drawing/2014/main" id="{C97A0F53-52E3-3A5A-6ED8-C2E40D5A2958}"/>
              </a:ext>
            </a:extLst>
          </p:cNvPr>
          <p:cNvGrpSpPr/>
          <p:nvPr/>
        </p:nvGrpSpPr>
        <p:grpSpPr>
          <a:xfrm>
            <a:off x="6292923" y="726049"/>
            <a:ext cx="5649632" cy="589280"/>
            <a:chOff x="3271184" y="3134360"/>
            <a:chExt cx="5649632" cy="589280"/>
          </a:xfrm>
        </p:grpSpPr>
        <p:sp>
          <p:nvSpPr>
            <p:cNvPr id="28" name="正方形/長方形 27">
              <a:extLst>
                <a:ext uri="{FF2B5EF4-FFF2-40B4-BE49-F238E27FC236}">
                  <a16:creationId xmlns:a16="http://schemas.microsoft.com/office/drawing/2014/main" id="{FED8E950-B4B5-69B7-8151-B15C6A74F528}"/>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登録事項の変更内容を入力します。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9372A8EF-9173-0EE5-A04E-B96A30C98EDD}"/>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33" name="図 32" descr="図形&#10;&#10;低い精度で自動的に生成された説明">
              <a:extLst>
                <a:ext uri="{FF2B5EF4-FFF2-40B4-BE49-F238E27FC236}">
                  <a16:creationId xmlns:a16="http://schemas.microsoft.com/office/drawing/2014/main" id="{76E0FF47-07BD-0C3F-77C9-907ADB26927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pic>
        <p:nvPicPr>
          <p:cNvPr id="1028" name="Picture 4">
            <a:extLst>
              <a:ext uri="{FF2B5EF4-FFF2-40B4-BE49-F238E27FC236}">
                <a16:creationId xmlns:a16="http://schemas.microsoft.com/office/drawing/2014/main" id="{2311C43C-B66E-6FD8-4DF3-E8906A3B744F}"/>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180815" y="1733343"/>
            <a:ext cx="5786906" cy="3134493"/>
          </a:xfrm>
          <a:prstGeom prst="rect">
            <a:avLst/>
          </a:prstGeom>
          <a:noFill/>
          <a:extLst>
            <a:ext uri="{909E8E84-426E-40DD-AFC4-6F175D3DCCD1}">
              <a14:hiddenFill xmlns:a14="http://schemas.microsoft.com/office/drawing/2010/main">
                <a:solidFill>
                  <a:srgbClr val="FFFFFF"/>
                </a:solidFill>
              </a14:hiddenFill>
            </a:ext>
          </a:extLst>
        </p:spPr>
      </p:pic>
      <p:sp>
        <p:nvSpPr>
          <p:cNvPr id="5" name="角丸四角形 7">
            <a:extLst>
              <a:ext uri="{FF2B5EF4-FFF2-40B4-BE49-F238E27FC236}">
                <a16:creationId xmlns:a16="http://schemas.microsoft.com/office/drawing/2014/main" id="{4E1BB279-C8D8-FA41-B2DB-211C61A19DFF}"/>
              </a:ext>
            </a:extLst>
          </p:cNvPr>
          <p:cNvSpPr/>
          <p:nvPr/>
        </p:nvSpPr>
        <p:spPr>
          <a:xfrm flipV="1">
            <a:off x="3083719" y="3573042"/>
            <a:ext cx="2756294" cy="177425"/>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35CD5BC5-E013-DE4B-D9D2-06874F661D2F}"/>
              </a:ext>
            </a:extLst>
          </p:cNvPr>
          <p:cNvSpPr txBox="1"/>
          <p:nvPr/>
        </p:nvSpPr>
        <p:spPr>
          <a:xfrm>
            <a:off x="2640692" y="3477088"/>
            <a:ext cx="369722" cy="369332"/>
          </a:xfrm>
          <a:prstGeom prst="rect">
            <a:avLst/>
          </a:prstGeom>
          <a:noFill/>
        </p:spPr>
        <p:txBody>
          <a:bodyPr wrap="none" rtlCol="0">
            <a:spAutoFit/>
          </a:bodyPr>
          <a:lstStyle/>
          <a:p>
            <a:r>
              <a:rPr lang="ja-JP" altLang="en-US" sz="1800" b="1">
                <a:solidFill>
                  <a:srgbClr val="FF0000"/>
                </a:solidFill>
                <a:latin typeface="Meiryo UI"/>
                <a:ea typeface="Meiryo UI"/>
              </a:rPr>
              <a:t>①</a:t>
            </a:r>
            <a:endParaRPr kumimoji="1" lang="ja-JP" altLang="en-US" b="1"/>
          </a:p>
        </p:txBody>
      </p:sp>
      <p:sp>
        <p:nvSpPr>
          <p:cNvPr id="7" name="角丸四角形 7">
            <a:extLst>
              <a:ext uri="{FF2B5EF4-FFF2-40B4-BE49-F238E27FC236}">
                <a16:creationId xmlns:a16="http://schemas.microsoft.com/office/drawing/2014/main" id="{94002C38-C739-0F1A-E73E-E2EFB5C09AE1}"/>
              </a:ext>
            </a:extLst>
          </p:cNvPr>
          <p:cNvSpPr/>
          <p:nvPr/>
        </p:nvSpPr>
        <p:spPr>
          <a:xfrm flipV="1">
            <a:off x="254120" y="3902074"/>
            <a:ext cx="1314610" cy="654684"/>
          </a:xfrm>
          <a:prstGeom prst="roundRect">
            <a:avLst>
              <a:gd name="adj" fmla="val 15557"/>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527CEEB9-3ABE-7C5A-8916-C3EA96224CC3}"/>
              </a:ext>
            </a:extLst>
          </p:cNvPr>
          <p:cNvSpPr txBox="1"/>
          <p:nvPr/>
        </p:nvSpPr>
        <p:spPr>
          <a:xfrm>
            <a:off x="1568730" y="3867152"/>
            <a:ext cx="415498" cy="369332"/>
          </a:xfrm>
          <a:prstGeom prst="rect">
            <a:avLst/>
          </a:prstGeom>
          <a:noFill/>
        </p:spPr>
        <p:txBody>
          <a:bodyPr wrap="none" rtlCol="0">
            <a:spAutoFit/>
          </a:bodyPr>
          <a:lstStyle/>
          <a:p>
            <a:r>
              <a:rPr kumimoji="1" lang="ja-JP" altLang="en-US" b="1">
                <a:solidFill>
                  <a:srgbClr val="FF0000"/>
                </a:solidFill>
                <a:latin typeface="Meiryo UI"/>
                <a:ea typeface="Meiryo UI"/>
              </a:rPr>
              <a:t>②</a:t>
            </a:r>
            <a:endParaRPr kumimoji="1" lang="ja-JP" altLang="en-US" b="1"/>
          </a:p>
        </p:txBody>
      </p:sp>
      <p:pic>
        <p:nvPicPr>
          <p:cNvPr id="12" name="図 11">
            <a:extLst>
              <a:ext uri="{FF2B5EF4-FFF2-40B4-BE49-F238E27FC236}">
                <a16:creationId xmlns:a16="http://schemas.microsoft.com/office/drawing/2014/main" id="{5936134C-CF49-4000-1B11-3DB52855F0D1}"/>
              </a:ext>
            </a:extLst>
          </p:cNvPr>
          <p:cNvPicPr>
            <a:picLocks noChangeAspect="1"/>
          </p:cNvPicPr>
          <p:nvPr/>
        </p:nvPicPr>
        <p:blipFill>
          <a:blip r:embed="rId9"/>
          <a:stretch>
            <a:fillRect/>
          </a:stretch>
        </p:blipFill>
        <p:spPr>
          <a:xfrm>
            <a:off x="8004810" y="1540870"/>
            <a:ext cx="266700" cy="257175"/>
          </a:xfrm>
          <a:prstGeom prst="rect">
            <a:avLst/>
          </a:prstGeom>
        </p:spPr>
      </p:pic>
    </p:spTree>
    <p:extLst>
      <p:ext uri="{BB962C8B-B14F-4D97-AF65-F5344CB8AC3E}">
        <p14:creationId xmlns:p14="http://schemas.microsoft.com/office/powerpoint/2010/main" val="34649613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 name="think-cell data - do not delete" hidden="1">
            <a:extLst>
              <a:ext uri="{FF2B5EF4-FFF2-40B4-BE49-F238E27FC236}">
                <a16:creationId xmlns:a16="http://schemas.microsoft.com/office/drawing/2014/main" id="{5F2EAFAB-2F11-E2F8-1B79-B689DDBA4736}"/>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0" name="think-cell スライド" r:id="rId5" imgW="473" imgH="473" progId="TCLayout.ActiveDocument.1">
                  <p:embed/>
                </p:oleObj>
              </mc:Choice>
              <mc:Fallback>
                <p:oleObj name="think-cell スライド" r:id="rId5" imgW="473" imgH="473" progId="TCLayout.ActiveDocument.1">
                  <p:embed/>
                  <p:pic>
                    <p:nvPicPr>
                      <p:cNvPr id="67" name="think-cell data - do not delete" hidden="1">
                        <a:extLst>
                          <a:ext uri="{FF2B5EF4-FFF2-40B4-BE49-F238E27FC236}">
                            <a16:creationId xmlns:a16="http://schemas.microsoft.com/office/drawing/2014/main" id="{5F2EAFAB-2F11-E2F8-1B79-B689DDBA4736}"/>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登録事項変更届の作成方法（</a:t>
            </a:r>
            <a:r>
              <a:rPr lang="en-US" altLang="ja-JP" sz="2200" b="1">
                <a:solidFill>
                  <a:srgbClr val="0070C0"/>
                </a:solidFill>
                <a:latin typeface="Meiryo UI" panose="020B0604030504040204" pitchFamily="50" charset="-128"/>
                <a:ea typeface="Meiryo UI" panose="020B0604030504040204" pitchFamily="50" charset="-128"/>
              </a:rPr>
              <a:t>2/4</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申請入力画面①（</a:t>
            </a:r>
            <a:r>
              <a:rPr lang="en-US" altLang="ja-JP" sz="1400" b="1">
                <a:cs typeface="メイリオ" panose="020B0604030504040204" pitchFamily="50" charset="-128"/>
              </a:rPr>
              <a:t>2/3</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292923" y="1315329"/>
            <a:ext cx="5825146" cy="2431435"/>
          </a:xfrm>
          <a:prstGeom prst="rect">
            <a:avLst/>
          </a:prstGeom>
          <a:noFill/>
        </p:spPr>
        <p:txBody>
          <a:bodyPr wrap="square" lIns="91440" tIns="45720" rIns="91440" bIns="45720" rtlCol="0" anchor="t">
            <a:spAutoFit/>
          </a:bodyPr>
          <a:lstStyle/>
          <a:p>
            <a:pPr>
              <a:buClr>
                <a:srgbClr val="FF0000"/>
              </a:buClr>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現在の登録情報が表示されます。</a:t>
            </a:r>
            <a:br>
              <a:rPr lang="en-US" altLang="ja-JP" sz="1400">
                <a:latin typeface="Meiryo UI" panose="020B0604030504040204" pitchFamily="50" charset="-128"/>
                <a:ea typeface="Meiryo UI" panose="020B0604030504040204" pitchFamily="50" charset="-128"/>
              </a:rPr>
            </a:br>
            <a:r>
              <a:rPr lang="ja-JP" altLang="en-US" sz="1400" b="1">
                <a:latin typeface="Meiryo UI" panose="020B0604030504040204" pitchFamily="50" charset="-128"/>
                <a:ea typeface="Meiryo UI" panose="020B0604030504040204" pitchFamily="50" charset="-128"/>
              </a:rPr>
              <a:t>直接入力が可能な項目（背景がグレーではない項目）</a:t>
            </a:r>
            <a:r>
              <a:rPr lang="ja-JP" altLang="en-US" sz="1400">
                <a:latin typeface="Meiryo UI" panose="020B0604030504040204" pitchFamily="50" charset="-128"/>
                <a:ea typeface="Meiryo UI" panose="020B0604030504040204" pitchFamily="50" charset="-128"/>
              </a:rPr>
              <a:t>は、</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変更内容を画面上に直接入力してください。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b="1">
                <a:latin typeface="Meiryo UI" panose="020B0604030504040204" pitchFamily="50" charset="-128"/>
                <a:ea typeface="Meiryo UI" panose="020B0604030504040204" pitchFamily="50" charset="-128"/>
              </a:rPr>
              <a:t>直接入力が不可の項目（背景がグレーの項目）</a:t>
            </a:r>
            <a:r>
              <a:rPr lang="ja-JP" altLang="en-US" sz="1400">
                <a:latin typeface="Meiryo UI" panose="020B0604030504040204" pitchFamily="50" charset="-128"/>
                <a:ea typeface="Meiryo UI" panose="020B0604030504040204" pitchFamily="50" charset="-128"/>
              </a:rPr>
              <a:t>を修正する場合は、</a:t>
            </a: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G</a:t>
            </a:r>
            <a:r>
              <a:rPr lang="ja-JP" altLang="en-US" sz="1400">
                <a:latin typeface="Meiryo UI" panose="020B0604030504040204" pitchFamily="50" charset="-128"/>
                <a:ea typeface="Meiryo UI" panose="020B0604030504040204" pitchFamily="50" charset="-128"/>
              </a:rPr>
              <a:t>ビズ</a:t>
            </a:r>
            <a:r>
              <a:rPr lang="en-US" altLang="ja-JP" sz="1400">
                <a:latin typeface="Meiryo UI" panose="020B0604030504040204" pitchFamily="50" charset="-128"/>
                <a:ea typeface="Meiryo UI" panose="020B0604030504040204" pitchFamily="50" charset="-128"/>
              </a:rPr>
              <a:t>ID</a:t>
            </a:r>
            <a:r>
              <a:rPr lang="ja-JP" altLang="en-US" sz="1400">
                <a:latin typeface="Meiryo UI" panose="020B0604030504040204" pitchFamily="50" charset="-128"/>
                <a:ea typeface="Meiryo UI" panose="020B0604030504040204" pitchFamily="50" charset="-128"/>
              </a:rPr>
              <a:t>のサイトで登録情報を変更した上で、本画面に戻り、</a:t>
            </a:r>
            <a:br>
              <a:rPr lang="en-US" altLang="ja-JP" sz="1400">
                <a:latin typeface="Meiryo UI" panose="020B0604030504040204" pitchFamily="50" charset="-128"/>
                <a:ea typeface="Meiryo UI" panose="020B0604030504040204" pitchFamily="50" charset="-128"/>
              </a:rPr>
            </a:br>
            <a:r>
              <a:rPr lang="ja-JP" altLang="en-US" sz="1400" b="1">
                <a:latin typeface="Meiryo UI" panose="020B0604030504040204" pitchFamily="50" charset="-128"/>
                <a:ea typeface="Meiryo UI" panose="020B0604030504040204" pitchFamily="50" charset="-128"/>
              </a:rPr>
              <a:t>「</a:t>
            </a:r>
            <a:r>
              <a:rPr lang="en-US" altLang="ja-JP" sz="1400" b="1">
                <a:latin typeface="Meiryo UI" panose="020B0604030504040204" pitchFamily="50" charset="-128"/>
                <a:ea typeface="Meiryo UI" panose="020B0604030504040204" pitchFamily="50" charset="-128"/>
              </a:rPr>
              <a:t>G</a:t>
            </a:r>
            <a:r>
              <a:rPr lang="ja-JP" altLang="en-US" sz="1400" b="1">
                <a:latin typeface="Meiryo UI" panose="020B0604030504040204" pitchFamily="50" charset="-128"/>
                <a:ea typeface="Meiryo UI" panose="020B0604030504040204" pitchFamily="50" charset="-128"/>
              </a:rPr>
              <a:t>ビズから最新情報を取得する」</a:t>
            </a:r>
            <a:r>
              <a:rPr lang="ja-JP" altLang="en-US" sz="1400">
                <a:latin typeface="Meiryo UI" panose="020B0604030504040204" pitchFamily="50" charset="-128"/>
                <a:ea typeface="Meiryo UI" panose="020B0604030504040204" pitchFamily="50" charset="-128"/>
              </a:rPr>
              <a:t>を押下して、変更が反映されたことを</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ご確認ください。</a:t>
            </a: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直接入力が不可の項目は、</a:t>
            </a:r>
            <a:r>
              <a:rPr lang="en-US" altLang="ja-JP" sz="1200">
                <a:latin typeface="Meiryo UI" panose="020B0604030504040204" pitchFamily="50" charset="-128"/>
                <a:ea typeface="Meiryo UI" panose="020B0604030504040204" pitchFamily="50" charset="-128"/>
              </a:rPr>
              <a:t>G</a:t>
            </a:r>
            <a:r>
              <a:rPr lang="ja-JP" altLang="en-US" sz="1200">
                <a:latin typeface="Meiryo UI" panose="020B0604030504040204" pitchFamily="50" charset="-128"/>
                <a:ea typeface="Meiryo UI" panose="020B0604030504040204" pitchFamily="50" charset="-128"/>
              </a:rPr>
              <a:t>ビズ</a:t>
            </a:r>
            <a:r>
              <a:rPr lang="en-US" altLang="ja-JP" sz="1200">
                <a:latin typeface="Meiryo UI" panose="020B0604030504040204" pitchFamily="50" charset="-128"/>
                <a:ea typeface="Meiryo UI" panose="020B0604030504040204" pitchFamily="50" charset="-128"/>
              </a:rPr>
              <a:t>ID</a:t>
            </a:r>
            <a:r>
              <a:rPr lang="ja-JP" altLang="en-US" sz="1200">
                <a:latin typeface="Meiryo UI" panose="020B0604030504040204" pitchFamily="50" charset="-128"/>
                <a:ea typeface="Meiryo UI" panose="020B0604030504040204" pitchFamily="50" charset="-128"/>
              </a:rPr>
              <a:t>での登録内容です</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p:txBody>
      </p:sp>
      <p:grpSp>
        <p:nvGrpSpPr>
          <p:cNvPr id="34" name="グループ化 33">
            <a:extLst>
              <a:ext uri="{FF2B5EF4-FFF2-40B4-BE49-F238E27FC236}">
                <a16:creationId xmlns:a16="http://schemas.microsoft.com/office/drawing/2014/main" id="{C97A0F53-52E3-3A5A-6ED8-C2E40D5A2958}"/>
              </a:ext>
            </a:extLst>
          </p:cNvPr>
          <p:cNvGrpSpPr/>
          <p:nvPr/>
        </p:nvGrpSpPr>
        <p:grpSpPr>
          <a:xfrm>
            <a:off x="6292923" y="726049"/>
            <a:ext cx="5649632" cy="589280"/>
            <a:chOff x="3271184" y="3134360"/>
            <a:chExt cx="5649632" cy="589280"/>
          </a:xfrm>
        </p:grpSpPr>
        <p:sp>
          <p:nvSpPr>
            <p:cNvPr id="28" name="正方形/長方形 27">
              <a:extLst>
                <a:ext uri="{FF2B5EF4-FFF2-40B4-BE49-F238E27FC236}">
                  <a16:creationId xmlns:a16="http://schemas.microsoft.com/office/drawing/2014/main" id="{FED8E950-B4B5-69B7-8151-B15C6A74F528}"/>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前頁の続きです。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9372A8EF-9173-0EE5-A04E-B96A30C98EDD}"/>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33" name="図 32" descr="図形&#10;&#10;低い精度で自動的に生成された説明">
              <a:extLst>
                <a:ext uri="{FF2B5EF4-FFF2-40B4-BE49-F238E27FC236}">
                  <a16:creationId xmlns:a16="http://schemas.microsoft.com/office/drawing/2014/main" id="{76E0FF47-07BD-0C3F-77C9-907ADB26927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pic>
        <p:nvPicPr>
          <p:cNvPr id="5" name="Picture 4">
            <a:extLst>
              <a:ext uri="{FF2B5EF4-FFF2-40B4-BE49-F238E27FC236}">
                <a16:creationId xmlns:a16="http://schemas.microsoft.com/office/drawing/2014/main" id="{5B3F7B2E-CB93-F10E-A2E0-57A4D5D20675}"/>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156243" y="1315329"/>
            <a:ext cx="5786906" cy="5109881"/>
          </a:xfrm>
          <a:prstGeom prst="rect">
            <a:avLst/>
          </a:prstGeom>
          <a:noFill/>
          <a:extLst>
            <a:ext uri="{909E8E84-426E-40DD-AFC4-6F175D3DCCD1}">
              <a14:hiddenFill xmlns:a14="http://schemas.microsoft.com/office/drawing/2010/main">
                <a:solidFill>
                  <a:srgbClr val="FFFFFF"/>
                </a:solidFill>
              </a14:hiddenFill>
            </a:ext>
          </a:extLst>
        </p:spPr>
      </p:pic>
      <p:sp>
        <p:nvSpPr>
          <p:cNvPr id="6" name="角丸四角形 7">
            <a:extLst>
              <a:ext uri="{FF2B5EF4-FFF2-40B4-BE49-F238E27FC236}">
                <a16:creationId xmlns:a16="http://schemas.microsoft.com/office/drawing/2014/main" id="{AFEDE9E8-4E4B-7C1D-7E95-997C7EAFB261}"/>
              </a:ext>
            </a:extLst>
          </p:cNvPr>
          <p:cNvSpPr/>
          <p:nvPr/>
        </p:nvSpPr>
        <p:spPr>
          <a:xfrm flipV="1">
            <a:off x="243840" y="2468876"/>
            <a:ext cx="1143000" cy="213361"/>
          </a:xfrm>
          <a:prstGeom prst="roundRect">
            <a:avLst>
              <a:gd name="adj" fmla="val 15557"/>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BB11CA9-69B7-8F60-55E2-DB2A812E510B}"/>
              </a:ext>
            </a:extLst>
          </p:cNvPr>
          <p:cNvSpPr txBox="1"/>
          <p:nvPr/>
        </p:nvSpPr>
        <p:spPr>
          <a:xfrm>
            <a:off x="1360852" y="2390890"/>
            <a:ext cx="415498" cy="369332"/>
          </a:xfrm>
          <a:prstGeom prst="rect">
            <a:avLst/>
          </a:prstGeom>
          <a:noFill/>
        </p:spPr>
        <p:txBody>
          <a:bodyPr wrap="none" rtlCol="0">
            <a:spAutoFit/>
          </a:bodyPr>
          <a:lstStyle/>
          <a:p>
            <a:r>
              <a:rPr kumimoji="1" lang="ja-JP" altLang="en-US" b="1">
                <a:solidFill>
                  <a:srgbClr val="FF0000"/>
                </a:solidFill>
                <a:latin typeface="Meiryo UI"/>
                <a:ea typeface="Meiryo UI"/>
              </a:rPr>
              <a:t>②</a:t>
            </a:r>
            <a:endParaRPr kumimoji="1" lang="ja-JP" altLang="en-US" b="1"/>
          </a:p>
        </p:txBody>
      </p:sp>
      <p:sp>
        <p:nvSpPr>
          <p:cNvPr id="14" name="角丸四角形 7">
            <a:extLst>
              <a:ext uri="{FF2B5EF4-FFF2-40B4-BE49-F238E27FC236}">
                <a16:creationId xmlns:a16="http://schemas.microsoft.com/office/drawing/2014/main" id="{4B58FF37-9216-2A3B-7DA9-88D83EE4185E}"/>
              </a:ext>
            </a:extLst>
          </p:cNvPr>
          <p:cNvSpPr/>
          <p:nvPr/>
        </p:nvSpPr>
        <p:spPr>
          <a:xfrm flipV="1">
            <a:off x="156242" y="2760221"/>
            <a:ext cx="5786905" cy="3664988"/>
          </a:xfrm>
          <a:prstGeom prst="roundRect">
            <a:avLst>
              <a:gd name="adj" fmla="val 5284"/>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8C104CE0-2B9E-71C4-FCC9-F61F7EEBDF02}"/>
              </a:ext>
            </a:extLst>
          </p:cNvPr>
          <p:cNvSpPr txBox="1"/>
          <p:nvPr/>
        </p:nvSpPr>
        <p:spPr>
          <a:xfrm>
            <a:off x="5198910" y="2428988"/>
            <a:ext cx="415498" cy="369332"/>
          </a:xfrm>
          <a:prstGeom prst="rect">
            <a:avLst/>
          </a:prstGeom>
          <a:noFill/>
        </p:spPr>
        <p:txBody>
          <a:bodyPr wrap="none" rtlCol="0">
            <a:spAutoFit/>
          </a:bodyPr>
          <a:lstStyle/>
          <a:p>
            <a:r>
              <a:rPr lang="ja-JP" altLang="en-US" b="1">
                <a:solidFill>
                  <a:srgbClr val="FF0000"/>
                </a:solidFill>
                <a:latin typeface="Meiryo UI"/>
                <a:ea typeface="Meiryo UI"/>
              </a:rPr>
              <a:t>①</a:t>
            </a:r>
            <a:endParaRPr kumimoji="1" lang="ja-JP" altLang="en-US" b="1"/>
          </a:p>
        </p:txBody>
      </p:sp>
    </p:spTree>
    <p:extLst>
      <p:ext uri="{BB962C8B-B14F-4D97-AF65-F5344CB8AC3E}">
        <p14:creationId xmlns:p14="http://schemas.microsoft.com/office/powerpoint/2010/main" val="36520296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 name="think-cell data - do not delete" hidden="1">
            <a:extLst>
              <a:ext uri="{FF2B5EF4-FFF2-40B4-BE49-F238E27FC236}">
                <a16:creationId xmlns:a16="http://schemas.microsoft.com/office/drawing/2014/main" id="{5F2EAFAB-2F11-E2F8-1B79-B689DDBA4736}"/>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4" name="think-cell スライド" r:id="rId5" imgW="473" imgH="473" progId="TCLayout.ActiveDocument.1">
                  <p:embed/>
                </p:oleObj>
              </mc:Choice>
              <mc:Fallback>
                <p:oleObj name="think-cell スライド" r:id="rId5" imgW="473" imgH="473" progId="TCLayout.ActiveDocument.1">
                  <p:embed/>
                  <p:pic>
                    <p:nvPicPr>
                      <p:cNvPr id="67" name="think-cell data - do not delete" hidden="1">
                        <a:extLst>
                          <a:ext uri="{FF2B5EF4-FFF2-40B4-BE49-F238E27FC236}">
                            <a16:creationId xmlns:a16="http://schemas.microsoft.com/office/drawing/2014/main" id="{5F2EAFAB-2F11-E2F8-1B79-B689DDBA4736}"/>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登録事項変更届の作成方法（</a:t>
            </a:r>
            <a:r>
              <a:rPr lang="en-US" altLang="ja-JP" sz="2200" b="1">
                <a:solidFill>
                  <a:srgbClr val="0070C0"/>
                </a:solidFill>
                <a:latin typeface="Meiryo UI" panose="020B0604030504040204" pitchFamily="50" charset="-128"/>
                <a:ea typeface="Meiryo UI" panose="020B0604030504040204" pitchFamily="50" charset="-128"/>
              </a:rPr>
              <a:t>3/4</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申請入力画面①（</a:t>
            </a:r>
            <a:r>
              <a:rPr lang="en-US" altLang="ja-JP" sz="1400" b="1">
                <a:cs typeface="メイリオ" panose="020B0604030504040204" pitchFamily="50" charset="-128"/>
              </a:rPr>
              <a:t>3/3</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292923" y="1315329"/>
            <a:ext cx="5825146" cy="1723549"/>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組織変更後の</a:t>
            </a:r>
            <a:r>
              <a:rPr lang="ja-JP" altLang="en-US" sz="1400" b="1">
                <a:latin typeface="Meiryo UI" panose="020B0604030504040204" pitchFamily="50" charset="-128"/>
                <a:ea typeface="Meiryo UI" panose="020B0604030504040204" pitchFamily="50" charset="-128"/>
              </a:rPr>
              <a:t>「履歴事項全部証明書」</a:t>
            </a:r>
            <a:r>
              <a:rPr lang="ja-JP" altLang="en-US" sz="1400">
                <a:latin typeface="Meiryo UI" panose="020B0604030504040204" pitchFamily="50" charset="-128"/>
                <a:ea typeface="Meiryo UI" panose="020B0604030504040204" pitchFamily="50" charset="-128"/>
              </a:rPr>
              <a:t>を添付してください。</a:t>
            </a: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en-US" altLang="ja-JP" sz="1200" b="1" u="sng">
                <a:solidFill>
                  <a:srgbClr val="FF0000"/>
                </a:solidFill>
                <a:latin typeface="Meiryo UI" panose="020B0604030504040204" pitchFamily="50" charset="-128"/>
                <a:ea typeface="Meiryo UI" panose="020B0604030504040204" pitchFamily="50" charset="-128"/>
              </a:rPr>
              <a:t>2</a:t>
            </a:r>
            <a:r>
              <a:rPr lang="ja-JP" altLang="en-US" sz="1200" b="1" u="sng">
                <a:solidFill>
                  <a:srgbClr val="FF0000"/>
                </a:solidFill>
                <a:latin typeface="Meiryo UI" panose="020B0604030504040204" pitchFamily="50" charset="-128"/>
                <a:ea typeface="Meiryo UI" panose="020B0604030504040204" pitchFamily="50" charset="-128"/>
              </a:rPr>
              <a:t>ページ前</a:t>
            </a:r>
            <a:r>
              <a:rPr lang="ja-JP" altLang="en-US" sz="1200">
                <a:latin typeface="Meiryo UI" panose="020B0604030504040204" pitchFamily="50" charset="-128"/>
                <a:ea typeface="Meiryo UI" panose="020B0604030504040204" pitchFamily="50" charset="-128"/>
              </a:rPr>
              <a:t>の画面で、「該当する変更内容」で</a:t>
            </a:r>
            <a:r>
              <a:rPr lang="ja-JP" altLang="en-US" sz="1200" b="1">
                <a:latin typeface="Meiryo UI" panose="020B0604030504040204" pitchFamily="50" charset="-128"/>
                <a:ea typeface="Meiryo UI" panose="020B0604030504040204" pitchFamily="50" charset="-128"/>
              </a:rPr>
              <a:t>「社名・住所・代表者の変更」</a:t>
            </a:r>
            <a:r>
              <a:rPr lang="ja-JP" altLang="en-US" sz="1200">
                <a:latin typeface="Meiryo UI" panose="020B0604030504040204" pitchFamily="50" charset="-128"/>
                <a:ea typeface="Meiryo UI" panose="020B0604030504040204" pitchFamily="50" charset="-128"/>
              </a:rPr>
              <a:t>を選択した場合のみ表示されます</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その他提出書類があれば添付してください。</a:t>
            </a: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提出書類のファイル名は「その他提出書類</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事業者名</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」としてください</a:t>
            </a:r>
            <a:endParaRPr lang="en-US" altLang="ja-JP" sz="1200">
              <a:latin typeface="Meiryo UI" panose="020B0604030504040204" pitchFamily="50" charset="-128"/>
              <a:ea typeface="Meiryo UI" panose="020B0604030504040204" pitchFamily="50" charset="-128"/>
            </a:endParaRPr>
          </a:p>
          <a:p>
            <a:pPr>
              <a:buClr>
                <a:srgbClr val="FF0000"/>
              </a:buClr>
            </a:pPr>
            <a:endParaRPr lang="en-US" altLang="ja-JP" sz="1400">
              <a:latin typeface="Meiryo UI" panose="020B0604030504040204" pitchFamily="50" charset="-128"/>
              <a:ea typeface="Meiryo UI" panose="020B0604030504040204" pitchFamily="50" charset="-128"/>
            </a:endParaRPr>
          </a:p>
        </p:txBody>
      </p:sp>
      <p:grpSp>
        <p:nvGrpSpPr>
          <p:cNvPr id="34" name="グループ化 33">
            <a:extLst>
              <a:ext uri="{FF2B5EF4-FFF2-40B4-BE49-F238E27FC236}">
                <a16:creationId xmlns:a16="http://schemas.microsoft.com/office/drawing/2014/main" id="{C97A0F53-52E3-3A5A-6ED8-C2E40D5A2958}"/>
              </a:ext>
            </a:extLst>
          </p:cNvPr>
          <p:cNvGrpSpPr/>
          <p:nvPr/>
        </p:nvGrpSpPr>
        <p:grpSpPr>
          <a:xfrm>
            <a:off x="6292923" y="726049"/>
            <a:ext cx="5649632" cy="589280"/>
            <a:chOff x="3271184" y="3134360"/>
            <a:chExt cx="5649632" cy="589280"/>
          </a:xfrm>
        </p:grpSpPr>
        <p:sp>
          <p:nvSpPr>
            <p:cNvPr id="28" name="正方形/長方形 27">
              <a:extLst>
                <a:ext uri="{FF2B5EF4-FFF2-40B4-BE49-F238E27FC236}">
                  <a16:creationId xmlns:a16="http://schemas.microsoft.com/office/drawing/2014/main" id="{FED8E950-B4B5-69B7-8151-B15C6A74F528}"/>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前頁の続きです。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9372A8EF-9173-0EE5-A04E-B96A30C98EDD}"/>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33" name="図 32" descr="図形&#10;&#10;低い精度で自動的に生成された説明">
              <a:extLst>
                <a:ext uri="{FF2B5EF4-FFF2-40B4-BE49-F238E27FC236}">
                  <a16:creationId xmlns:a16="http://schemas.microsoft.com/office/drawing/2014/main" id="{76E0FF47-07BD-0C3F-77C9-907ADB26927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pic>
        <p:nvPicPr>
          <p:cNvPr id="5" name="Picture 4">
            <a:extLst>
              <a:ext uri="{FF2B5EF4-FFF2-40B4-BE49-F238E27FC236}">
                <a16:creationId xmlns:a16="http://schemas.microsoft.com/office/drawing/2014/main" id="{5B3F7B2E-CB93-F10E-A2E0-57A4D5D20675}"/>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180815" y="1819373"/>
            <a:ext cx="5786906" cy="1777264"/>
          </a:xfrm>
          <a:prstGeom prst="rect">
            <a:avLst/>
          </a:prstGeom>
          <a:noFill/>
          <a:extLst>
            <a:ext uri="{909E8E84-426E-40DD-AFC4-6F175D3DCCD1}">
              <a14:hiddenFill xmlns:a14="http://schemas.microsoft.com/office/drawing/2010/main">
                <a:solidFill>
                  <a:srgbClr val="FFFFFF"/>
                </a:solidFill>
              </a14:hiddenFill>
            </a:ext>
          </a:extLst>
        </p:spPr>
      </p:pic>
      <p:sp>
        <p:nvSpPr>
          <p:cNvPr id="6" name="角丸四角形 7">
            <a:extLst>
              <a:ext uri="{FF2B5EF4-FFF2-40B4-BE49-F238E27FC236}">
                <a16:creationId xmlns:a16="http://schemas.microsoft.com/office/drawing/2014/main" id="{AFEDE9E8-4E4B-7C1D-7E95-997C7EAFB261}"/>
              </a:ext>
            </a:extLst>
          </p:cNvPr>
          <p:cNvSpPr/>
          <p:nvPr/>
        </p:nvSpPr>
        <p:spPr>
          <a:xfrm flipV="1">
            <a:off x="311943" y="2497930"/>
            <a:ext cx="5528069" cy="176214"/>
          </a:xfrm>
          <a:prstGeom prst="roundRect">
            <a:avLst>
              <a:gd name="adj" fmla="val 15557"/>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BB11CA9-69B7-8F60-55E2-DB2A812E510B}"/>
              </a:ext>
            </a:extLst>
          </p:cNvPr>
          <p:cNvSpPr txBox="1"/>
          <p:nvPr/>
        </p:nvSpPr>
        <p:spPr>
          <a:xfrm>
            <a:off x="-26934" y="2265366"/>
            <a:ext cx="415498" cy="369332"/>
          </a:xfrm>
          <a:prstGeom prst="rect">
            <a:avLst/>
          </a:prstGeom>
          <a:noFill/>
        </p:spPr>
        <p:txBody>
          <a:bodyPr wrap="none" rtlCol="0">
            <a:spAutoFit/>
          </a:bodyPr>
          <a:lstStyle/>
          <a:p>
            <a:r>
              <a:rPr lang="ja-JP" altLang="en-US" b="1">
                <a:solidFill>
                  <a:srgbClr val="FF0000"/>
                </a:solidFill>
                <a:latin typeface="Meiryo UI"/>
                <a:ea typeface="Meiryo UI"/>
              </a:rPr>
              <a:t>①</a:t>
            </a:r>
            <a:endParaRPr kumimoji="1" lang="ja-JP" altLang="en-US" b="1"/>
          </a:p>
        </p:txBody>
      </p:sp>
      <p:sp>
        <p:nvSpPr>
          <p:cNvPr id="15" name="テキスト ボックス 14">
            <a:extLst>
              <a:ext uri="{FF2B5EF4-FFF2-40B4-BE49-F238E27FC236}">
                <a16:creationId xmlns:a16="http://schemas.microsoft.com/office/drawing/2014/main" id="{8C104CE0-2B9E-71C4-FCC9-F61F7EEBDF02}"/>
              </a:ext>
            </a:extLst>
          </p:cNvPr>
          <p:cNvSpPr txBox="1"/>
          <p:nvPr/>
        </p:nvSpPr>
        <p:spPr>
          <a:xfrm>
            <a:off x="-26934" y="2848212"/>
            <a:ext cx="415498" cy="369332"/>
          </a:xfrm>
          <a:prstGeom prst="rect">
            <a:avLst/>
          </a:prstGeom>
          <a:noFill/>
        </p:spPr>
        <p:txBody>
          <a:bodyPr wrap="none" rtlCol="0">
            <a:spAutoFit/>
          </a:bodyPr>
          <a:lstStyle/>
          <a:p>
            <a:r>
              <a:rPr kumimoji="1" lang="ja-JP" altLang="en-US" b="1">
                <a:solidFill>
                  <a:srgbClr val="FF0000"/>
                </a:solidFill>
                <a:latin typeface="Meiryo UI"/>
                <a:ea typeface="Meiryo UI"/>
              </a:rPr>
              <a:t>②</a:t>
            </a:r>
            <a:endParaRPr kumimoji="1" lang="ja-JP" altLang="en-US" b="1"/>
          </a:p>
        </p:txBody>
      </p:sp>
      <p:sp>
        <p:nvSpPr>
          <p:cNvPr id="8" name="角丸四角形 7">
            <a:extLst>
              <a:ext uri="{FF2B5EF4-FFF2-40B4-BE49-F238E27FC236}">
                <a16:creationId xmlns:a16="http://schemas.microsoft.com/office/drawing/2014/main" id="{B3988A30-A8A5-E78D-D4DC-A15AD27FD948}"/>
              </a:ext>
            </a:extLst>
          </p:cNvPr>
          <p:cNvSpPr/>
          <p:nvPr/>
        </p:nvSpPr>
        <p:spPr>
          <a:xfrm flipV="1">
            <a:off x="311943" y="3007837"/>
            <a:ext cx="5528069" cy="176214"/>
          </a:xfrm>
          <a:prstGeom prst="roundRect">
            <a:avLst>
              <a:gd name="adj" fmla="val 15557"/>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2" name="テキスト プレースホルダ 38">
            <a:extLst>
              <a:ext uri="{FF2B5EF4-FFF2-40B4-BE49-F238E27FC236}">
                <a16:creationId xmlns:a16="http://schemas.microsoft.com/office/drawing/2014/main" id="{744DEE71-22D0-39CF-808B-2A23254A6CDD}"/>
              </a:ext>
            </a:extLst>
          </p:cNvPr>
          <p:cNvSpPr txBox="1">
            <a:spLocks/>
          </p:cNvSpPr>
          <p:nvPr/>
        </p:nvSpPr>
        <p:spPr>
          <a:xfrm>
            <a:off x="6308688" y="5241836"/>
            <a:ext cx="5574508" cy="741330"/>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latin typeface="Meiryo UI" panose="020B0604030504040204" pitchFamily="50" charset="-128"/>
                <a:ea typeface="Meiryo UI" panose="020B0604030504040204" pitchFamily="50" charset="-128"/>
              </a:rPr>
              <a:t>「次へ」を</a:t>
            </a:r>
            <a:r>
              <a:rPr lang="ja-JP" altLang="en-US" sz="1200"/>
              <a:t>押下</a:t>
            </a:r>
            <a:r>
              <a:rPr lang="ja-JP" altLang="en-US" sz="1200">
                <a:latin typeface="Meiryo UI" panose="020B0604030504040204" pitchFamily="50" charset="-128"/>
                <a:ea typeface="Meiryo UI" panose="020B0604030504040204" pitchFamily="50" charset="-128"/>
              </a:rPr>
              <a:t>すると記載内容が一時保存されます。</a:t>
            </a:r>
            <a:endParaRPr lang="en-US" altLang="ja-JP" sz="1200">
              <a:latin typeface="Meiryo UI" panose="020B0604030504040204" pitchFamily="50" charset="-128"/>
              <a:ea typeface="Meiryo UI" panose="020B0604030504040204" pitchFamily="50" charset="-128"/>
            </a:endParaRPr>
          </a:p>
          <a:p>
            <a:pPr marL="90488" indent="-90488">
              <a:buNone/>
            </a:pPr>
            <a:r>
              <a:rPr lang="en-US" altLang="ja-JP" sz="1200"/>
              <a:t>※</a:t>
            </a:r>
            <a:r>
              <a:rPr lang="ja-JP" altLang="en-US" sz="1200"/>
              <a:t>必須項目が空欄の場合は次のページに行くことができませんので、ご注意ください。</a:t>
            </a:r>
            <a:endParaRPr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54033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グループ化 18">
            <a:extLst>
              <a:ext uri="{FF2B5EF4-FFF2-40B4-BE49-F238E27FC236}">
                <a16:creationId xmlns:a16="http://schemas.microsoft.com/office/drawing/2014/main" id="{3EADAFEA-B96E-8C12-90DD-3E4441D788D9}"/>
              </a:ext>
            </a:extLst>
          </p:cNvPr>
          <p:cNvGrpSpPr/>
          <p:nvPr/>
        </p:nvGrpSpPr>
        <p:grpSpPr>
          <a:xfrm>
            <a:off x="149497" y="1232151"/>
            <a:ext cx="5756570" cy="5431018"/>
            <a:chOff x="149497" y="1232151"/>
            <a:chExt cx="5756570" cy="5431018"/>
          </a:xfrm>
        </p:grpSpPr>
        <p:pic>
          <p:nvPicPr>
            <p:cNvPr id="12" name="Picture 4">
              <a:extLst>
                <a:ext uri="{FF2B5EF4-FFF2-40B4-BE49-F238E27FC236}">
                  <a16:creationId xmlns:a16="http://schemas.microsoft.com/office/drawing/2014/main" id="{6AFABB6E-EB8E-1533-E44C-93789049165F}"/>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220015" y="1232151"/>
              <a:ext cx="5633937" cy="3051637"/>
            </a:xfrm>
            <a:prstGeom prst="rect">
              <a:avLst/>
            </a:prstGeom>
            <a:noFill/>
            <a:extLst>
              <a:ext uri="{909E8E84-426E-40DD-AFC4-6F175D3DCCD1}">
                <a14:hiddenFill xmlns:a14="http://schemas.microsoft.com/office/drawing/2010/main">
                  <a:solidFill>
                    <a:srgbClr val="FFFFFF"/>
                  </a:solidFill>
                </a14:hiddenFill>
              </a:ext>
            </a:extLst>
          </p:spPr>
        </p:pic>
        <p:sp>
          <p:nvSpPr>
            <p:cNvPr id="18" name="正方形/長方形 17">
              <a:extLst>
                <a:ext uri="{FF2B5EF4-FFF2-40B4-BE49-F238E27FC236}">
                  <a16:creationId xmlns:a16="http://schemas.microsoft.com/office/drawing/2014/main" id="{F6F0FC30-F48B-653A-2238-3D94B001B8CD}"/>
                </a:ext>
              </a:extLst>
            </p:cNvPr>
            <p:cNvSpPr/>
            <p:nvPr/>
          </p:nvSpPr>
          <p:spPr>
            <a:xfrm>
              <a:off x="3723579" y="1748534"/>
              <a:ext cx="234332" cy="208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a:solidFill>
                  <a:srgbClr val="FF0000"/>
                </a:solidFill>
                <a:latin typeface="Meiryo UI" panose="020B0604030504040204" pitchFamily="50" charset="-128"/>
                <a:ea typeface="Meiryo UI" panose="020B0604030504040204" pitchFamily="50" charset="-128"/>
              </a:endParaRPr>
            </a:p>
          </p:txBody>
        </p:sp>
        <p:pic>
          <p:nvPicPr>
            <p:cNvPr id="8" name="Picture 4">
              <a:extLst>
                <a:ext uri="{FF2B5EF4-FFF2-40B4-BE49-F238E27FC236}">
                  <a16:creationId xmlns:a16="http://schemas.microsoft.com/office/drawing/2014/main" id="{3545A0A8-9EBD-7836-CEAF-5A20F5E69A4A}"/>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224118" y="4938426"/>
              <a:ext cx="5615895" cy="172474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4824862A-B6BD-51C3-3B73-DB12C44EC52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9497" y="2019425"/>
              <a:ext cx="5756570" cy="4327586"/>
            </a:xfrm>
            <a:prstGeom prst="rect">
              <a:avLst/>
            </a:prstGeom>
            <a:noFill/>
            <a:extLst>
              <a:ext uri="{909E8E84-426E-40DD-AFC4-6F175D3DCCD1}">
                <a14:hiddenFill xmlns:a14="http://schemas.microsoft.com/office/drawing/2010/main">
                  <a:solidFill>
                    <a:srgbClr val="FFFFFF"/>
                  </a:solidFill>
                </a14:hiddenFill>
              </a:ext>
            </a:extLst>
          </p:spPr>
        </p:pic>
        <p:sp>
          <p:nvSpPr>
            <p:cNvPr id="17" name="テキスト ボックス 16">
              <a:extLst>
                <a:ext uri="{FF2B5EF4-FFF2-40B4-BE49-F238E27FC236}">
                  <a16:creationId xmlns:a16="http://schemas.microsoft.com/office/drawing/2014/main" id="{4594EA25-CFAE-3FFD-9879-633786B44486}"/>
                </a:ext>
              </a:extLst>
            </p:cNvPr>
            <p:cNvSpPr txBox="1"/>
            <p:nvPr/>
          </p:nvSpPr>
          <p:spPr>
            <a:xfrm>
              <a:off x="3635693" y="1703268"/>
              <a:ext cx="369570" cy="323165"/>
            </a:xfrm>
            <a:prstGeom prst="rect">
              <a:avLst/>
            </a:prstGeom>
            <a:noFill/>
          </p:spPr>
          <p:txBody>
            <a:bodyPr wrap="square" rtlCol="0">
              <a:spAutoFit/>
            </a:bodyPr>
            <a:lstStyle/>
            <a:p>
              <a:r>
                <a:rPr kumimoji="1" lang="ja-JP" altLang="en-US" sz="1500">
                  <a:latin typeface="Meiryo UI"/>
                  <a:ea typeface="Meiryo UI"/>
                </a:rPr>
                <a:t>②</a:t>
              </a:r>
              <a:endParaRPr kumimoji="1" lang="ja-JP" altLang="en-US" sz="1500"/>
            </a:p>
          </p:txBody>
        </p:sp>
      </p:grpSp>
      <p:graphicFrame>
        <p:nvGraphicFramePr>
          <p:cNvPr id="67" name="think-cell data - do not delete" hidden="1">
            <a:extLst>
              <a:ext uri="{FF2B5EF4-FFF2-40B4-BE49-F238E27FC236}">
                <a16:creationId xmlns:a16="http://schemas.microsoft.com/office/drawing/2014/main" id="{5F2EAFAB-2F11-E2F8-1B79-B689DDBA4736}"/>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18" name="think-cell スライド" r:id="rId8" imgW="473" imgH="473" progId="TCLayout.ActiveDocument.1">
                  <p:embed/>
                </p:oleObj>
              </mc:Choice>
              <mc:Fallback>
                <p:oleObj name="think-cell スライド" r:id="rId8" imgW="473" imgH="473" progId="TCLayout.ActiveDocument.1">
                  <p:embed/>
                  <p:pic>
                    <p:nvPicPr>
                      <p:cNvPr id="67" name="think-cell data - do not delete" hidden="1">
                        <a:extLst>
                          <a:ext uri="{FF2B5EF4-FFF2-40B4-BE49-F238E27FC236}">
                            <a16:creationId xmlns:a16="http://schemas.microsoft.com/office/drawing/2014/main" id="{5F2EAFAB-2F11-E2F8-1B79-B689DDBA4736}"/>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登録事項変更届の作成方法（</a:t>
            </a:r>
            <a:r>
              <a:rPr lang="en-US" altLang="ja-JP" sz="2200" b="1">
                <a:solidFill>
                  <a:srgbClr val="0070C0"/>
                </a:solidFill>
                <a:latin typeface="Meiryo UI" panose="020B0604030504040204" pitchFamily="50" charset="-128"/>
                <a:ea typeface="Meiryo UI" panose="020B0604030504040204" pitchFamily="50" charset="-128"/>
              </a:rPr>
              <a:t>4/4</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申請入力画面②</a:t>
            </a:r>
            <a:endParaRPr lang="en-US" altLang="ja-JP" sz="1400" b="1">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292923" y="1315329"/>
            <a:ext cx="5825146" cy="954107"/>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現在の登録情報が表示されます。変更内容を入力してください。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p:txBody>
      </p:sp>
      <p:grpSp>
        <p:nvGrpSpPr>
          <p:cNvPr id="34" name="グループ化 33">
            <a:extLst>
              <a:ext uri="{FF2B5EF4-FFF2-40B4-BE49-F238E27FC236}">
                <a16:creationId xmlns:a16="http://schemas.microsoft.com/office/drawing/2014/main" id="{C97A0F53-52E3-3A5A-6ED8-C2E40D5A2958}"/>
              </a:ext>
            </a:extLst>
          </p:cNvPr>
          <p:cNvGrpSpPr/>
          <p:nvPr/>
        </p:nvGrpSpPr>
        <p:grpSpPr>
          <a:xfrm>
            <a:off x="6292923" y="726049"/>
            <a:ext cx="5649632" cy="589280"/>
            <a:chOff x="3271184" y="3134360"/>
            <a:chExt cx="5649632" cy="589280"/>
          </a:xfrm>
        </p:grpSpPr>
        <p:sp>
          <p:nvSpPr>
            <p:cNvPr id="28" name="正方形/長方形 27">
              <a:extLst>
                <a:ext uri="{FF2B5EF4-FFF2-40B4-BE49-F238E27FC236}">
                  <a16:creationId xmlns:a16="http://schemas.microsoft.com/office/drawing/2014/main" id="{FED8E950-B4B5-69B7-8151-B15C6A74F528}"/>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前頁の続きです。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9372A8EF-9173-0EE5-A04E-B96A30C98EDD}"/>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33" name="図 32" descr="図形&#10;&#10;低い精度で自動的に生成された説明">
              <a:extLst>
                <a:ext uri="{FF2B5EF4-FFF2-40B4-BE49-F238E27FC236}">
                  <a16:creationId xmlns:a16="http://schemas.microsoft.com/office/drawing/2014/main" id="{76E0FF47-07BD-0C3F-77C9-907ADB269274}"/>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4" name="角丸四角形 7">
            <a:extLst>
              <a:ext uri="{FF2B5EF4-FFF2-40B4-BE49-F238E27FC236}">
                <a16:creationId xmlns:a16="http://schemas.microsoft.com/office/drawing/2014/main" id="{4B58FF37-9216-2A3B-7DA9-88D83EE4185E}"/>
              </a:ext>
            </a:extLst>
          </p:cNvPr>
          <p:cNvSpPr/>
          <p:nvPr/>
        </p:nvSpPr>
        <p:spPr>
          <a:xfrm flipV="1">
            <a:off x="224118" y="3018419"/>
            <a:ext cx="5615895" cy="3274804"/>
          </a:xfrm>
          <a:prstGeom prst="roundRect">
            <a:avLst>
              <a:gd name="adj" fmla="val 5284"/>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8C104CE0-2B9E-71C4-FCC9-F61F7EEBDF02}"/>
              </a:ext>
            </a:extLst>
          </p:cNvPr>
          <p:cNvSpPr txBox="1"/>
          <p:nvPr/>
        </p:nvSpPr>
        <p:spPr>
          <a:xfrm>
            <a:off x="-13939" y="2767032"/>
            <a:ext cx="415498" cy="369332"/>
          </a:xfrm>
          <a:prstGeom prst="rect">
            <a:avLst/>
          </a:prstGeom>
          <a:noFill/>
        </p:spPr>
        <p:txBody>
          <a:bodyPr wrap="none" rtlCol="0">
            <a:spAutoFit/>
          </a:bodyPr>
          <a:lstStyle/>
          <a:p>
            <a:r>
              <a:rPr lang="ja-JP" altLang="en-US" b="1">
                <a:solidFill>
                  <a:srgbClr val="FF0000"/>
                </a:solidFill>
                <a:latin typeface="Meiryo UI"/>
                <a:ea typeface="Meiryo UI"/>
              </a:rPr>
              <a:t>①</a:t>
            </a:r>
            <a:endParaRPr kumimoji="1" lang="ja-JP" altLang="en-US" b="1"/>
          </a:p>
        </p:txBody>
      </p:sp>
      <p:sp>
        <p:nvSpPr>
          <p:cNvPr id="5" name="テキスト プレースホルダ 38">
            <a:extLst>
              <a:ext uri="{FF2B5EF4-FFF2-40B4-BE49-F238E27FC236}">
                <a16:creationId xmlns:a16="http://schemas.microsoft.com/office/drawing/2014/main" id="{733D380D-EE7B-7A5D-A5A1-81444646C302}"/>
              </a:ext>
            </a:extLst>
          </p:cNvPr>
          <p:cNvSpPr txBox="1">
            <a:spLocks/>
          </p:cNvSpPr>
          <p:nvPr/>
        </p:nvSpPr>
        <p:spPr>
          <a:xfrm>
            <a:off x="6308688" y="5241836"/>
            <a:ext cx="5574508" cy="587441"/>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latin typeface="Meiryo UI" panose="020B0604030504040204" pitchFamily="50" charset="-128"/>
                <a:ea typeface="Meiryo UI" panose="020B0604030504040204" pitchFamily="50" charset="-128"/>
              </a:rPr>
              <a:t>「次へ」を</a:t>
            </a:r>
            <a:r>
              <a:rPr lang="ja-JP" altLang="en-US" sz="1200"/>
              <a:t>押下</a:t>
            </a:r>
            <a:r>
              <a:rPr lang="ja-JP" altLang="en-US" sz="1200">
                <a:latin typeface="Meiryo UI" panose="020B0604030504040204" pitchFamily="50" charset="-128"/>
                <a:ea typeface="Meiryo UI" panose="020B0604030504040204" pitchFamily="50" charset="-128"/>
              </a:rPr>
              <a:t>すると記載内容が一時保存され、入力内容確認画面へ遷移します。入力内容確認画面で「提出する」を押下し、申請を完了してください。</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4166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4805F3A4-3713-BFFF-2998-C030E0E75C40}"/>
              </a:ext>
            </a:extLst>
          </p:cNvPr>
          <p:cNvPicPr>
            <a:picLocks noChangeAspect="1"/>
          </p:cNvPicPr>
          <p:nvPr/>
        </p:nvPicPr>
        <p:blipFill rotWithShape="1">
          <a:blip r:embed="rId3"/>
          <a:srcRect l="16568" t="43137" r="16278" b="7581"/>
          <a:stretch/>
        </p:blipFill>
        <p:spPr>
          <a:xfrm>
            <a:off x="227963" y="1323485"/>
            <a:ext cx="5742835" cy="4686253"/>
          </a:xfrm>
          <a:prstGeom prst="rect">
            <a:avLst/>
          </a:prstGeom>
        </p:spPr>
      </p:pic>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事故報告書の作成方法</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入力画面</a:t>
            </a:r>
            <a:endParaRPr lang="en-US" altLang="ja-JP" sz="1400" b="1">
              <a:cs typeface="メイリオ" panose="020B0604030504040204" pitchFamily="50" charset="-128"/>
            </a:endParaRPr>
          </a:p>
        </p:txBody>
      </p:sp>
      <p:sp>
        <p:nvSpPr>
          <p:cNvPr id="10" name="テキスト ボックス 1">
            <a:extLst>
              <a:ext uri="{FF2B5EF4-FFF2-40B4-BE49-F238E27FC236}">
                <a16:creationId xmlns:a16="http://schemas.microsoft.com/office/drawing/2014/main" id="{4C87CA24-047E-E29C-A508-270511BFFD8E}"/>
              </a:ext>
            </a:extLst>
          </p:cNvPr>
          <p:cNvSpPr txBox="1"/>
          <p:nvPr/>
        </p:nvSpPr>
        <p:spPr>
          <a:xfrm>
            <a:off x="6292923" y="1315329"/>
            <a:ext cx="5825146" cy="3693319"/>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カレンダーマーク（　　　）を押下し、申請日を選択してください。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事故の報告及び内容を入力してください。</a:t>
            </a: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入力欄右下のアイコン（　　　）を下にドラッグすると入力欄を広げることができます。</a:t>
            </a:r>
            <a:br>
              <a:rPr lang="en-US" altLang="ja-JP" sz="1200">
                <a:latin typeface="Meiryo UI" panose="020B0604030504040204" pitchFamily="50" charset="-128"/>
                <a:ea typeface="Meiryo UI" panose="020B0604030504040204" pitchFamily="50" charset="-128"/>
              </a:rPr>
            </a:br>
            <a:r>
              <a:rPr lang="ja-JP" altLang="en-US" sz="1200">
                <a:latin typeface="Meiryo UI" panose="020B0604030504040204" pitchFamily="50" charset="-128"/>
                <a:ea typeface="Meiryo UI" panose="020B0604030504040204" pitchFamily="50" charset="-128"/>
              </a:rPr>
              <a:t>（以下同様です）</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kumimoji="1" lang="ja-JP" altLang="en-US" sz="1400" kern="1200">
                <a:solidFill>
                  <a:srgbClr val="000000"/>
                </a:solidFill>
                <a:effectLst/>
                <a:latin typeface="Meiryo UI" panose="020B0604030504040204" pitchFamily="50" charset="-128"/>
                <a:ea typeface="Meiryo UI" panose="020B0604030504040204" pitchFamily="50" charset="-128"/>
              </a:rPr>
              <a:t>事故に係る金額を</a:t>
            </a:r>
            <a:r>
              <a:rPr lang="ja-JP" altLang="en-US" sz="1400">
                <a:latin typeface="Meiryo UI" panose="020B0604030504040204" pitchFamily="50" charset="-128"/>
                <a:ea typeface="Meiryo UI" panose="020B0604030504040204" pitchFamily="50" charset="-128"/>
              </a:rPr>
              <a:t>入力してください。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事故に対してとった措置を入力してください。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カレンダーマーク（　　　）を押下し、業務の遂行と完了日の予定を選択してください。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完了予定日に関して追記事項がある場合は備考として入力してください。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事故が業務に及ぼす影響を入力してください。</a:t>
            </a:r>
            <a:endParaRPr lang="en-US" altLang="ja-JP" sz="1400">
              <a:latin typeface="Meiryo UI" panose="020B0604030504040204" pitchFamily="50" charset="-128"/>
              <a:ea typeface="Meiryo UI" panose="020B0604030504040204" pitchFamily="50" charset="-128"/>
            </a:endParaRPr>
          </a:p>
        </p:txBody>
      </p:sp>
      <p:pic>
        <p:nvPicPr>
          <p:cNvPr id="7" name="図 6">
            <a:extLst>
              <a:ext uri="{FF2B5EF4-FFF2-40B4-BE49-F238E27FC236}">
                <a16:creationId xmlns:a16="http://schemas.microsoft.com/office/drawing/2014/main" id="{0685733E-4AA3-8924-F52A-214035AA0BD6}"/>
              </a:ext>
            </a:extLst>
          </p:cNvPr>
          <p:cNvPicPr>
            <a:picLocks noChangeAspect="1"/>
          </p:cNvPicPr>
          <p:nvPr/>
        </p:nvPicPr>
        <p:blipFill rotWithShape="1">
          <a:blip r:embed="rId4"/>
          <a:srcRect l="47308" t="71685" r="51337" b="27380"/>
          <a:stretch/>
        </p:blipFill>
        <p:spPr>
          <a:xfrm>
            <a:off x="8034806" y="1566988"/>
            <a:ext cx="267855" cy="258619"/>
          </a:xfrm>
          <a:prstGeom prst="rect">
            <a:avLst/>
          </a:prstGeom>
        </p:spPr>
      </p:pic>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事故報告書の申請情報を入力します。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27" name="テキスト ボックス 26">
            <a:extLst>
              <a:ext uri="{FF2B5EF4-FFF2-40B4-BE49-F238E27FC236}">
                <a16:creationId xmlns:a16="http://schemas.microsoft.com/office/drawing/2014/main" id="{92673493-FFA6-F3DD-821E-06F1BC5DF1C3}"/>
              </a:ext>
            </a:extLst>
          </p:cNvPr>
          <p:cNvSpPr txBox="1"/>
          <p:nvPr/>
        </p:nvSpPr>
        <p:spPr>
          <a:xfrm>
            <a:off x="-51506" y="1753488"/>
            <a:ext cx="41549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sp>
        <p:nvSpPr>
          <p:cNvPr id="28" name="角丸四角形 7">
            <a:extLst>
              <a:ext uri="{FF2B5EF4-FFF2-40B4-BE49-F238E27FC236}">
                <a16:creationId xmlns:a16="http://schemas.microsoft.com/office/drawing/2014/main" id="{C7BA1666-7BAD-F2E6-CB01-2945B58EA686}"/>
              </a:ext>
            </a:extLst>
          </p:cNvPr>
          <p:cNvSpPr/>
          <p:nvPr/>
        </p:nvSpPr>
        <p:spPr>
          <a:xfrm flipV="1">
            <a:off x="351120" y="1851398"/>
            <a:ext cx="2717800" cy="164725"/>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pic>
        <p:nvPicPr>
          <p:cNvPr id="34" name="図 33">
            <a:extLst>
              <a:ext uri="{FF2B5EF4-FFF2-40B4-BE49-F238E27FC236}">
                <a16:creationId xmlns:a16="http://schemas.microsoft.com/office/drawing/2014/main" id="{EFCDEA6C-5755-6B02-B0CE-87C91D10259F}"/>
              </a:ext>
            </a:extLst>
          </p:cNvPr>
          <p:cNvPicPr>
            <a:picLocks noChangeAspect="1"/>
          </p:cNvPicPr>
          <p:nvPr/>
        </p:nvPicPr>
        <p:blipFill rotWithShape="1">
          <a:blip r:embed="rId6"/>
          <a:srcRect r="22844" b="17503"/>
          <a:stretch/>
        </p:blipFill>
        <p:spPr>
          <a:xfrm>
            <a:off x="8437627" y="2226796"/>
            <a:ext cx="203453" cy="233457"/>
          </a:xfrm>
          <a:prstGeom prst="rect">
            <a:avLst/>
          </a:prstGeom>
        </p:spPr>
      </p:pic>
      <p:sp>
        <p:nvSpPr>
          <p:cNvPr id="5" name="角丸四角形 7">
            <a:extLst>
              <a:ext uri="{FF2B5EF4-FFF2-40B4-BE49-F238E27FC236}">
                <a16:creationId xmlns:a16="http://schemas.microsoft.com/office/drawing/2014/main" id="{6ED38BBF-6733-CB5D-43F1-B58D8ED7132A}"/>
              </a:ext>
            </a:extLst>
          </p:cNvPr>
          <p:cNvSpPr/>
          <p:nvPr/>
        </p:nvSpPr>
        <p:spPr>
          <a:xfrm flipV="1">
            <a:off x="351120" y="4113585"/>
            <a:ext cx="2717800" cy="164725"/>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2" name="角丸四角形 7">
            <a:extLst>
              <a:ext uri="{FF2B5EF4-FFF2-40B4-BE49-F238E27FC236}">
                <a16:creationId xmlns:a16="http://schemas.microsoft.com/office/drawing/2014/main" id="{EAD4E28C-232C-34F8-154B-617A7011C1CD}"/>
              </a:ext>
            </a:extLst>
          </p:cNvPr>
          <p:cNvSpPr/>
          <p:nvPr/>
        </p:nvSpPr>
        <p:spPr>
          <a:xfrm flipV="1">
            <a:off x="351119" y="3127096"/>
            <a:ext cx="2740025" cy="161178"/>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3" name="角丸四角形 7">
            <a:extLst>
              <a:ext uri="{FF2B5EF4-FFF2-40B4-BE49-F238E27FC236}">
                <a16:creationId xmlns:a16="http://schemas.microsoft.com/office/drawing/2014/main" id="{C6EC4123-A38B-788C-BFDE-4DF87349B2F3}"/>
              </a:ext>
            </a:extLst>
          </p:cNvPr>
          <p:cNvSpPr/>
          <p:nvPr/>
        </p:nvSpPr>
        <p:spPr>
          <a:xfrm flipV="1">
            <a:off x="351120" y="2549714"/>
            <a:ext cx="5487988" cy="369330"/>
          </a:xfrm>
          <a:prstGeom prst="roundRect">
            <a:avLst>
              <a:gd name="adj" fmla="val 1251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4" name="角丸四角形 7">
            <a:extLst>
              <a:ext uri="{FF2B5EF4-FFF2-40B4-BE49-F238E27FC236}">
                <a16:creationId xmlns:a16="http://schemas.microsoft.com/office/drawing/2014/main" id="{4CF94223-9F8C-C8B6-18CF-9D9E0C041691}"/>
              </a:ext>
            </a:extLst>
          </p:cNvPr>
          <p:cNvSpPr/>
          <p:nvPr/>
        </p:nvSpPr>
        <p:spPr>
          <a:xfrm flipV="1">
            <a:off x="351120" y="3522436"/>
            <a:ext cx="5487988" cy="369330"/>
          </a:xfrm>
          <a:prstGeom prst="roundRect">
            <a:avLst>
              <a:gd name="adj" fmla="val 1251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7" name="角丸四角形 7">
            <a:extLst>
              <a:ext uri="{FF2B5EF4-FFF2-40B4-BE49-F238E27FC236}">
                <a16:creationId xmlns:a16="http://schemas.microsoft.com/office/drawing/2014/main" id="{4D1D1AC3-BCED-C699-CB66-96FF5539334A}"/>
              </a:ext>
            </a:extLst>
          </p:cNvPr>
          <p:cNvSpPr/>
          <p:nvPr/>
        </p:nvSpPr>
        <p:spPr>
          <a:xfrm flipV="1">
            <a:off x="351120" y="4659666"/>
            <a:ext cx="5487988" cy="369330"/>
          </a:xfrm>
          <a:prstGeom prst="roundRect">
            <a:avLst>
              <a:gd name="adj" fmla="val 1251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8" name="角丸四角形 7">
            <a:extLst>
              <a:ext uri="{FF2B5EF4-FFF2-40B4-BE49-F238E27FC236}">
                <a16:creationId xmlns:a16="http://schemas.microsoft.com/office/drawing/2014/main" id="{5C3E2597-425F-4D79-BC19-CDED8683EC6F}"/>
              </a:ext>
            </a:extLst>
          </p:cNvPr>
          <p:cNvSpPr/>
          <p:nvPr/>
        </p:nvSpPr>
        <p:spPr>
          <a:xfrm flipV="1">
            <a:off x="351120" y="5259741"/>
            <a:ext cx="5487988" cy="369330"/>
          </a:xfrm>
          <a:prstGeom prst="roundRect">
            <a:avLst>
              <a:gd name="adj" fmla="val 1251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FCDA72A7-0AF9-AE2D-2B78-7508D94C1F7E}"/>
              </a:ext>
            </a:extLst>
          </p:cNvPr>
          <p:cNvSpPr txBox="1"/>
          <p:nvPr/>
        </p:nvSpPr>
        <p:spPr>
          <a:xfrm>
            <a:off x="-51506" y="2555046"/>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②</a:t>
            </a:r>
            <a:endParaRPr kumimoji="1" lang="ja-JP" altLang="en-US" b="1"/>
          </a:p>
        </p:txBody>
      </p:sp>
      <p:sp>
        <p:nvSpPr>
          <p:cNvPr id="22" name="テキスト ボックス 21">
            <a:extLst>
              <a:ext uri="{FF2B5EF4-FFF2-40B4-BE49-F238E27FC236}">
                <a16:creationId xmlns:a16="http://schemas.microsoft.com/office/drawing/2014/main" id="{E800D14D-4EAD-3FBE-8B9B-6930DD78717C}"/>
              </a:ext>
            </a:extLst>
          </p:cNvPr>
          <p:cNvSpPr txBox="1"/>
          <p:nvPr/>
        </p:nvSpPr>
        <p:spPr>
          <a:xfrm>
            <a:off x="-51506" y="3046809"/>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③</a:t>
            </a:r>
            <a:endParaRPr kumimoji="1" lang="ja-JP" altLang="en-US" b="1"/>
          </a:p>
        </p:txBody>
      </p:sp>
      <p:sp>
        <p:nvSpPr>
          <p:cNvPr id="23" name="テキスト ボックス 22">
            <a:extLst>
              <a:ext uri="{FF2B5EF4-FFF2-40B4-BE49-F238E27FC236}">
                <a16:creationId xmlns:a16="http://schemas.microsoft.com/office/drawing/2014/main" id="{885627DA-3E69-2DB6-F8CE-E6A6634F3B35}"/>
              </a:ext>
            </a:extLst>
          </p:cNvPr>
          <p:cNvSpPr txBox="1"/>
          <p:nvPr/>
        </p:nvSpPr>
        <p:spPr>
          <a:xfrm>
            <a:off x="-51506" y="3547331"/>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④</a:t>
            </a:r>
            <a:endParaRPr kumimoji="1" lang="ja-JP" altLang="en-US" b="1"/>
          </a:p>
        </p:txBody>
      </p:sp>
      <p:sp>
        <p:nvSpPr>
          <p:cNvPr id="26" name="テキスト ボックス 25">
            <a:extLst>
              <a:ext uri="{FF2B5EF4-FFF2-40B4-BE49-F238E27FC236}">
                <a16:creationId xmlns:a16="http://schemas.microsoft.com/office/drawing/2014/main" id="{2DE35586-8153-FB72-B953-14BA2F32F36D}"/>
              </a:ext>
            </a:extLst>
          </p:cNvPr>
          <p:cNvSpPr txBox="1"/>
          <p:nvPr/>
        </p:nvSpPr>
        <p:spPr>
          <a:xfrm>
            <a:off x="-51506" y="4024216"/>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⑤</a:t>
            </a:r>
            <a:endParaRPr kumimoji="1" lang="ja-JP" altLang="en-US" b="1"/>
          </a:p>
        </p:txBody>
      </p:sp>
      <p:sp>
        <p:nvSpPr>
          <p:cNvPr id="30" name="テキスト ボックス 29">
            <a:extLst>
              <a:ext uri="{FF2B5EF4-FFF2-40B4-BE49-F238E27FC236}">
                <a16:creationId xmlns:a16="http://schemas.microsoft.com/office/drawing/2014/main" id="{F334AB28-353A-161F-C686-612FDF4C4B7F}"/>
              </a:ext>
            </a:extLst>
          </p:cNvPr>
          <p:cNvSpPr txBox="1"/>
          <p:nvPr/>
        </p:nvSpPr>
        <p:spPr>
          <a:xfrm>
            <a:off x="-51506" y="4675303"/>
            <a:ext cx="415498" cy="369332"/>
          </a:xfrm>
          <a:prstGeom prst="rect">
            <a:avLst/>
          </a:prstGeom>
          <a:noFill/>
        </p:spPr>
        <p:txBody>
          <a:bodyPr wrap="square" rtlCol="0">
            <a:spAutoFit/>
          </a:bodyPr>
          <a:lstStyle/>
          <a:p>
            <a:r>
              <a:rPr lang="ja-JP" altLang="en-US" b="1">
                <a:solidFill>
                  <a:srgbClr val="FF0000"/>
                </a:solidFill>
                <a:latin typeface="Meiryo UI"/>
                <a:ea typeface="Meiryo UI"/>
              </a:rPr>
              <a:t>⑥</a:t>
            </a:r>
            <a:endParaRPr kumimoji="1" lang="ja-JP" altLang="en-US" b="1"/>
          </a:p>
        </p:txBody>
      </p:sp>
      <p:sp>
        <p:nvSpPr>
          <p:cNvPr id="31" name="テキスト ボックス 30">
            <a:extLst>
              <a:ext uri="{FF2B5EF4-FFF2-40B4-BE49-F238E27FC236}">
                <a16:creationId xmlns:a16="http://schemas.microsoft.com/office/drawing/2014/main" id="{DFDBA596-68A8-8B53-C9F5-89E70FE0B088}"/>
              </a:ext>
            </a:extLst>
          </p:cNvPr>
          <p:cNvSpPr txBox="1"/>
          <p:nvPr/>
        </p:nvSpPr>
        <p:spPr>
          <a:xfrm>
            <a:off x="-51506" y="5291016"/>
            <a:ext cx="415498" cy="369332"/>
          </a:xfrm>
          <a:prstGeom prst="rect">
            <a:avLst/>
          </a:prstGeom>
          <a:noFill/>
        </p:spPr>
        <p:txBody>
          <a:bodyPr wrap="square" rtlCol="0">
            <a:spAutoFit/>
          </a:bodyPr>
          <a:lstStyle/>
          <a:p>
            <a:r>
              <a:rPr lang="ja-JP" altLang="en-US" b="1">
                <a:solidFill>
                  <a:srgbClr val="FF0000"/>
                </a:solidFill>
                <a:latin typeface="Meiryo UI"/>
                <a:ea typeface="Meiryo UI"/>
              </a:rPr>
              <a:t>⑦</a:t>
            </a:r>
            <a:endParaRPr kumimoji="1" lang="ja-JP" altLang="en-US" b="1"/>
          </a:p>
        </p:txBody>
      </p:sp>
      <p:pic>
        <p:nvPicPr>
          <p:cNvPr id="36" name="図 35">
            <a:extLst>
              <a:ext uri="{FF2B5EF4-FFF2-40B4-BE49-F238E27FC236}">
                <a16:creationId xmlns:a16="http://schemas.microsoft.com/office/drawing/2014/main" id="{CDD906EB-D6D8-BC23-EBE5-C79488F0CC85}"/>
              </a:ext>
            </a:extLst>
          </p:cNvPr>
          <p:cNvPicPr>
            <a:picLocks noChangeAspect="1"/>
          </p:cNvPicPr>
          <p:nvPr/>
        </p:nvPicPr>
        <p:blipFill rotWithShape="1">
          <a:blip r:embed="rId4"/>
          <a:srcRect l="47308" t="71685" r="51337" b="27380"/>
          <a:stretch/>
        </p:blipFill>
        <p:spPr>
          <a:xfrm>
            <a:off x="8034806" y="3602687"/>
            <a:ext cx="267855" cy="258619"/>
          </a:xfrm>
          <a:prstGeom prst="rect">
            <a:avLst/>
          </a:prstGeom>
        </p:spPr>
      </p:pic>
      <p:sp>
        <p:nvSpPr>
          <p:cNvPr id="4" name="テキスト プレースホルダ 38">
            <a:extLst>
              <a:ext uri="{FF2B5EF4-FFF2-40B4-BE49-F238E27FC236}">
                <a16:creationId xmlns:a16="http://schemas.microsoft.com/office/drawing/2014/main" id="{744C2B4E-7E57-6762-E200-E0A5431F276F}"/>
              </a:ext>
            </a:extLst>
          </p:cNvPr>
          <p:cNvSpPr txBox="1">
            <a:spLocks/>
          </p:cNvSpPr>
          <p:nvPr/>
        </p:nvSpPr>
        <p:spPr>
          <a:xfrm>
            <a:off x="6308688" y="5241836"/>
            <a:ext cx="5574508" cy="587441"/>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latin typeface="Meiryo UI" panose="020B0604030504040204" pitchFamily="50" charset="-128"/>
                <a:ea typeface="Meiryo UI" panose="020B0604030504040204" pitchFamily="50" charset="-128"/>
              </a:rPr>
              <a:t>「次へ」を</a:t>
            </a:r>
            <a:r>
              <a:rPr lang="ja-JP" altLang="en-US" sz="1200"/>
              <a:t>押下</a:t>
            </a:r>
            <a:r>
              <a:rPr lang="ja-JP" altLang="en-US" sz="1200">
                <a:latin typeface="Meiryo UI" panose="020B0604030504040204" pitchFamily="50" charset="-128"/>
                <a:ea typeface="Meiryo UI" panose="020B0604030504040204" pitchFamily="50" charset="-128"/>
              </a:rPr>
              <a:t>すると記載内容が一時保存され、入力内容確認画面へ遷移します。入力内容確認画面で「提出する」を押下し、申請を完了してください。</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82925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dirty="0">
                <a:solidFill>
                  <a:srgbClr val="0070C0"/>
                </a:solidFill>
                <a:latin typeface="Meiryo UI" panose="020B0604030504040204" pitchFamily="50" charset="-128"/>
                <a:ea typeface="Meiryo UI" panose="020B0604030504040204" pitchFamily="50" charset="-128"/>
              </a:rPr>
              <a:t>補助事業遂行状況報告書</a:t>
            </a:r>
            <a:r>
              <a:rPr lang="ja-JP" altLang="en-US" sz="2200" b="1" dirty="0">
                <a:solidFill>
                  <a:srgbClr val="0070C0"/>
                </a:solidFill>
                <a:latin typeface="Meiryo UI" panose="020B0604030504040204" pitchFamily="50" charset="-128"/>
                <a:ea typeface="Meiryo UI" panose="020B0604030504040204" pitchFamily="50" charset="-128"/>
              </a:rPr>
              <a:t>の作成方法（</a:t>
            </a:r>
            <a:r>
              <a:rPr lang="en-US" altLang="ja-JP" sz="2200" b="1" dirty="0">
                <a:solidFill>
                  <a:srgbClr val="0070C0"/>
                </a:solidFill>
                <a:latin typeface="Meiryo UI" panose="020B0604030504040204" pitchFamily="50" charset="-128"/>
                <a:ea typeface="Meiryo UI" panose="020B0604030504040204" pitchFamily="50" charset="-128"/>
              </a:rPr>
              <a:t>1/2</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dirty="0">
                <a:cs typeface="メイリオ" panose="020B0604030504040204" pitchFamily="50" charset="-128"/>
              </a:rPr>
              <a:t>入力画面（</a:t>
            </a:r>
            <a:r>
              <a:rPr lang="en-US" altLang="ja-JP" sz="1400" b="1" dirty="0">
                <a:cs typeface="メイリオ" panose="020B0604030504040204" pitchFamily="50" charset="-128"/>
              </a:rPr>
              <a:t>1/2</a:t>
            </a:r>
            <a:r>
              <a:rPr lang="ja-JP" altLang="en-US" sz="1400" b="1" dirty="0">
                <a:cs typeface="メイリオ" panose="020B0604030504040204" pitchFamily="50" charset="-128"/>
              </a:rPr>
              <a:t>）</a:t>
            </a:r>
            <a:endParaRPr lang="en-US" altLang="ja-JP" sz="1400" b="1" dirty="0">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zh-TW" altLang="en-US" sz="1400">
                  <a:solidFill>
                    <a:schemeClr val="tx1"/>
                  </a:solidFill>
                  <a:latin typeface="Meiryo UI" panose="020B0604030504040204" pitchFamily="50" charset="-128"/>
                  <a:ea typeface="Meiryo UI" panose="020B0604030504040204" pitchFamily="50" charset="-128"/>
                </a:rPr>
                <a:t>補助事業遂行状況報告書</a:t>
              </a:r>
              <a:r>
                <a:rPr lang="ja-JP" altLang="en-US" sz="1400">
                  <a:solidFill>
                    <a:schemeClr val="tx1"/>
                  </a:solidFill>
                  <a:latin typeface="Meiryo UI" panose="020B0604030504040204" pitchFamily="50" charset="-128"/>
                  <a:ea typeface="Meiryo UI" panose="020B0604030504040204" pitchFamily="50" charset="-128"/>
                </a:rPr>
                <a:t>の申請情報を入力します。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825146" cy="3908762"/>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カレンダーマーク（　　　）を押下し、報告日を選択してください。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補助事業遂行状況の具体的内容を入力してください。</a:t>
            </a:r>
            <a:br>
              <a:rPr lang="en-US" altLang="ja-JP" sz="1400" dirty="0">
                <a:latin typeface="Meiryo UI" panose="020B0604030504040204" pitchFamily="50" charset="-128"/>
                <a:ea typeface="Meiryo UI" panose="020B0604030504040204" pitchFamily="50" charset="-128"/>
              </a:rPr>
            </a:b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入力欄右下のアイコン（　　　）を下にドラッグすると入力欄を広げることができます。</a:t>
            </a:r>
            <a:br>
              <a:rPr lang="en-US" altLang="ja-JP"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（以下同様です）</a:t>
            </a: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本事業の進め方イメージを入力して下さい。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月末現在の実施状況の月を、</a:t>
            </a:r>
            <a:r>
              <a:rPr lang="en-US" altLang="ja-JP" sz="1400">
                <a:latin typeface="Meiryo UI" panose="020B0604030504040204" pitchFamily="50" charset="-128"/>
                <a:ea typeface="Meiryo UI" panose="020B0604030504040204" pitchFamily="50" charset="-128"/>
              </a:rPr>
              <a:t>1</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12</a:t>
            </a:r>
            <a:r>
              <a:rPr lang="ja-JP" altLang="en-US" sz="1400" dirty="0">
                <a:latin typeface="Meiryo UI" panose="020B0604030504040204" pitchFamily="50" charset="-128"/>
                <a:ea typeface="Meiryo UI" panose="020B0604030504040204" pitchFamily="50" charset="-128"/>
              </a:rPr>
              <a:t>から選択してください。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当初計画の内容・当初計画の実施状況・直面した課題とその対応状況について入力してください。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月末現在の事業経費の状況の月を、</a:t>
            </a:r>
            <a:r>
              <a:rPr lang="en-US" altLang="ja-JP" sz="1400">
                <a:latin typeface="Meiryo UI" panose="020B0604030504040204" pitchFamily="50" charset="-128"/>
                <a:ea typeface="Meiryo UI" panose="020B0604030504040204" pitchFamily="50" charset="-128"/>
              </a:rPr>
              <a:t>1</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12</a:t>
            </a:r>
            <a:r>
              <a:rPr lang="ja-JP" altLang="en-US" sz="1400" dirty="0">
                <a:latin typeface="Meiryo UI" panose="020B0604030504040204" pitchFamily="50" charset="-128"/>
                <a:ea typeface="Meiryo UI" panose="020B0604030504040204" pitchFamily="50" charset="-128"/>
              </a:rPr>
              <a:t>から選択してください。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カレンダーマーク（　　　）を押下し、経費内訳の記入日を選択してください。</a:t>
            </a:r>
            <a:endParaRPr lang="en-US" altLang="ja-JP" sz="1400" dirty="0">
              <a:latin typeface="Meiryo UI" panose="020B0604030504040204" pitchFamily="50" charset="-128"/>
              <a:ea typeface="Meiryo UI" panose="020B0604030504040204" pitchFamily="50" charset="-128"/>
            </a:endParaRPr>
          </a:p>
          <a:p>
            <a:pPr>
              <a:buClr>
                <a:srgbClr val="FF0000"/>
              </a:buClr>
            </a:pPr>
            <a:endParaRPr lang="en-US" altLang="ja-JP" sz="1400" dirty="0">
              <a:latin typeface="Meiryo UI" panose="020B0604030504040204" pitchFamily="50" charset="-128"/>
              <a:ea typeface="Meiryo UI" panose="020B0604030504040204" pitchFamily="50" charset="-128"/>
            </a:endParaRPr>
          </a:p>
        </p:txBody>
      </p:sp>
      <p:pic>
        <p:nvPicPr>
          <p:cNvPr id="22" name="図 21">
            <a:extLst>
              <a:ext uri="{FF2B5EF4-FFF2-40B4-BE49-F238E27FC236}">
                <a16:creationId xmlns:a16="http://schemas.microsoft.com/office/drawing/2014/main" id="{3F78F96D-129C-8D3E-8260-124E90C34E7D}"/>
              </a:ext>
            </a:extLst>
          </p:cNvPr>
          <p:cNvPicPr>
            <a:picLocks noChangeAspect="1"/>
          </p:cNvPicPr>
          <p:nvPr/>
        </p:nvPicPr>
        <p:blipFill rotWithShape="1">
          <a:blip r:embed="rId4"/>
          <a:srcRect l="47308" t="71685" r="51337" b="27380"/>
          <a:stretch/>
        </p:blipFill>
        <p:spPr>
          <a:xfrm>
            <a:off x="8034806" y="1566988"/>
            <a:ext cx="267855" cy="258619"/>
          </a:xfrm>
          <a:prstGeom prst="rect">
            <a:avLst/>
          </a:prstGeom>
        </p:spPr>
      </p:pic>
      <p:pic>
        <p:nvPicPr>
          <p:cNvPr id="23" name="図 22">
            <a:extLst>
              <a:ext uri="{FF2B5EF4-FFF2-40B4-BE49-F238E27FC236}">
                <a16:creationId xmlns:a16="http://schemas.microsoft.com/office/drawing/2014/main" id="{D924C60C-51F7-0097-1CD2-CA6D5A33DB05}"/>
              </a:ext>
            </a:extLst>
          </p:cNvPr>
          <p:cNvPicPr>
            <a:picLocks noChangeAspect="1"/>
          </p:cNvPicPr>
          <p:nvPr/>
        </p:nvPicPr>
        <p:blipFill rotWithShape="1">
          <a:blip r:embed="rId5"/>
          <a:srcRect r="22844" b="17503"/>
          <a:stretch/>
        </p:blipFill>
        <p:spPr>
          <a:xfrm>
            <a:off x="8437627" y="2226796"/>
            <a:ext cx="203453" cy="233457"/>
          </a:xfrm>
          <a:prstGeom prst="rect">
            <a:avLst/>
          </a:prstGeom>
        </p:spPr>
      </p:pic>
      <p:pic>
        <p:nvPicPr>
          <p:cNvPr id="5" name="図 4">
            <a:extLst>
              <a:ext uri="{FF2B5EF4-FFF2-40B4-BE49-F238E27FC236}">
                <a16:creationId xmlns:a16="http://schemas.microsoft.com/office/drawing/2014/main" id="{44347ADC-8684-2E06-690A-98FCBCF18845}"/>
              </a:ext>
            </a:extLst>
          </p:cNvPr>
          <p:cNvPicPr>
            <a:picLocks noChangeAspect="1"/>
          </p:cNvPicPr>
          <p:nvPr/>
        </p:nvPicPr>
        <p:blipFill rotWithShape="1">
          <a:blip r:embed="rId6"/>
          <a:srcRect l="16367" t="27974" r="16171" b="35163"/>
          <a:stretch/>
        </p:blipFill>
        <p:spPr>
          <a:xfrm>
            <a:off x="234202" y="1232151"/>
            <a:ext cx="5664875" cy="5023570"/>
          </a:xfrm>
          <a:prstGeom prst="rect">
            <a:avLst/>
          </a:prstGeom>
        </p:spPr>
      </p:pic>
      <p:sp>
        <p:nvSpPr>
          <p:cNvPr id="4" name="テキスト ボックス 3">
            <a:extLst>
              <a:ext uri="{FF2B5EF4-FFF2-40B4-BE49-F238E27FC236}">
                <a16:creationId xmlns:a16="http://schemas.microsoft.com/office/drawing/2014/main" id="{1F840AAA-6985-9F12-FC77-839C7435E7FA}"/>
              </a:ext>
            </a:extLst>
          </p:cNvPr>
          <p:cNvSpPr txBox="1"/>
          <p:nvPr/>
        </p:nvSpPr>
        <p:spPr>
          <a:xfrm>
            <a:off x="0" y="1651502"/>
            <a:ext cx="41549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sp>
        <p:nvSpPr>
          <p:cNvPr id="7" name="角丸四角形 7">
            <a:extLst>
              <a:ext uri="{FF2B5EF4-FFF2-40B4-BE49-F238E27FC236}">
                <a16:creationId xmlns:a16="http://schemas.microsoft.com/office/drawing/2014/main" id="{00377265-6F2F-8886-45BD-9DB05CA38F39}"/>
              </a:ext>
            </a:extLst>
          </p:cNvPr>
          <p:cNvSpPr/>
          <p:nvPr/>
        </p:nvSpPr>
        <p:spPr>
          <a:xfrm flipV="1">
            <a:off x="363992" y="1769197"/>
            <a:ext cx="2229983" cy="164725"/>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2DC480E1-F468-3CFF-5E51-7FB1E0DD3D15}"/>
              </a:ext>
            </a:extLst>
          </p:cNvPr>
          <p:cNvSpPr txBox="1"/>
          <p:nvPr/>
        </p:nvSpPr>
        <p:spPr>
          <a:xfrm>
            <a:off x="0" y="4051802"/>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④</a:t>
            </a:r>
            <a:endParaRPr kumimoji="1" lang="ja-JP" altLang="en-US" b="1"/>
          </a:p>
        </p:txBody>
      </p:sp>
      <p:sp>
        <p:nvSpPr>
          <p:cNvPr id="9" name="角丸四角形 7">
            <a:extLst>
              <a:ext uri="{FF2B5EF4-FFF2-40B4-BE49-F238E27FC236}">
                <a16:creationId xmlns:a16="http://schemas.microsoft.com/office/drawing/2014/main" id="{EC50E54F-946A-A1BA-1E3F-71764102D011}"/>
              </a:ext>
            </a:extLst>
          </p:cNvPr>
          <p:cNvSpPr/>
          <p:nvPr/>
        </p:nvSpPr>
        <p:spPr>
          <a:xfrm flipV="1">
            <a:off x="363993" y="4175846"/>
            <a:ext cx="1795008" cy="164725"/>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F5CED7C2-BAC2-F03A-05ED-7F5DC55C8161}"/>
              </a:ext>
            </a:extLst>
          </p:cNvPr>
          <p:cNvSpPr txBox="1"/>
          <p:nvPr/>
        </p:nvSpPr>
        <p:spPr>
          <a:xfrm>
            <a:off x="0" y="5241836"/>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⑥</a:t>
            </a:r>
            <a:endParaRPr kumimoji="1" lang="ja-JP" altLang="en-US" b="1"/>
          </a:p>
        </p:txBody>
      </p:sp>
      <p:sp>
        <p:nvSpPr>
          <p:cNvPr id="13" name="角丸四角形 7">
            <a:extLst>
              <a:ext uri="{FF2B5EF4-FFF2-40B4-BE49-F238E27FC236}">
                <a16:creationId xmlns:a16="http://schemas.microsoft.com/office/drawing/2014/main" id="{2E23685E-09F5-0D6F-A620-AC85C84E292B}"/>
              </a:ext>
            </a:extLst>
          </p:cNvPr>
          <p:cNvSpPr/>
          <p:nvPr/>
        </p:nvSpPr>
        <p:spPr>
          <a:xfrm flipV="1">
            <a:off x="363993" y="5365880"/>
            <a:ext cx="1795008" cy="164725"/>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C9ADB066-96CF-DC48-0687-8AD88FC771D7}"/>
              </a:ext>
            </a:extLst>
          </p:cNvPr>
          <p:cNvSpPr txBox="1"/>
          <p:nvPr/>
        </p:nvSpPr>
        <p:spPr>
          <a:xfrm>
            <a:off x="0" y="5843182"/>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⑦</a:t>
            </a:r>
            <a:endParaRPr kumimoji="1" lang="ja-JP" altLang="en-US" b="1"/>
          </a:p>
        </p:txBody>
      </p:sp>
      <p:sp>
        <p:nvSpPr>
          <p:cNvPr id="17" name="角丸四角形 7">
            <a:extLst>
              <a:ext uri="{FF2B5EF4-FFF2-40B4-BE49-F238E27FC236}">
                <a16:creationId xmlns:a16="http://schemas.microsoft.com/office/drawing/2014/main" id="{2C5E8E72-2CD8-5605-9C9C-EDEA7F693460}"/>
              </a:ext>
            </a:extLst>
          </p:cNvPr>
          <p:cNvSpPr/>
          <p:nvPr/>
        </p:nvSpPr>
        <p:spPr>
          <a:xfrm flipV="1">
            <a:off x="363993" y="5967226"/>
            <a:ext cx="1795008" cy="164725"/>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0" name="テキスト ボックス 29">
            <a:extLst>
              <a:ext uri="{FF2B5EF4-FFF2-40B4-BE49-F238E27FC236}">
                <a16:creationId xmlns:a16="http://schemas.microsoft.com/office/drawing/2014/main" id="{AD5ECE22-AD10-6C07-A80A-F5CA1786F974}"/>
              </a:ext>
            </a:extLst>
          </p:cNvPr>
          <p:cNvSpPr txBox="1"/>
          <p:nvPr/>
        </p:nvSpPr>
        <p:spPr>
          <a:xfrm>
            <a:off x="0" y="2777413"/>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②</a:t>
            </a:r>
            <a:endParaRPr kumimoji="1" lang="ja-JP" altLang="en-US" b="1"/>
          </a:p>
        </p:txBody>
      </p:sp>
      <p:sp>
        <p:nvSpPr>
          <p:cNvPr id="31" name="角丸四角形 7">
            <a:extLst>
              <a:ext uri="{FF2B5EF4-FFF2-40B4-BE49-F238E27FC236}">
                <a16:creationId xmlns:a16="http://schemas.microsoft.com/office/drawing/2014/main" id="{71982DDB-A90A-2FBB-6BE2-015B2A11396C}"/>
              </a:ext>
            </a:extLst>
          </p:cNvPr>
          <p:cNvSpPr/>
          <p:nvPr/>
        </p:nvSpPr>
        <p:spPr>
          <a:xfrm flipV="1">
            <a:off x="363992" y="2895107"/>
            <a:ext cx="5376408" cy="384179"/>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2" name="テキスト ボックス 31">
            <a:extLst>
              <a:ext uri="{FF2B5EF4-FFF2-40B4-BE49-F238E27FC236}">
                <a16:creationId xmlns:a16="http://schemas.microsoft.com/office/drawing/2014/main" id="{E254D681-1D21-58CF-0A45-DAFF5D31EA9F}"/>
              </a:ext>
            </a:extLst>
          </p:cNvPr>
          <p:cNvSpPr txBox="1"/>
          <p:nvPr/>
        </p:nvSpPr>
        <p:spPr>
          <a:xfrm>
            <a:off x="0" y="3359850"/>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③</a:t>
            </a:r>
            <a:endParaRPr kumimoji="1" lang="ja-JP" altLang="en-US" b="1"/>
          </a:p>
        </p:txBody>
      </p:sp>
      <p:sp>
        <p:nvSpPr>
          <p:cNvPr id="33" name="角丸四角形 7">
            <a:extLst>
              <a:ext uri="{FF2B5EF4-FFF2-40B4-BE49-F238E27FC236}">
                <a16:creationId xmlns:a16="http://schemas.microsoft.com/office/drawing/2014/main" id="{69ED732E-9E37-F3C8-2278-DAFC568C03C6}"/>
              </a:ext>
            </a:extLst>
          </p:cNvPr>
          <p:cNvSpPr/>
          <p:nvPr/>
        </p:nvSpPr>
        <p:spPr>
          <a:xfrm flipV="1">
            <a:off x="363992" y="3477544"/>
            <a:ext cx="5376408" cy="384177"/>
          </a:xfrm>
          <a:prstGeom prst="roundRect">
            <a:avLst>
              <a:gd name="adj" fmla="val 795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4" name="テキスト ボックス 33">
            <a:extLst>
              <a:ext uri="{FF2B5EF4-FFF2-40B4-BE49-F238E27FC236}">
                <a16:creationId xmlns:a16="http://schemas.microsoft.com/office/drawing/2014/main" id="{CFD1311C-B692-0959-257B-5ADCDE906EDE}"/>
              </a:ext>
            </a:extLst>
          </p:cNvPr>
          <p:cNvSpPr txBox="1"/>
          <p:nvPr/>
        </p:nvSpPr>
        <p:spPr>
          <a:xfrm>
            <a:off x="0" y="4611215"/>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⑤</a:t>
            </a:r>
            <a:endParaRPr kumimoji="1" lang="ja-JP" altLang="en-US" b="1"/>
          </a:p>
        </p:txBody>
      </p:sp>
      <p:sp>
        <p:nvSpPr>
          <p:cNvPr id="35" name="角丸四角形 7">
            <a:extLst>
              <a:ext uri="{FF2B5EF4-FFF2-40B4-BE49-F238E27FC236}">
                <a16:creationId xmlns:a16="http://schemas.microsoft.com/office/drawing/2014/main" id="{BBA8A78F-EFF7-D565-A044-A43D16922CAC}"/>
              </a:ext>
            </a:extLst>
          </p:cNvPr>
          <p:cNvSpPr/>
          <p:nvPr/>
        </p:nvSpPr>
        <p:spPr>
          <a:xfrm flipV="1">
            <a:off x="363992" y="4728909"/>
            <a:ext cx="5376408" cy="384179"/>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pic>
        <p:nvPicPr>
          <p:cNvPr id="36" name="図 35">
            <a:extLst>
              <a:ext uri="{FF2B5EF4-FFF2-40B4-BE49-F238E27FC236}">
                <a16:creationId xmlns:a16="http://schemas.microsoft.com/office/drawing/2014/main" id="{D152012D-DA9B-204A-4B7F-511928B62E02}"/>
              </a:ext>
            </a:extLst>
          </p:cNvPr>
          <p:cNvPicPr>
            <a:picLocks noChangeAspect="1"/>
          </p:cNvPicPr>
          <p:nvPr/>
        </p:nvPicPr>
        <p:blipFill rotWithShape="1">
          <a:blip r:embed="rId4"/>
          <a:srcRect l="47308" t="71685" r="51337" b="27380"/>
          <a:stretch/>
        </p:blipFill>
        <p:spPr>
          <a:xfrm>
            <a:off x="8027186" y="4689431"/>
            <a:ext cx="267855" cy="258619"/>
          </a:xfrm>
          <a:prstGeom prst="rect">
            <a:avLst/>
          </a:prstGeom>
        </p:spPr>
      </p:pic>
    </p:spTree>
    <p:extLst>
      <p:ext uri="{BB962C8B-B14F-4D97-AF65-F5344CB8AC3E}">
        <p14:creationId xmlns:p14="http://schemas.microsoft.com/office/powerpoint/2010/main" val="7320248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dirty="0">
                <a:solidFill>
                  <a:srgbClr val="0070C0"/>
                </a:solidFill>
                <a:latin typeface="Meiryo UI" panose="020B0604030504040204" pitchFamily="50" charset="-128"/>
                <a:ea typeface="Meiryo UI" panose="020B0604030504040204" pitchFamily="50" charset="-128"/>
              </a:rPr>
              <a:t>補助事業遂行状況報告書</a:t>
            </a:r>
            <a:r>
              <a:rPr lang="ja-JP" altLang="en-US" sz="2200" b="1" dirty="0">
                <a:solidFill>
                  <a:srgbClr val="0070C0"/>
                </a:solidFill>
                <a:latin typeface="Meiryo UI" panose="020B0604030504040204" pitchFamily="50" charset="-128"/>
                <a:ea typeface="Meiryo UI" panose="020B0604030504040204" pitchFamily="50" charset="-128"/>
              </a:rPr>
              <a:t>の作成方法（</a:t>
            </a:r>
            <a:r>
              <a:rPr lang="en-US" altLang="ja-JP" sz="2200" b="1" dirty="0">
                <a:solidFill>
                  <a:srgbClr val="0070C0"/>
                </a:solidFill>
                <a:latin typeface="Meiryo UI" panose="020B0604030504040204" pitchFamily="50" charset="-128"/>
                <a:ea typeface="Meiryo UI" panose="020B0604030504040204" pitchFamily="50" charset="-128"/>
              </a:rPr>
              <a:t>2/2</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dirty="0">
                <a:cs typeface="メイリオ" panose="020B0604030504040204" pitchFamily="50" charset="-128"/>
              </a:rPr>
              <a:t>入力画面（</a:t>
            </a:r>
            <a:r>
              <a:rPr lang="en-US" altLang="ja-JP" sz="1400" b="1" dirty="0">
                <a:cs typeface="メイリオ" panose="020B0604030504040204" pitchFamily="50" charset="-128"/>
              </a:rPr>
              <a:t>2/2</a:t>
            </a:r>
            <a:r>
              <a:rPr lang="ja-JP" altLang="en-US" sz="1400" b="1" dirty="0">
                <a:cs typeface="メイリオ" panose="020B0604030504040204" pitchFamily="50" charset="-128"/>
              </a:rPr>
              <a:t>）</a:t>
            </a:r>
            <a:endParaRPr lang="en-US" altLang="ja-JP" sz="1400" b="1" dirty="0">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前頁の続きです。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825146" cy="1600438"/>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補助対象経費のうち支出済み金額を入力してください。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本補助事業がもたらす効果等を入力してください。</a:t>
            </a: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本事業の推進にあたっての改善点、意見等を入力してください。</a:t>
            </a:r>
            <a:endParaRPr lang="en-US" altLang="ja-JP" sz="1400">
              <a:latin typeface="Meiryo UI" panose="020B0604030504040204" pitchFamily="50" charset="-128"/>
              <a:ea typeface="Meiryo UI" panose="020B0604030504040204" pitchFamily="50" charset="-128"/>
            </a:endParaRPr>
          </a:p>
          <a:p>
            <a:pPr>
              <a:buClr>
                <a:srgbClr val="FF0000"/>
              </a:buClr>
            </a:pPr>
            <a:endParaRPr lang="en-US" altLang="ja-JP" sz="1400">
              <a:latin typeface="Meiryo UI" panose="020B0604030504040204" pitchFamily="50" charset="-128"/>
              <a:ea typeface="Meiryo UI" panose="020B0604030504040204" pitchFamily="50" charset="-128"/>
            </a:endParaRPr>
          </a:p>
        </p:txBody>
      </p:sp>
      <p:sp>
        <p:nvSpPr>
          <p:cNvPr id="6" name="テキスト プレースホルダ 38">
            <a:extLst>
              <a:ext uri="{FF2B5EF4-FFF2-40B4-BE49-F238E27FC236}">
                <a16:creationId xmlns:a16="http://schemas.microsoft.com/office/drawing/2014/main" id="{122E7D1B-3135-F38E-331C-7ED38548B574}"/>
              </a:ext>
            </a:extLst>
          </p:cNvPr>
          <p:cNvSpPr txBox="1">
            <a:spLocks/>
          </p:cNvSpPr>
          <p:nvPr/>
        </p:nvSpPr>
        <p:spPr>
          <a:xfrm>
            <a:off x="6308688" y="5241836"/>
            <a:ext cx="5574508" cy="587441"/>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latin typeface="Meiryo UI" panose="020B0604030504040204" pitchFamily="50" charset="-128"/>
                <a:ea typeface="Meiryo UI" panose="020B0604030504040204" pitchFamily="50" charset="-128"/>
              </a:rPr>
              <a:t>「次へ」を</a:t>
            </a:r>
            <a:r>
              <a:rPr lang="ja-JP" altLang="en-US" sz="1200"/>
              <a:t>押下</a:t>
            </a:r>
            <a:r>
              <a:rPr lang="ja-JP" altLang="en-US" sz="1200">
                <a:latin typeface="Meiryo UI" panose="020B0604030504040204" pitchFamily="50" charset="-128"/>
                <a:ea typeface="Meiryo UI" panose="020B0604030504040204" pitchFamily="50" charset="-128"/>
              </a:rPr>
              <a:t>すると記載内容が一時保存され、入力内容確認画面へ遷移します。</a:t>
            </a:r>
            <a:br>
              <a:rPr lang="en-US" altLang="ja-JP" sz="1200">
                <a:latin typeface="Meiryo UI" panose="020B0604030504040204" pitchFamily="50" charset="-128"/>
                <a:ea typeface="Meiryo UI" panose="020B0604030504040204" pitchFamily="50" charset="-128"/>
              </a:rPr>
            </a:br>
            <a:r>
              <a:rPr lang="ja-JP" altLang="en-US" sz="1200">
                <a:latin typeface="Meiryo UI" panose="020B0604030504040204" pitchFamily="50" charset="-128"/>
                <a:ea typeface="Meiryo UI" panose="020B0604030504040204" pitchFamily="50" charset="-128"/>
              </a:rPr>
              <a:t>入力内容確認画面で「提出する」を押下し、申請を完了してください。</a:t>
            </a:r>
            <a:endParaRPr lang="en-US" altLang="ja-JP" sz="1200">
              <a:latin typeface="Meiryo UI" panose="020B0604030504040204" pitchFamily="50" charset="-128"/>
              <a:ea typeface="Meiryo UI" panose="020B0604030504040204" pitchFamily="50" charset="-128"/>
            </a:endParaRPr>
          </a:p>
        </p:txBody>
      </p:sp>
      <p:pic>
        <p:nvPicPr>
          <p:cNvPr id="4" name="図 3">
            <a:extLst>
              <a:ext uri="{FF2B5EF4-FFF2-40B4-BE49-F238E27FC236}">
                <a16:creationId xmlns:a16="http://schemas.microsoft.com/office/drawing/2014/main" id="{8DBB0669-F6DB-1DAE-1163-9F766E27CFDF}"/>
              </a:ext>
            </a:extLst>
          </p:cNvPr>
          <p:cNvPicPr>
            <a:picLocks noChangeAspect="1"/>
          </p:cNvPicPr>
          <p:nvPr/>
        </p:nvPicPr>
        <p:blipFill rotWithShape="1">
          <a:blip r:embed="rId4"/>
          <a:srcRect l="16367" t="65621" r="16171" b="5001"/>
          <a:stretch/>
        </p:blipFill>
        <p:spPr>
          <a:xfrm>
            <a:off x="156243" y="1358253"/>
            <a:ext cx="5764986" cy="4074359"/>
          </a:xfrm>
          <a:prstGeom prst="rect">
            <a:avLst/>
          </a:prstGeom>
        </p:spPr>
      </p:pic>
      <p:sp>
        <p:nvSpPr>
          <p:cNvPr id="9" name="テキスト ボックス 8">
            <a:extLst>
              <a:ext uri="{FF2B5EF4-FFF2-40B4-BE49-F238E27FC236}">
                <a16:creationId xmlns:a16="http://schemas.microsoft.com/office/drawing/2014/main" id="{5C5549C9-D272-0D47-256C-EE32757D1F2A}"/>
              </a:ext>
            </a:extLst>
          </p:cNvPr>
          <p:cNvSpPr txBox="1"/>
          <p:nvPr/>
        </p:nvSpPr>
        <p:spPr>
          <a:xfrm>
            <a:off x="-51506" y="4565905"/>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③</a:t>
            </a:r>
            <a:endParaRPr kumimoji="1" lang="ja-JP" altLang="en-US" b="1"/>
          </a:p>
        </p:txBody>
      </p:sp>
      <p:sp>
        <p:nvSpPr>
          <p:cNvPr id="10" name="角丸四角形 7">
            <a:extLst>
              <a:ext uri="{FF2B5EF4-FFF2-40B4-BE49-F238E27FC236}">
                <a16:creationId xmlns:a16="http://schemas.microsoft.com/office/drawing/2014/main" id="{C6F95933-93CA-268D-0D57-DCEF09458B75}"/>
              </a:ext>
            </a:extLst>
          </p:cNvPr>
          <p:cNvSpPr/>
          <p:nvPr/>
        </p:nvSpPr>
        <p:spPr>
          <a:xfrm flipV="1">
            <a:off x="287792" y="4639692"/>
            <a:ext cx="5471658" cy="384179"/>
          </a:xfrm>
          <a:prstGeom prst="roundRect">
            <a:avLst>
              <a:gd name="adj" fmla="val 9609"/>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6FC5C70D-C321-386E-5080-5A830C64D449}"/>
              </a:ext>
            </a:extLst>
          </p:cNvPr>
          <p:cNvSpPr txBox="1"/>
          <p:nvPr/>
        </p:nvSpPr>
        <p:spPr>
          <a:xfrm>
            <a:off x="-51506" y="3983199"/>
            <a:ext cx="415498" cy="369332"/>
          </a:xfrm>
          <a:prstGeom prst="rect">
            <a:avLst/>
          </a:prstGeom>
          <a:noFill/>
        </p:spPr>
        <p:txBody>
          <a:bodyPr wrap="square" rtlCol="0">
            <a:spAutoFit/>
          </a:bodyPr>
          <a:lstStyle/>
          <a:p>
            <a:r>
              <a:rPr kumimoji="1" lang="ja-JP" altLang="en-US" b="1">
                <a:solidFill>
                  <a:srgbClr val="FF0000"/>
                </a:solidFill>
                <a:latin typeface="Meiryo UI"/>
                <a:ea typeface="Meiryo UI"/>
              </a:rPr>
              <a:t>②</a:t>
            </a:r>
            <a:endParaRPr kumimoji="1" lang="ja-JP" altLang="en-US" b="1"/>
          </a:p>
        </p:txBody>
      </p:sp>
      <p:sp>
        <p:nvSpPr>
          <p:cNvPr id="12" name="角丸四角形 7">
            <a:extLst>
              <a:ext uri="{FF2B5EF4-FFF2-40B4-BE49-F238E27FC236}">
                <a16:creationId xmlns:a16="http://schemas.microsoft.com/office/drawing/2014/main" id="{63583BD8-F21F-63FC-575B-DB198CBFE205}"/>
              </a:ext>
            </a:extLst>
          </p:cNvPr>
          <p:cNvSpPr/>
          <p:nvPr/>
        </p:nvSpPr>
        <p:spPr>
          <a:xfrm flipV="1">
            <a:off x="287792" y="4056986"/>
            <a:ext cx="5471658" cy="384179"/>
          </a:xfrm>
          <a:prstGeom prst="roundRect">
            <a:avLst>
              <a:gd name="adj" fmla="val 9609"/>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3" name="角丸四角形 7">
            <a:extLst>
              <a:ext uri="{FF2B5EF4-FFF2-40B4-BE49-F238E27FC236}">
                <a16:creationId xmlns:a16="http://schemas.microsoft.com/office/drawing/2014/main" id="{CDCF32F7-0EB9-D201-DE05-464C547F5E69}"/>
              </a:ext>
            </a:extLst>
          </p:cNvPr>
          <p:cNvSpPr/>
          <p:nvPr/>
        </p:nvSpPr>
        <p:spPr>
          <a:xfrm flipV="1">
            <a:off x="3210874" y="2317050"/>
            <a:ext cx="2529526"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A011D80C-4B08-1E84-50CC-8694114C05B3}"/>
              </a:ext>
            </a:extLst>
          </p:cNvPr>
          <p:cNvSpPr txBox="1"/>
          <p:nvPr/>
        </p:nvSpPr>
        <p:spPr>
          <a:xfrm>
            <a:off x="2876550" y="2155113"/>
            <a:ext cx="41549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spTree>
    <p:extLst>
      <p:ext uri="{BB962C8B-B14F-4D97-AF65-F5344CB8AC3E}">
        <p14:creationId xmlns:p14="http://schemas.microsoft.com/office/powerpoint/2010/main" val="13261031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dirty="0">
                <a:solidFill>
                  <a:srgbClr val="0070C0"/>
                </a:solidFill>
                <a:latin typeface="Meiryo UI" panose="020B0604030504040204" pitchFamily="50" charset="-128"/>
                <a:ea typeface="Meiryo UI" panose="020B0604030504040204" pitchFamily="50" charset="-128"/>
              </a:rPr>
              <a:t>産業財産権</a:t>
            </a:r>
            <a:r>
              <a:rPr lang="zh-TW" altLang="en-US" sz="2200" b="1">
                <a:solidFill>
                  <a:srgbClr val="0070C0"/>
                </a:solidFill>
                <a:latin typeface="Meiryo UI" panose="020B0604030504040204" pitchFamily="50" charset="-128"/>
                <a:ea typeface="Meiryo UI" panose="020B0604030504040204" pitchFamily="50" charset="-128"/>
              </a:rPr>
              <a:t>等取得</a:t>
            </a:r>
            <a:r>
              <a:rPr lang="ja-JP" altLang="en-US" sz="2200" b="1">
                <a:solidFill>
                  <a:srgbClr val="0070C0"/>
                </a:solidFill>
                <a:latin typeface="Meiryo UI" panose="020B0604030504040204" pitchFamily="50" charset="-128"/>
                <a:ea typeface="Meiryo UI" panose="020B0604030504040204" pitchFamily="50" charset="-128"/>
              </a:rPr>
              <a:t>等届出書</a:t>
            </a:r>
            <a:r>
              <a:rPr lang="ja-JP" altLang="en-US" sz="2200" b="1" dirty="0">
                <a:solidFill>
                  <a:srgbClr val="0070C0"/>
                </a:solidFill>
                <a:latin typeface="Meiryo UI" panose="020B0604030504040204" pitchFamily="50" charset="-128"/>
                <a:ea typeface="Meiryo UI" panose="020B0604030504040204" pitchFamily="50" charset="-128"/>
              </a:rPr>
              <a:t>の作成方法（</a:t>
            </a:r>
            <a:r>
              <a:rPr lang="en-US" altLang="ja-JP" sz="2200" b="1" dirty="0">
                <a:solidFill>
                  <a:srgbClr val="0070C0"/>
                </a:solidFill>
                <a:latin typeface="Meiryo UI" panose="020B0604030504040204" pitchFamily="50" charset="-128"/>
                <a:ea typeface="Meiryo UI" panose="020B0604030504040204" pitchFamily="50" charset="-128"/>
              </a:rPr>
              <a:t>1/2</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dirty="0">
                <a:cs typeface="メイリオ" panose="020B0604030504040204" pitchFamily="50" charset="-128"/>
              </a:rPr>
              <a:t>入力画面（</a:t>
            </a:r>
            <a:r>
              <a:rPr lang="en-US" altLang="ja-JP" sz="1400" b="1" dirty="0">
                <a:cs typeface="メイリオ" panose="020B0604030504040204" pitchFamily="50" charset="-128"/>
              </a:rPr>
              <a:t>1/2</a:t>
            </a:r>
            <a:r>
              <a:rPr lang="ja-JP" altLang="en-US" sz="1400" b="1" dirty="0">
                <a:cs typeface="メイリオ" panose="020B0604030504040204" pitchFamily="50" charset="-128"/>
              </a:rPr>
              <a:t>）</a:t>
            </a:r>
            <a:endParaRPr lang="en-US" altLang="ja-JP" sz="1400" b="1" dirty="0">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zh-TW" altLang="en-US" sz="1400">
                  <a:solidFill>
                    <a:schemeClr val="tx1"/>
                  </a:solidFill>
                  <a:latin typeface="Meiryo UI" panose="020B0604030504040204" pitchFamily="50" charset="-128"/>
                  <a:ea typeface="Meiryo UI" panose="020B0604030504040204" pitchFamily="50" charset="-128"/>
                </a:rPr>
                <a:t>産業財産権等取得届出書</a:t>
              </a:r>
              <a:r>
                <a:rPr lang="ja-JP" altLang="en-US" sz="1400">
                  <a:solidFill>
                    <a:schemeClr val="tx1"/>
                  </a:solidFill>
                  <a:latin typeface="Meiryo UI" panose="020B0604030504040204" pitchFamily="50" charset="-128"/>
                  <a:ea typeface="Meiryo UI" panose="020B0604030504040204" pitchFamily="50" charset="-128"/>
                </a:rPr>
                <a:t>の申請情報を入力します。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825146" cy="3323987"/>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カレンダーマーク（　　　）を押下し、</a:t>
            </a:r>
            <a:r>
              <a:rPr lang="ja-JP" altLang="en-US" sz="1400" b="1" dirty="0">
                <a:latin typeface="Meiryo UI" panose="020B0604030504040204" pitchFamily="50" charset="-128"/>
                <a:ea typeface="Meiryo UI" panose="020B0604030504040204" pitchFamily="50" charset="-128"/>
              </a:rPr>
              <a:t>申請日</a:t>
            </a:r>
            <a:r>
              <a:rPr lang="ja-JP" altLang="en-US" sz="1400" dirty="0">
                <a:latin typeface="Meiryo UI" panose="020B0604030504040204" pitchFamily="50" charset="-128"/>
                <a:ea typeface="Meiryo UI" panose="020B0604030504040204" pitchFamily="50" charset="-128"/>
              </a:rPr>
              <a:t>を選択してください。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開発項目を入力してください。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出願国を入力してください。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ja-JP" altLang="en-US"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出願に係る工業所有権の</a:t>
            </a:r>
            <a:r>
              <a:rPr lang="ja-JP" altLang="en-US" sz="1400">
                <a:latin typeface="Meiryo UI" panose="020B0604030504040204" pitchFamily="50" charset="-128"/>
                <a:ea typeface="Meiryo UI" panose="020B0604030504040204" pitchFamily="50" charset="-128"/>
              </a:rPr>
              <a:t>種類を、以下</a:t>
            </a:r>
            <a:r>
              <a:rPr lang="ja-JP" altLang="en-US" sz="1400" dirty="0">
                <a:latin typeface="Meiryo UI" panose="020B0604030504040204" pitchFamily="50" charset="-128"/>
                <a:ea typeface="Meiryo UI" panose="020B0604030504040204" pitchFamily="50" charset="-128"/>
              </a:rPr>
              <a:t>の選択肢から選択してください。</a:t>
            </a:r>
            <a:endParaRPr lang="en-US" altLang="ja-JP" sz="1400" dirty="0">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latin typeface="Meiryo UI" panose="020B0604030504040204" pitchFamily="50" charset="-128"/>
                <a:ea typeface="Meiryo UI" panose="020B0604030504040204" pitchFamily="50" charset="-128"/>
              </a:rPr>
              <a:t>特許権</a:t>
            </a:r>
            <a:endParaRPr lang="en-US" altLang="ja-JP" sz="1400" dirty="0">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latin typeface="Meiryo UI" panose="020B0604030504040204" pitchFamily="50" charset="-128"/>
                <a:ea typeface="Meiryo UI" panose="020B0604030504040204" pitchFamily="50" charset="-128"/>
              </a:rPr>
              <a:t>実用新案権</a:t>
            </a:r>
            <a:endParaRPr lang="en-US" altLang="ja-JP" sz="1400" dirty="0">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latin typeface="Meiryo UI" panose="020B0604030504040204" pitchFamily="50" charset="-128"/>
                <a:ea typeface="Meiryo UI" panose="020B0604030504040204" pitchFamily="50" charset="-128"/>
              </a:rPr>
              <a:t>意匠権</a:t>
            </a:r>
            <a:endParaRPr lang="en-US" altLang="ja-JP" sz="1400" dirty="0">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latin typeface="Meiryo UI" panose="020B0604030504040204" pitchFamily="50" charset="-128"/>
                <a:ea typeface="Meiryo UI" panose="020B0604030504040204" pitchFamily="50" charset="-128"/>
              </a:rPr>
              <a:t>商標権</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カレンダーマーク（　　　）を押下し、出願日を選択してください。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ja-JP" altLang="en-US" sz="1400" dirty="0">
              <a:latin typeface="Meiryo UI" panose="020B0604030504040204" pitchFamily="50" charset="-128"/>
              <a:ea typeface="Meiryo UI" panose="020B0604030504040204" pitchFamily="50" charset="-128"/>
            </a:endParaRPr>
          </a:p>
        </p:txBody>
      </p:sp>
      <p:pic>
        <p:nvPicPr>
          <p:cNvPr id="22" name="図 21">
            <a:extLst>
              <a:ext uri="{FF2B5EF4-FFF2-40B4-BE49-F238E27FC236}">
                <a16:creationId xmlns:a16="http://schemas.microsoft.com/office/drawing/2014/main" id="{3F78F96D-129C-8D3E-8260-124E90C34E7D}"/>
              </a:ext>
            </a:extLst>
          </p:cNvPr>
          <p:cNvPicPr>
            <a:picLocks noChangeAspect="1"/>
          </p:cNvPicPr>
          <p:nvPr/>
        </p:nvPicPr>
        <p:blipFill rotWithShape="1">
          <a:blip r:embed="rId4"/>
          <a:srcRect l="47308" t="71685" r="51337" b="27380"/>
          <a:stretch/>
        </p:blipFill>
        <p:spPr>
          <a:xfrm>
            <a:off x="8025281" y="1538413"/>
            <a:ext cx="267855" cy="258619"/>
          </a:xfrm>
          <a:prstGeom prst="rect">
            <a:avLst/>
          </a:prstGeom>
        </p:spPr>
      </p:pic>
      <p:pic>
        <p:nvPicPr>
          <p:cNvPr id="8" name="図 7">
            <a:extLst>
              <a:ext uri="{FF2B5EF4-FFF2-40B4-BE49-F238E27FC236}">
                <a16:creationId xmlns:a16="http://schemas.microsoft.com/office/drawing/2014/main" id="{71266984-DB89-8EDD-9884-C39113060066}"/>
              </a:ext>
            </a:extLst>
          </p:cNvPr>
          <p:cNvPicPr>
            <a:picLocks noChangeAspect="1"/>
          </p:cNvPicPr>
          <p:nvPr/>
        </p:nvPicPr>
        <p:blipFill rotWithShape="1">
          <a:blip r:embed="rId5"/>
          <a:srcRect l="16248" t="46797" r="16117" b="8497"/>
          <a:stretch/>
        </p:blipFill>
        <p:spPr>
          <a:xfrm>
            <a:off x="156243" y="1499099"/>
            <a:ext cx="5812276" cy="3859802"/>
          </a:xfrm>
          <a:prstGeom prst="rect">
            <a:avLst/>
          </a:prstGeom>
        </p:spPr>
      </p:pic>
      <p:sp>
        <p:nvSpPr>
          <p:cNvPr id="4" name="角丸四角形 7">
            <a:extLst>
              <a:ext uri="{FF2B5EF4-FFF2-40B4-BE49-F238E27FC236}">
                <a16:creationId xmlns:a16="http://schemas.microsoft.com/office/drawing/2014/main" id="{AB054993-338A-F8C8-D50E-A0C04DCDDEF2}"/>
              </a:ext>
            </a:extLst>
          </p:cNvPr>
          <p:cNvSpPr/>
          <p:nvPr/>
        </p:nvSpPr>
        <p:spPr>
          <a:xfrm flipV="1">
            <a:off x="298605" y="2336099"/>
            <a:ext cx="2758920"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061ECF23-4972-5E08-AB41-2EED36EF978F}"/>
              </a:ext>
            </a:extLst>
          </p:cNvPr>
          <p:cNvSpPr txBox="1"/>
          <p:nvPr/>
        </p:nvSpPr>
        <p:spPr>
          <a:xfrm>
            <a:off x="-25799" y="2136082"/>
            <a:ext cx="45317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sp>
        <p:nvSpPr>
          <p:cNvPr id="9" name="角丸四角形 7">
            <a:extLst>
              <a:ext uri="{FF2B5EF4-FFF2-40B4-BE49-F238E27FC236}">
                <a16:creationId xmlns:a16="http://schemas.microsoft.com/office/drawing/2014/main" id="{9735984E-4E3A-8F34-BD62-FC7EAE6D9763}"/>
              </a:ext>
            </a:extLst>
          </p:cNvPr>
          <p:cNvSpPr/>
          <p:nvPr/>
        </p:nvSpPr>
        <p:spPr>
          <a:xfrm flipV="1">
            <a:off x="298605" y="2705430"/>
            <a:ext cx="2730345"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2EC14DE2-5977-7849-977A-F591D93AB966}"/>
              </a:ext>
            </a:extLst>
          </p:cNvPr>
          <p:cNvSpPr txBox="1"/>
          <p:nvPr/>
        </p:nvSpPr>
        <p:spPr>
          <a:xfrm>
            <a:off x="-25799" y="2505414"/>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
        <p:nvSpPr>
          <p:cNvPr id="11" name="角丸四角形 7">
            <a:extLst>
              <a:ext uri="{FF2B5EF4-FFF2-40B4-BE49-F238E27FC236}">
                <a16:creationId xmlns:a16="http://schemas.microsoft.com/office/drawing/2014/main" id="{69A160A2-09C8-D9AC-4A24-4BB5F5E03ADD}"/>
              </a:ext>
            </a:extLst>
          </p:cNvPr>
          <p:cNvSpPr/>
          <p:nvPr/>
        </p:nvSpPr>
        <p:spPr>
          <a:xfrm flipV="1">
            <a:off x="298605" y="3095955"/>
            <a:ext cx="2730345"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8F334C67-B5CA-FE3E-1433-0B1ACF55EE13}"/>
              </a:ext>
            </a:extLst>
          </p:cNvPr>
          <p:cNvSpPr txBox="1"/>
          <p:nvPr/>
        </p:nvSpPr>
        <p:spPr>
          <a:xfrm>
            <a:off x="-25799" y="2895939"/>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④</a:t>
            </a:r>
            <a:endParaRPr kumimoji="1" lang="ja-JP" altLang="en-US" b="1" dirty="0"/>
          </a:p>
        </p:txBody>
      </p:sp>
      <p:sp>
        <p:nvSpPr>
          <p:cNvPr id="24" name="角丸四角形 7">
            <a:extLst>
              <a:ext uri="{FF2B5EF4-FFF2-40B4-BE49-F238E27FC236}">
                <a16:creationId xmlns:a16="http://schemas.microsoft.com/office/drawing/2014/main" id="{BD01FB2E-4092-46EC-E4AA-9ECF918492D0}"/>
              </a:ext>
            </a:extLst>
          </p:cNvPr>
          <p:cNvSpPr/>
          <p:nvPr/>
        </p:nvSpPr>
        <p:spPr>
          <a:xfrm flipV="1">
            <a:off x="3070380" y="2705430"/>
            <a:ext cx="2730345"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5" name="角丸四角形 7">
            <a:extLst>
              <a:ext uri="{FF2B5EF4-FFF2-40B4-BE49-F238E27FC236}">
                <a16:creationId xmlns:a16="http://schemas.microsoft.com/office/drawing/2014/main" id="{B65B731A-D1C8-8654-B589-767400A2628C}"/>
              </a:ext>
            </a:extLst>
          </p:cNvPr>
          <p:cNvSpPr/>
          <p:nvPr/>
        </p:nvSpPr>
        <p:spPr>
          <a:xfrm flipV="1">
            <a:off x="3070380" y="3095955"/>
            <a:ext cx="2730345"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7" name="テキスト ボックス 26">
            <a:extLst>
              <a:ext uri="{FF2B5EF4-FFF2-40B4-BE49-F238E27FC236}">
                <a16:creationId xmlns:a16="http://schemas.microsoft.com/office/drawing/2014/main" id="{0CBB0365-95DA-59B7-DFEA-9D5092C82980}"/>
              </a:ext>
            </a:extLst>
          </p:cNvPr>
          <p:cNvSpPr txBox="1"/>
          <p:nvPr/>
        </p:nvSpPr>
        <p:spPr>
          <a:xfrm>
            <a:off x="5741930" y="2505414"/>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③</a:t>
            </a:r>
            <a:endParaRPr kumimoji="1" lang="ja-JP" altLang="en-US" b="1" dirty="0"/>
          </a:p>
        </p:txBody>
      </p:sp>
      <p:sp>
        <p:nvSpPr>
          <p:cNvPr id="28" name="テキスト ボックス 27">
            <a:extLst>
              <a:ext uri="{FF2B5EF4-FFF2-40B4-BE49-F238E27FC236}">
                <a16:creationId xmlns:a16="http://schemas.microsoft.com/office/drawing/2014/main" id="{8900F53D-A1CA-8EB5-E39E-AD952D0921C5}"/>
              </a:ext>
            </a:extLst>
          </p:cNvPr>
          <p:cNvSpPr txBox="1"/>
          <p:nvPr/>
        </p:nvSpPr>
        <p:spPr>
          <a:xfrm>
            <a:off x="5741930" y="2895939"/>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⑤</a:t>
            </a:r>
            <a:endParaRPr kumimoji="1" lang="ja-JP" altLang="en-US" b="1" dirty="0"/>
          </a:p>
        </p:txBody>
      </p:sp>
      <p:pic>
        <p:nvPicPr>
          <p:cNvPr id="7" name="図 6">
            <a:extLst>
              <a:ext uri="{FF2B5EF4-FFF2-40B4-BE49-F238E27FC236}">
                <a16:creationId xmlns:a16="http://schemas.microsoft.com/office/drawing/2014/main" id="{FBA07AD3-8273-1E31-84B5-40DD4F0582EA}"/>
              </a:ext>
            </a:extLst>
          </p:cNvPr>
          <p:cNvPicPr>
            <a:picLocks noChangeAspect="1"/>
          </p:cNvPicPr>
          <p:nvPr/>
        </p:nvPicPr>
        <p:blipFill rotWithShape="1">
          <a:blip r:embed="rId4"/>
          <a:srcRect l="47308" t="71685" r="51337" b="27380"/>
          <a:stretch/>
        </p:blipFill>
        <p:spPr>
          <a:xfrm>
            <a:off x="8015756" y="4100119"/>
            <a:ext cx="267855" cy="258619"/>
          </a:xfrm>
          <a:prstGeom prst="rect">
            <a:avLst/>
          </a:prstGeom>
        </p:spPr>
      </p:pic>
    </p:spTree>
    <p:extLst>
      <p:ext uri="{BB962C8B-B14F-4D97-AF65-F5344CB8AC3E}">
        <p14:creationId xmlns:p14="http://schemas.microsoft.com/office/powerpoint/2010/main" val="7603310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dirty="0">
                <a:solidFill>
                  <a:srgbClr val="0070C0"/>
                </a:solidFill>
                <a:latin typeface="Meiryo UI" panose="020B0604030504040204" pitchFamily="50" charset="-128"/>
                <a:ea typeface="Meiryo UI" panose="020B0604030504040204" pitchFamily="50" charset="-128"/>
              </a:rPr>
              <a:t>産業</a:t>
            </a:r>
            <a:r>
              <a:rPr lang="zh-TW" altLang="en-US" sz="2200" b="1">
                <a:solidFill>
                  <a:srgbClr val="0070C0"/>
                </a:solidFill>
                <a:latin typeface="Meiryo UI" panose="020B0604030504040204" pitchFamily="50" charset="-128"/>
                <a:ea typeface="Meiryo UI" panose="020B0604030504040204" pitchFamily="50" charset="-128"/>
              </a:rPr>
              <a:t>財産権等取得</a:t>
            </a:r>
            <a:r>
              <a:rPr lang="ja-JP" altLang="en-US" sz="2200" b="1">
                <a:solidFill>
                  <a:srgbClr val="0070C0"/>
                </a:solidFill>
                <a:latin typeface="Meiryo UI" panose="020B0604030504040204" pitchFamily="50" charset="-128"/>
                <a:ea typeface="Meiryo UI" panose="020B0604030504040204" pitchFamily="50" charset="-128"/>
              </a:rPr>
              <a:t>等届出書</a:t>
            </a:r>
            <a:r>
              <a:rPr lang="ja-JP" altLang="en-US" sz="2200" b="1" dirty="0">
                <a:solidFill>
                  <a:srgbClr val="0070C0"/>
                </a:solidFill>
                <a:latin typeface="Meiryo UI" panose="020B0604030504040204" pitchFamily="50" charset="-128"/>
                <a:ea typeface="Meiryo UI" panose="020B0604030504040204" pitchFamily="50" charset="-128"/>
              </a:rPr>
              <a:t>の作成方法（</a:t>
            </a:r>
            <a:r>
              <a:rPr lang="en-US" altLang="ja-JP" sz="2200" b="1" dirty="0">
                <a:solidFill>
                  <a:srgbClr val="0070C0"/>
                </a:solidFill>
                <a:latin typeface="Meiryo UI" panose="020B0604030504040204" pitchFamily="50" charset="-128"/>
                <a:ea typeface="Meiryo UI" panose="020B0604030504040204" pitchFamily="50" charset="-128"/>
              </a:rPr>
              <a:t>2/2</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dirty="0">
                <a:cs typeface="メイリオ" panose="020B0604030504040204" pitchFamily="50" charset="-128"/>
              </a:rPr>
              <a:t>入力画面（</a:t>
            </a:r>
            <a:r>
              <a:rPr lang="en-US" altLang="ja-JP" sz="1400" b="1" dirty="0">
                <a:cs typeface="メイリオ" panose="020B0604030504040204" pitchFamily="50" charset="-128"/>
              </a:rPr>
              <a:t>2/2</a:t>
            </a:r>
            <a:r>
              <a:rPr lang="ja-JP" altLang="en-US" sz="1400" b="1" dirty="0">
                <a:cs typeface="メイリオ" panose="020B0604030504040204" pitchFamily="50" charset="-128"/>
              </a:rPr>
              <a:t>）</a:t>
            </a:r>
            <a:endParaRPr lang="en-US" altLang="ja-JP" sz="1400" b="1" dirty="0">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dirty="0">
                  <a:solidFill>
                    <a:schemeClr val="tx1"/>
                  </a:solidFill>
                  <a:latin typeface="Meiryo UI" panose="020B0604030504040204" pitchFamily="50" charset="-128"/>
                  <a:ea typeface="Meiryo UI" panose="020B0604030504040204" pitchFamily="50" charset="-128"/>
                </a:rPr>
                <a:t>前頁の続きです。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825146" cy="2862322"/>
          </a:xfrm>
          <a:prstGeom prst="rect">
            <a:avLst/>
          </a:prstGeom>
          <a:noFill/>
        </p:spPr>
        <p:txBody>
          <a:bodyPr wrap="square" lIns="91440" tIns="45720" rIns="91440" bIns="45720" rtlCol="0" anchor="t">
            <a:spAutoFit/>
          </a:bodyPr>
          <a:lstStyle/>
          <a:p>
            <a:pPr>
              <a:buClr>
                <a:srgbClr val="FF0000"/>
              </a:buClr>
            </a:pPr>
            <a:endParaRPr lang="ja-JP" altLang="en-US"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6"/>
            </a:pPr>
            <a:r>
              <a:rPr lang="ja-JP" altLang="en-US" sz="1400" dirty="0">
                <a:latin typeface="Meiryo UI" panose="020B0604030504040204" pitchFamily="50" charset="-128"/>
                <a:ea typeface="Meiryo UI" panose="020B0604030504040204" pitchFamily="50" charset="-128"/>
              </a:rPr>
              <a:t>出願番号を入力してください。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6"/>
            </a:pPr>
            <a:endParaRPr lang="ja-JP" altLang="en-US"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6"/>
            </a:pPr>
            <a:r>
              <a:rPr lang="ja-JP" altLang="en-US" sz="1400" dirty="0">
                <a:latin typeface="Meiryo UI" panose="020B0604030504040204" pitchFamily="50" charset="-128"/>
                <a:ea typeface="Meiryo UI" panose="020B0604030504040204" pitchFamily="50" charset="-128"/>
              </a:rPr>
              <a:t>出願人を入力してください。</a:t>
            </a:r>
            <a:endParaRPr lang="en-US" altLang="ja-JP" sz="1400" dirty="0">
              <a:latin typeface="Meiryo UI" panose="020B0604030504040204" pitchFamily="50" charset="-128"/>
              <a:ea typeface="Meiryo UI" panose="020B0604030504040204" pitchFamily="50" charset="-128"/>
            </a:endParaRPr>
          </a:p>
          <a:p>
            <a:pPr>
              <a:buClr>
                <a:srgbClr val="FF0000"/>
              </a:buClr>
              <a:tabLst>
                <a:tab pos="361950" algn="l"/>
              </a:tabLst>
            </a:pPr>
            <a:r>
              <a:rPr lang="en-US" altLang="ja-JP" sz="1400" dirty="0">
                <a:latin typeface="Meiryo UI" panose="020B0604030504040204" pitchFamily="50" charset="-128"/>
                <a:ea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姓と名の間に全角スペースを入れてください。</a:t>
            </a:r>
            <a:endParaRPr lang="en-US" altLang="ja-JP" sz="1200" dirty="0">
              <a:latin typeface="Meiryo UI" panose="020B0604030504040204" pitchFamily="50" charset="-128"/>
              <a:ea typeface="Meiryo UI" panose="020B0604030504040204" pitchFamily="50" charset="-128"/>
            </a:endParaRPr>
          </a:p>
          <a:p>
            <a:pPr>
              <a:buClr>
                <a:srgbClr val="FF0000"/>
              </a:buClr>
              <a:tabLst>
                <a:tab pos="361950" algn="l"/>
              </a:tabLst>
            </a:pPr>
            <a:endParaRPr lang="ja-JP" altLang="en-US"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8"/>
            </a:pPr>
            <a:r>
              <a:rPr lang="ja-JP" altLang="en-US" sz="1400" dirty="0">
                <a:latin typeface="Meiryo UI" panose="020B0604030504040204" pitchFamily="50" charset="-128"/>
                <a:ea typeface="Meiryo UI" panose="020B0604030504040204" pitchFamily="50" charset="-128"/>
              </a:rPr>
              <a:t>代理人を入力してください。</a:t>
            </a:r>
            <a:endParaRPr lang="en-US" altLang="ja-JP" sz="1400" dirty="0">
              <a:latin typeface="Meiryo UI" panose="020B0604030504040204" pitchFamily="50" charset="-128"/>
              <a:ea typeface="Meiryo UI" panose="020B0604030504040204" pitchFamily="50" charset="-128"/>
            </a:endParaRPr>
          </a:p>
          <a:p>
            <a:pPr defTabSz="361950">
              <a:buClr>
                <a:srgbClr val="FF0000"/>
              </a:buClr>
            </a:pPr>
            <a:r>
              <a:rPr lang="en-US" altLang="ja-JP" sz="1400" dirty="0">
                <a:latin typeface="Meiryo UI" panose="020B0604030504040204" pitchFamily="50" charset="-128"/>
                <a:ea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姓と名の間に全角スペースを入れてください。</a:t>
            </a: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6"/>
            </a:pPr>
            <a:endParaRPr lang="ja-JP" altLang="en-US"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9"/>
            </a:pPr>
            <a:r>
              <a:rPr lang="ja-JP" altLang="en-US" sz="1400" dirty="0">
                <a:latin typeface="Meiryo UI" panose="020B0604030504040204" pitchFamily="50" charset="-128"/>
                <a:ea typeface="Meiryo UI" panose="020B0604030504040204" pitchFamily="50" charset="-128"/>
              </a:rPr>
              <a:t>産業財産権等の取得に係る書類等を添付してください。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9"/>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9"/>
            </a:pPr>
            <a:r>
              <a:rPr lang="ja-JP" altLang="en-US" sz="1400" dirty="0">
                <a:latin typeface="Meiryo UI" panose="020B0604030504040204" pitchFamily="50" charset="-128"/>
                <a:ea typeface="Meiryo UI" panose="020B0604030504040204" pitchFamily="50" charset="-128"/>
              </a:rPr>
              <a:t>優先権主張を入力してください。</a:t>
            </a:r>
            <a:br>
              <a:rPr lang="en-US" altLang="ja-JP" sz="1400" dirty="0">
                <a:latin typeface="Meiryo UI" panose="020B0604030504040204" pitchFamily="50" charset="-128"/>
                <a:ea typeface="Meiryo UI" panose="020B0604030504040204" pitchFamily="50" charset="-128"/>
              </a:rPr>
            </a:b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入力欄右下のアイコン（　　　）を下にドラッグすると入力欄を広げることができます。</a:t>
            </a:r>
            <a:endParaRPr lang="en-US" altLang="ja-JP" sz="1400" dirty="0">
              <a:latin typeface="Meiryo UI" panose="020B0604030504040204" pitchFamily="50" charset="-128"/>
              <a:ea typeface="Meiryo UI" panose="020B0604030504040204" pitchFamily="50" charset="-128"/>
            </a:endParaRPr>
          </a:p>
        </p:txBody>
      </p:sp>
      <p:pic>
        <p:nvPicPr>
          <p:cNvPr id="23" name="図 22">
            <a:extLst>
              <a:ext uri="{FF2B5EF4-FFF2-40B4-BE49-F238E27FC236}">
                <a16:creationId xmlns:a16="http://schemas.microsoft.com/office/drawing/2014/main" id="{D924C60C-51F7-0097-1CD2-CA6D5A33DB05}"/>
              </a:ext>
            </a:extLst>
          </p:cNvPr>
          <p:cNvPicPr>
            <a:picLocks noChangeAspect="1"/>
          </p:cNvPicPr>
          <p:nvPr/>
        </p:nvPicPr>
        <p:blipFill rotWithShape="1">
          <a:blip r:embed="rId4"/>
          <a:srcRect r="22844" b="17503"/>
          <a:stretch/>
        </p:blipFill>
        <p:spPr>
          <a:xfrm>
            <a:off x="8428102" y="3891491"/>
            <a:ext cx="203453" cy="233457"/>
          </a:xfrm>
          <a:prstGeom prst="rect">
            <a:avLst/>
          </a:prstGeom>
        </p:spPr>
      </p:pic>
      <p:sp>
        <p:nvSpPr>
          <p:cNvPr id="6" name="テキスト プレースホルダ 38">
            <a:extLst>
              <a:ext uri="{FF2B5EF4-FFF2-40B4-BE49-F238E27FC236}">
                <a16:creationId xmlns:a16="http://schemas.microsoft.com/office/drawing/2014/main" id="{122E7D1B-3135-F38E-331C-7ED38548B574}"/>
              </a:ext>
            </a:extLst>
          </p:cNvPr>
          <p:cNvSpPr txBox="1">
            <a:spLocks/>
          </p:cNvSpPr>
          <p:nvPr/>
        </p:nvSpPr>
        <p:spPr>
          <a:xfrm>
            <a:off x="6292923" y="5246817"/>
            <a:ext cx="5574508" cy="587441"/>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dirty="0">
                <a:latin typeface="Meiryo UI" panose="020B0604030504040204" pitchFamily="50" charset="-128"/>
                <a:ea typeface="Meiryo UI" panose="020B0604030504040204" pitchFamily="50" charset="-128"/>
              </a:rPr>
              <a:t>「次へ」を</a:t>
            </a:r>
            <a:r>
              <a:rPr lang="ja-JP" altLang="en-US" sz="1200" dirty="0"/>
              <a:t>押下</a:t>
            </a:r>
            <a:r>
              <a:rPr lang="ja-JP" altLang="en-US" sz="1200" dirty="0">
                <a:latin typeface="Meiryo UI" panose="020B0604030504040204" pitchFamily="50" charset="-128"/>
                <a:ea typeface="Meiryo UI" panose="020B0604030504040204" pitchFamily="50" charset="-128"/>
              </a:rPr>
              <a:t>すると記載内容が一時保存され、入力内容確認画面へ遷移します。入力内容確認画面で「提出する」を押下し、申請を完了してください。</a:t>
            </a:r>
            <a:endParaRPr lang="en-US" altLang="ja-JP" sz="1200" dirty="0">
              <a:latin typeface="Meiryo UI" panose="020B0604030504040204" pitchFamily="50" charset="-128"/>
              <a:ea typeface="Meiryo UI" panose="020B0604030504040204" pitchFamily="50" charset="-128"/>
            </a:endParaRPr>
          </a:p>
        </p:txBody>
      </p:sp>
      <p:pic>
        <p:nvPicPr>
          <p:cNvPr id="8" name="図 7">
            <a:extLst>
              <a:ext uri="{FF2B5EF4-FFF2-40B4-BE49-F238E27FC236}">
                <a16:creationId xmlns:a16="http://schemas.microsoft.com/office/drawing/2014/main" id="{71266984-DB89-8EDD-9884-C39113060066}"/>
              </a:ext>
            </a:extLst>
          </p:cNvPr>
          <p:cNvPicPr>
            <a:picLocks noChangeAspect="1"/>
          </p:cNvPicPr>
          <p:nvPr/>
        </p:nvPicPr>
        <p:blipFill rotWithShape="1">
          <a:blip r:embed="rId5"/>
          <a:srcRect l="16248" t="46797" r="16117" b="8497"/>
          <a:stretch/>
        </p:blipFill>
        <p:spPr>
          <a:xfrm>
            <a:off x="156243" y="1499099"/>
            <a:ext cx="5812276" cy="3859802"/>
          </a:xfrm>
          <a:prstGeom prst="rect">
            <a:avLst/>
          </a:prstGeom>
        </p:spPr>
      </p:pic>
      <p:sp>
        <p:nvSpPr>
          <p:cNvPr id="32" name="角丸四角形 7">
            <a:extLst>
              <a:ext uri="{FF2B5EF4-FFF2-40B4-BE49-F238E27FC236}">
                <a16:creationId xmlns:a16="http://schemas.microsoft.com/office/drawing/2014/main" id="{EF1BF978-012A-B78E-9B3D-CEB4F2AA3659}"/>
              </a:ext>
            </a:extLst>
          </p:cNvPr>
          <p:cNvSpPr/>
          <p:nvPr/>
        </p:nvSpPr>
        <p:spPr>
          <a:xfrm flipV="1">
            <a:off x="298605" y="3476955"/>
            <a:ext cx="2730345"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6" name="テキスト ボックス 35">
            <a:extLst>
              <a:ext uri="{FF2B5EF4-FFF2-40B4-BE49-F238E27FC236}">
                <a16:creationId xmlns:a16="http://schemas.microsoft.com/office/drawing/2014/main" id="{9112E870-C511-2AB0-D12B-92085864BE74}"/>
              </a:ext>
            </a:extLst>
          </p:cNvPr>
          <p:cNvSpPr txBox="1"/>
          <p:nvPr/>
        </p:nvSpPr>
        <p:spPr>
          <a:xfrm>
            <a:off x="-25799" y="3276939"/>
            <a:ext cx="453178" cy="369332"/>
          </a:xfrm>
          <a:prstGeom prst="rect">
            <a:avLst/>
          </a:prstGeom>
          <a:noFill/>
        </p:spPr>
        <p:txBody>
          <a:bodyPr wrap="square" rtlCol="0">
            <a:spAutoFit/>
          </a:bodyPr>
          <a:lstStyle/>
          <a:p>
            <a:r>
              <a:rPr lang="ja-JP" altLang="en-US" b="1" dirty="0">
                <a:solidFill>
                  <a:srgbClr val="FF0000"/>
                </a:solidFill>
                <a:latin typeface="Meiryo UI"/>
                <a:ea typeface="Meiryo UI"/>
              </a:rPr>
              <a:t>⑥</a:t>
            </a:r>
            <a:endParaRPr kumimoji="1" lang="ja-JP" altLang="en-US" b="1" dirty="0"/>
          </a:p>
        </p:txBody>
      </p:sp>
      <p:sp>
        <p:nvSpPr>
          <p:cNvPr id="37" name="角丸四角形 7">
            <a:extLst>
              <a:ext uri="{FF2B5EF4-FFF2-40B4-BE49-F238E27FC236}">
                <a16:creationId xmlns:a16="http://schemas.microsoft.com/office/drawing/2014/main" id="{23B0DF3C-6AF5-0B96-B7A8-413336FDEDA2}"/>
              </a:ext>
            </a:extLst>
          </p:cNvPr>
          <p:cNvSpPr/>
          <p:nvPr/>
        </p:nvSpPr>
        <p:spPr>
          <a:xfrm flipV="1">
            <a:off x="298605" y="3838905"/>
            <a:ext cx="2730345"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8" name="テキスト ボックス 37">
            <a:extLst>
              <a:ext uri="{FF2B5EF4-FFF2-40B4-BE49-F238E27FC236}">
                <a16:creationId xmlns:a16="http://schemas.microsoft.com/office/drawing/2014/main" id="{2F6CD62F-FA7B-CDE8-EB6E-0BB28ADBD65C}"/>
              </a:ext>
            </a:extLst>
          </p:cNvPr>
          <p:cNvSpPr txBox="1"/>
          <p:nvPr/>
        </p:nvSpPr>
        <p:spPr>
          <a:xfrm>
            <a:off x="-25799" y="3638889"/>
            <a:ext cx="453178" cy="369332"/>
          </a:xfrm>
          <a:prstGeom prst="rect">
            <a:avLst/>
          </a:prstGeom>
          <a:noFill/>
        </p:spPr>
        <p:txBody>
          <a:bodyPr wrap="square" rtlCol="0">
            <a:spAutoFit/>
          </a:bodyPr>
          <a:lstStyle/>
          <a:p>
            <a:r>
              <a:rPr lang="ja-JP" altLang="en-US" b="1" dirty="0">
                <a:solidFill>
                  <a:srgbClr val="FF0000"/>
                </a:solidFill>
                <a:latin typeface="Meiryo UI"/>
                <a:ea typeface="Meiryo UI"/>
              </a:rPr>
              <a:t>⑧</a:t>
            </a:r>
            <a:endParaRPr kumimoji="1" lang="ja-JP" altLang="en-US" b="1" dirty="0"/>
          </a:p>
        </p:txBody>
      </p:sp>
      <p:sp>
        <p:nvSpPr>
          <p:cNvPr id="39" name="角丸四角形 7">
            <a:extLst>
              <a:ext uri="{FF2B5EF4-FFF2-40B4-BE49-F238E27FC236}">
                <a16:creationId xmlns:a16="http://schemas.microsoft.com/office/drawing/2014/main" id="{1A5E55CF-A48D-236B-BAD4-C21E601453BD}"/>
              </a:ext>
            </a:extLst>
          </p:cNvPr>
          <p:cNvSpPr/>
          <p:nvPr/>
        </p:nvSpPr>
        <p:spPr>
          <a:xfrm flipV="1">
            <a:off x="3070380" y="3476955"/>
            <a:ext cx="2730345"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40" name="テキスト ボックス 39">
            <a:extLst>
              <a:ext uri="{FF2B5EF4-FFF2-40B4-BE49-F238E27FC236}">
                <a16:creationId xmlns:a16="http://schemas.microsoft.com/office/drawing/2014/main" id="{3CDF1805-255C-5C24-2B18-04C9039FA416}"/>
              </a:ext>
            </a:extLst>
          </p:cNvPr>
          <p:cNvSpPr txBox="1"/>
          <p:nvPr/>
        </p:nvSpPr>
        <p:spPr>
          <a:xfrm>
            <a:off x="5741930" y="3276939"/>
            <a:ext cx="453178" cy="369332"/>
          </a:xfrm>
          <a:prstGeom prst="rect">
            <a:avLst/>
          </a:prstGeom>
          <a:noFill/>
        </p:spPr>
        <p:txBody>
          <a:bodyPr wrap="square" rtlCol="0">
            <a:spAutoFit/>
          </a:bodyPr>
          <a:lstStyle/>
          <a:p>
            <a:r>
              <a:rPr lang="ja-JP" altLang="en-US" b="1" dirty="0">
                <a:solidFill>
                  <a:srgbClr val="FF0000"/>
                </a:solidFill>
                <a:latin typeface="Meiryo UI"/>
                <a:ea typeface="Meiryo UI"/>
              </a:rPr>
              <a:t>⑦</a:t>
            </a:r>
            <a:endParaRPr kumimoji="1" lang="ja-JP" altLang="en-US" b="1" dirty="0"/>
          </a:p>
        </p:txBody>
      </p:sp>
      <p:sp>
        <p:nvSpPr>
          <p:cNvPr id="41" name="角丸四角形 7">
            <a:extLst>
              <a:ext uri="{FF2B5EF4-FFF2-40B4-BE49-F238E27FC236}">
                <a16:creationId xmlns:a16="http://schemas.microsoft.com/office/drawing/2014/main" id="{CD691D95-24F2-F745-7DDA-E2F841D50E7B}"/>
              </a:ext>
            </a:extLst>
          </p:cNvPr>
          <p:cNvSpPr/>
          <p:nvPr/>
        </p:nvSpPr>
        <p:spPr>
          <a:xfrm flipV="1">
            <a:off x="298605" y="4229429"/>
            <a:ext cx="5502120" cy="369330"/>
          </a:xfrm>
          <a:prstGeom prst="roundRect">
            <a:avLst>
              <a:gd name="adj" fmla="val 10699"/>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42" name="テキスト ボックス 41">
            <a:extLst>
              <a:ext uri="{FF2B5EF4-FFF2-40B4-BE49-F238E27FC236}">
                <a16:creationId xmlns:a16="http://schemas.microsoft.com/office/drawing/2014/main" id="{94358657-6D4A-25BD-2706-977B1FEFD41C}"/>
              </a:ext>
            </a:extLst>
          </p:cNvPr>
          <p:cNvSpPr txBox="1"/>
          <p:nvPr/>
        </p:nvSpPr>
        <p:spPr>
          <a:xfrm>
            <a:off x="-25799" y="4029414"/>
            <a:ext cx="453178" cy="369332"/>
          </a:xfrm>
          <a:prstGeom prst="rect">
            <a:avLst/>
          </a:prstGeom>
          <a:noFill/>
        </p:spPr>
        <p:txBody>
          <a:bodyPr wrap="square" rtlCol="0">
            <a:spAutoFit/>
          </a:bodyPr>
          <a:lstStyle/>
          <a:p>
            <a:r>
              <a:rPr lang="ja-JP" altLang="en-US" b="1" dirty="0">
                <a:solidFill>
                  <a:srgbClr val="FF0000"/>
                </a:solidFill>
                <a:latin typeface="Meiryo UI"/>
                <a:ea typeface="Meiryo UI"/>
              </a:rPr>
              <a:t>⑨</a:t>
            </a:r>
            <a:endParaRPr kumimoji="1" lang="ja-JP" altLang="en-US" b="1" dirty="0"/>
          </a:p>
        </p:txBody>
      </p:sp>
      <p:sp>
        <p:nvSpPr>
          <p:cNvPr id="43" name="角丸四角形 7">
            <a:extLst>
              <a:ext uri="{FF2B5EF4-FFF2-40B4-BE49-F238E27FC236}">
                <a16:creationId xmlns:a16="http://schemas.microsoft.com/office/drawing/2014/main" id="{B812445F-5F9D-F9A0-2C25-ACEE3B5742EB}"/>
              </a:ext>
            </a:extLst>
          </p:cNvPr>
          <p:cNvSpPr/>
          <p:nvPr/>
        </p:nvSpPr>
        <p:spPr>
          <a:xfrm flipV="1">
            <a:off x="298605" y="4812588"/>
            <a:ext cx="5502120"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C65A9574-A0CB-1E4F-2F55-F9641ED5DAB3}"/>
              </a:ext>
            </a:extLst>
          </p:cNvPr>
          <p:cNvSpPr txBox="1"/>
          <p:nvPr/>
        </p:nvSpPr>
        <p:spPr>
          <a:xfrm>
            <a:off x="-25799" y="4612573"/>
            <a:ext cx="453178" cy="369332"/>
          </a:xfrm>
          <a:prstGeom prst="rect">
            <a:avLst/>
          </a:prstGeom>
          <a:noFill/>
        </p:spPr>
        <p:txBody>
          <a:bodyPr wrap="square" rtlCol="0">
            <a:spAutoFit/>
          </a:bodyPr>
          <a:lstStyle/>
          <a:p>
            <a:r>
              <a:rPr lang="ja-JP" altLang="en-US" b="1" dirty="0">
                <a:solidFill>
                  <a:srgbClr val="FF0000"/>
                </a:solidFill>
                <a:latin typeface="Meiryo UI"/>
                <a:ea typeface="Meiryo UI"/>
              </a:rPr>
              <a:t>⑩</a:t>
            </a:r>
            <a:endParaRPr kumimoji="1" lang="ja-JP" altLang="en-US" b="1" dirty="0"/>
          </a:p>
        </p:txBody>
      </p:sp>
    </p:spTree>
    <p:extLst>
      <p:ext uri="{BB962C8B-B14F-4D97-AF65-F5344CB8AC3E}">
        <p14:creationId xmlns:p14="http://schemas.microsoft.com/office/powerpoint/2010/main" val="1381155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200" b="1">
                <a:solidFill>
                  <a:srgbClr val="0070C0"/>
                </a:solidFill>
                <a:latin typeface="Meiryo UI" panose="020B0604030504040204" pitchFamily="50" charset="-128"/>
                <a:ea typeface="Meiryo UI" panose="020B0604030504040204" pitchFamily="50" charset="-128"/>
              </a:rPr>
              <a:t>はじめに</a:t>
            </a:r>
          </a:p>
        </p:txBody>
      </p:sp>
      <p:sp>
        <p:nvSpPr>
          <p:cNvPr id="3" name="テキスト ボックス 2">
            <a:extLst>
              <a:ext uri="{FF2B5EF4-FFF2-40B4-BE49-F238E27FC236}">
                <a16:creationId xmlns:a16="http://schemas.microsoft.com/office/drawing/2014/main" id="{D11C1C85-B7A8-C24A-B8B9-C71098BF6FE0}"/>
              </a:ext>
            </a:extLst>
          </p:cNvPr>
          <p:cNvSpPr txBox="1"/>
          <p:nvPr/>
        </p:nvSpPr>
        <p:spPr>
          <a:xfrm>
            <a:off x="568363" y="758260"/>
            <a:ext cx="11055274" cy="5901946"/>
          </a:xfrm>
          <a:prstGeom prst="rect">
            <a:avLst/>
          </a:prstGeom>
          <a:solidFill>
            <a:schemeClr val="accent1">
              <a:lumMod val="20000"/>
              <a:lumOff val="80000"/>
            </a:schemeClr>
          </a:solidFill>
        </p:spPr>
        <p:txBody>
          <a:bodyPr wrap="square" lIns="91440" tIns="45720" rIns="91440" bIns="45720" rtlCol="0" anchor="ctr">
            <a:noAutofit/>
          </a:bodyPr>
          <a:lstStyle>
            <a:defPPr>
              <a:defRPr lang="ja-JP"/>
            </a:defPPr>
            <a:lvl1pPr marL="285750" indent="-285750">
              <a:lnSpc>
                <a:spcPts val="1800"/>
              </a:lnSpc>
              <a:buFont typeface="Wingdings" panose="05000000000000000000" pitchFamily="2" charset="2"/>
              <a:buChar char="u"/>
              <a:defRPr sz="1400">
                <a:latin typeface="Meiryo UI" panose="020B0604030504040204" pitchFamily="50" charset="-128"/>
                <a:ea typeface="Meiryo UI" panose="020B0604030504040204" pitchFamily="50" charset="-128"/>
              </a:defRPr>
            </a:lvl1pPr>
            <a:lvl2pPr lvl="1">
              <a:lnSpc>
                <a:spcPts val="1800"/>
              </a:lnSpc>
              <a:defRPr sz="1400">
                <a:latin typeface="Meiryo UI" panose="020B0604030504040204" pitchFamily="50" charset="-128"/>
                <a:ea typeface="Meiryo UI" panose="020B0604030504040204" pitchFamily="50" charset="-128"/>
              </a:defRPr>
            </a:lvl2pPr>
          </a:lstStyle>
          <a:p>
            <a:r>
              <a:rPr lang="ja-JP" altLang="en-US" sz="1100" b="1">
                <a:solidFill>
                  <a:srgbClr val="FF0000"/>
                </a:solidFill>
                <a:latin typeface="Meiryo UI"/>
                <a:ea typeface="Meiryo UI"/>
              </a:rPr>
              <a:t>各種申請の作成要否・提出期限については、交付規定をご確認ください。</a:t>
            </a:r>
            <a:endParaRPr lang="en-US" altLang="ja-JP" sz="1100" b="1">
              <a:solidFill>
                <a:srgbClr val="FF0000"/>
              </a:solidFill>
              <a:latin typeface="Meiryo UI"/>
              <a:ea typeface="Meiryo UI"/>
            </a:endParaRPr>
          </a:p>
          <a:p>
            <a:endParaRPr lang="en-US" altLang="ja-JP" sz="1100" b="1">
              <a:solidFill>
                <a:srgbClr val="FF0000"/>
              </a:solidFill>
              <a:latin typeface="Meiryo UI"/>
              <a:ea typeface="Meiryo UI"/>
            </a:endParaRPr>
          </a:p>
          <a:p>
            <a:r>
              <a:rPr lang="ja-JP" altLang="en-US" sz="1100" b="1">
                <a:solidFill>
                  <a:srgbClr val="FF0000"/>
                </a:solidFill>
                <a:latin typeface="Meiryo UI"/>
                <a:ea typeface="Meiryo UI"/>
              </a:rPr>
              <a:t>支援依頼先によって一部手順が異る場合がございますので、ご自身の支援依頼先が商工会・商工会議所のどちらであるかをご確認ください。</a:t>
            </a:r>
            <a:endParaRPr lang="en-US" altLang="ja-JP" sz="1100" b="1">
              <a:solidFill>
                <a:srgbClr val="FF0000"/>
              </a:solidFill>
              <a:latin typeface="Meiryo UI"/>
              <a:ea typeface="Meiryo UI"/>
            </a:endParaRPr>
          </a:p>
          <a:p>
            <a:endParaRPr lang="en-US" altLang="ja-JP" sz="1100" b="1">
              <a:solidFill>
                <a:srgbClr val="FF0000"/>
              </a:solidFill>
              <a:latin typeface="Meiryo UI"/>
              <a:ea typeface="Meiryo UI"/>
            </a:endParaRPr>
          </a:p>
          <a:p>
            <a:r>
              <a:rPr lang="ja-JP" altLang="en-US" sz="1100">
                <a:latin typeface="Meiryo UI"/>
                <a:ea typeface="Meiryo UI"/>
              </a:rPr>
              <a:t>本補助金の概要や制度の詳細、補助金内容のお問い合わせ先については、小規模事業者持続化補助金＜一般型＞のホームページをご参照ください。</a:t>
            </a:r>
            <a:endParaRPr lang="en-US" altLang="ja-JP" sz="1100">
              <a:latin typeface="Meiryo UI"/>
              <a:ea typeface="Meiryo UI"/>
            </a:endParaRPr>
          </a:p>
          <a:p>
            <a:pPr marL="171450" lvl="1"/>
            <a:r>
              <a:rPr lang="ja-JP" altLang="en-US" sz="1100">
                <a:latin typeface="Meiryo UI"/>
                <a:ea typeface="Meiryo UI"/>
              </a:rPr>
              <a:t>商工会地区：</a:t>
            </a:r>
            <a:r>
              <a:rPr lang="en-US" altLang="ja-JP" sz="1100">
                <a:latin typeface="Meiryo UI"/>
                <a:ea typeface="Meiryo UI"/>
                <a:hlinkClick r:id="rId2"/>
              </a:rPr>
              <a:t>https://www.shokokai.or.jp/jizokuka_r1h/</a:t>
            </a:r>
            <a:endParaRPr lang="en-US" altLang="ja-JP" sz="1100">
              <a:latin typeface="Meiryo UI"/>
              <a:ea typeface="Meiryo UI"/>
            </a:endParaRPr>
          </a:p>
          <a:p>
            <a:pPr marL="171450" lvl="1"/>
            <a:r>
              <a:rPr lang="ja-JP" altLang="en-US" sz="1100">
                <a:latin typeface="Meiryo UI"/>
                <a:ea typeface="Meiryo UI"/>
              </a:rPr>
              <a:t>商工会議所地区：</a:t>
            </a:r>
            <a:r>
              <a:rPr lang="en-US" altLang="ja-JP" sz="1100">
                <a:latin typeface="Meiryo UI"/>
                <a:ea typeface="Meiryo UI"/>
                <a:hlinkClick r:id="rId3"/>
              </a:rPr>
              <a:t>https://s23.jizokukahojokin.info/index.php</a:t>
            </a:r>
            <a:endParaRPr lang="en-US" altLang="ja-JP" sz="1100">
              <a:latin typeface="Meiryo UI"/>
              <a:ea typeface="Meiryo UI"/>
            </a:endParaRPr>
          </a:p>
          <a:p>
            <a:pPr marL="171450" lvl="1">
              <a:lnSpc>
                <a:spcPct val="100000"/>
              </a:lnSpc>
            </a:pPr>
            <a:endParaRPr lang="en-US" altLang="ja-JP" sz="1100">
              <a:latin typeface="Meiryo UI"/>
              <a:ea typeface="Meiryo UI"/>
            </a:endParaRPr>
          </a:p>
          <a:p>
            <a:r>
              <a:rPr lang="ja-JP" altLang="en-US" sz="1100">
                <a:latin typeface="Meiryo UI"/>
                <a:ea typeface="Meiryo UI"/>
              </a:rPr>
              <a:t>本手引きは、小規模事業者持続化補助金＜一般型＞申請システムにて各種申請を行う方法を説明した資料です。</a:t>
            </a:r>
            <a:r>
              <a:rPr lang="en-US" altLang="ja-JP" sz="1100">
                <a:latin typeface="Meiryo UI"/>
                <a:ea typeface="Meiryo UI"/>
              </a:rPr>
              <a:t>※</a:t>
            </a:r>
            <a:r>
              <a:rPr lang="ja-JP" altLang="en-US" sz="1100">
                <a:latin typeface="Meiryo UI"/>
                <a:ea typeface="Meiryo UI"/>
              </a:rPr>
              <a:t>画像はイメージのため今後変更となる可能性があります</a:t>
            </a:r>
            <a:br>
              <a:rPr lang="en-US" altLang="ja-JP" sz="1100"/>
            </a:br>
            <a:r>
              <a:rPr lang="ja-JP" altLang="en-US" sz="1100">
                <a:latin typeface="Meiryo UI"/>
                <a:ea typeface="Meiryo UI"/>
              </a:rPr>
              <a:t>対象の補助金は、 「小規模事業者持続化補助金＜一般型＞」です。他の補助金を申請する場合にはご利用いただけません。</a:t>
            </a:r>
            <a:br>
              <a:rPr lang="en-US" altLang="ja-JP" sz="1100"/>
            </a:br>
            <a:endParaRPr lang="en-US" altLang="ja-JP" sz="1100"/>
          </a:p>
          <a:p>
            <a:r>
              <a:rPr lang="ja-JP" altLang="en-US" sz="1100">
                <a:latin typeface="Meiryo UI"/>
                <a:ea typeface="Meiryo UI"/>
              </a:rPr>
              <a:t>「小規模事業者持続化補助金＜一般型＞ 」の公募申請を紙で提出された場合は、交付決定後の申請も紙での申請となり、電子申請システムを使用することはできません。</a:t>
            </a:r>
            <a:br>
              <a:rPr lang="en-US" altLang="ja-JP" sz="1100"/>
            </a:br>
            <a:endParaRPr lang="en-US" altLang="ja-JP" sz="1100"/>
          </a:p>
          <a:p>
            <a:r>
              <a:rPr lang="ja-JP" altLang="en-US" sz="1100">
                <a:latin typeface="Meiryo UI"/>
                <a:ea typeface="Meiryo UI"/>
              </a:rPr>
              <a:t>電子申請の場合、各種通知はマイページ上でご確認いただけます。</a:t>
            </a:r>
            <a:endParaRPr lang="en-US" altLang="ja-JP" sz="1100">
              <a:latin typeface="Meiryo UI"/>
              <a:ea typeface="Meiryo UI"/>
            </a:endParaRPr>
          </a:p>
          <a:p>
            <a:pPr marL="0" indent="0">
              <a:buNone/>
            </a:pPr>
            <a:endParaRPr lang="en-US" altLang="ja-JP" sz="1100"/>
          </a:p>
          <a:p>
            <a:pPr marL="285750" indent="-285750">
              <a:lnSpc>
                <a:spcPts val="2200"/>
              </a:lnSpc>
              <a:buFont typeface="Wingdings" panose="05000000000000000000" pitchFamily="2" charset="2"/>
              <a:buChar char="u"/>
            </a:pPr>
            <a:r>
              <a:rPr lang="ja-JP" altLang="en-US" sz="1100">
                <a:latin typeface="Meiryo UI" panose="020B0604030504040204" pitchFamily="50" charset="-128"/>
                <a:ea typeface="Meiryo UI" panose="020B0604030504040204" pitchFamily="50" charset="-128"/>
              </a:rPr>
              <a:t>動作環境は以下のとおりです。下記のブラウザの最新バージョンをご利用ください。</a:t>
            </a:r>
            <a:endParaRPr lang="en-US" altLang="ja-JP" sz="1100">
              <a:latin typeface="Meiryo UI" panose="020B0604030504040204" pitchFamily="50" charset="-128"/>
              <a:ea typeface="Meiryo UI" panose="020B0604030504040204" pitchFamily="50" charset="-128"/>
            </a:endParaRPr>
          </a:p>
          <a:p>
            <a:pPr marL="171450" lvl="1">
              <a:lnSpc>
                <a:spcPts val="2200"/>
              </a:lnSpc>
            </a:pPr>
            <a:r>
              <a:rPr lang="en-US" altLang="ja-JP" sz="1100">
                <a:latin typeface="Meiryo UI" panose="020B0604030504040204" pitchFamily="50" charset="-128"/>
                <a:ea typeface="Meiryo UI" panose="020B0604030504040204" pitchFamily="50" charset="-128"/>
              </a:rPr>
              <a:t>※Microsoft Edge</a:t>
            </a:r>
            <a:r>
              <a:rPr lang="ja-JP" altLang="en-US" sz="1100">
                <a:latin typeface="Meiryo UI" panose="020B0604030504040204" pitchFamily="50" charset="-128"/>
                <a:ea typeface="Meiryo UI" panose="020B0604030504040204" pitchFamily="50" charset="-128"/>
              </a:rPr>
              <a:t>の「</a:t>
            </a:r>
            <a:r>
              <a:rPr lang="en-US" altLang="ja-JP" sz="1100">
                <a:latin typeface="Meiryo UI" panose="020B0604030504040204" pitchFamily="50" charset="-128"/>
                <a:ea typeface="Meiryo UI" panose="020B0604030504040204" pitchFamily="50" charset="-128"/>
              </a:rPr>
              <a:t>Internet Explorer</a:t>
            </a:r>
            <a:r>
              <a:rPr lang="ja-JP" altLang="en-US" sz="1100">
                <a:latin typeface="Meiryo UI" panose="020B0604030504040204" pitchFamily="50" charset="-128"/>
                <a:ea typeface="Meiryo UI" panose="020B0604030504040204" pitchFamily="50" charset="-128"/>
              </a:rPr>
              <a:t>モード」は申請上のエラー等が生じますので利用しないでください</a:t>
            </a:r>
            <a:endParaRPr lang="en-US" altLang="ja-JP" sz="1100">
              <a:latin typeface="Meiryo UI" panose="020B0604030504040204" pitchFamily="50" charset="-128"/>
              <a:ea typeface="Meiryo UI" panose="020B0604030504040204" pitchFamily="50" charset="-128"/>
            </a:endParaRPr>
          </a:p>
          <a:p>
            <a:pPr lvl="1">
              <a:lnSpc>
                <a:spcPts val="2200"/>
              </a:lnSpc>
            </a:pPr>
            <a:r>
              <a:rPr lang="ja-JP" altLang="en-US" sz="1100">
                <a:latin typeface="Meiryo UI"/>
                <a:ea typeface="Meiryo UI"/>
              </a:rPr>
              <a:t>〇 </a:t>
            </a:r>
            <a:r>
              <a:rPr lang="en-US" altLang="ja-JP" sz="1100">
                <a:latin typeface="Meiryo UI"/>
                <a:ea typeface="Meiryo UI"/>
              </a:rPr>
              <a:t>Windows	:Google</a:t>
            </a:r>
            <a:r>
              <a:rPr lang="ja-JP" altLang="en-US" sz="1100">
                <a:latin typeface="Meiryo UI"/>
                <a:ea typeface="Meiryo UI"/>
              </a:rPr>
              <a:t> </a:t>
            </a:r>
            <a:r>
              <a:rPr lang="en-US" altLang="ja-JP" sz="1100">
                <a:latin typeface="Meiryo UI"/>
                <a:ea typeface="Meiryo UI"/>
              </a:rPr>
              <a:t>Chrome,</a:t>
            </a:r>
            <a:r>
              <a:rPr lang="ja-JP" altLang="en-US" sz="1100">
                <a:latin typeface="Meiryo UI"/>
                <a:ea typeface="Meiryo UI"/>
              </a:rPr>
              <a:t> </a:t>
            </a:r>
            <a:r>
              <a:rPr lang="en-US" altLang="ja-JP" sz="1100">
                <a:latin typeface="Meiryo UI"/>
                <a:ea typeface="Meiryo UI"/>
              </a:rPr>
              <a:t>Firefox,</a:t>
            </a:r>
            <a:r>
              <a:rPr lang="ja-JP" altLang="en-US" sz="1100">
                <a:latin typeface="Meiryo UI"/>
                <a:ea typeface="Meiryo UI"/>
              </a:rPr>
              <a:t> </a:t>
            </a:r>
            <a:r>
              <a:rPr lang="en-US" altLang="ja-JP" sz="1100">
                <a:latin typeface="Meiryo UI"/>
                <a:ea typeface="Meiryo UI"/>
              </a:rPr>
              <a:t>Microsoft</a:t>
            </a:r>
            <a:r>
              <a:rPr lang="ja-JP" altLang="en-US" sz="1100">
                <a:latin typeface="Meiryo UI"/>
                <a:ea typeface="Meiryo UI"/>
              </a:rPr>
              <a:t> </a:t>
            </a:r>
            <a:r>
              <a:rPr lang="en-US" altLang="ja-JP" sz="1100">
                <a:latin typeface="Meiryo UI"/>
                <a:ea typeface="Meiryo UI"/>
              </a:rPr>
              <a:t>Edge		</a:t>
            </a:r>
            <a:r>
              <a:rPr lang="ja-JP" altLang="en-US" sz="1100">
                <a:latin typeface="Meiryo UI"/>
                <a:ea typeface="Meiryo UI"/>
              </a:rPr>
              <a:t>〇 </a:t>
            </a:r>
            <a:r>
              <a:rPr lang="en-US" altLang="ja-JP" sz="1100">
                <a:latin typeface="Meiryo UI"/>
                <a:ea typeface="Meiryo UI"/>
              </a:rPr>
              <a:t>iOS	:Google</a:t>
            </a:r>
            <a:r>
              <a:rPr lang="ja-JP" altLang="en-US" sz="1100">
                <a:latin typeface="Meiryo UI"/>
                <a:ea typeface="Meiryo UI"/>
              </a:rPr>
              <a:t> </a:t>
            </a:r>
            <a:r>
              <a:rPr lang="en-US" altLang="ja-JP" sz="1100">
                <a:latin typeface="Meiryo UI"/>
                <a:ea typeface="Meiryo UI"/>
              </a:rPr>
              <a:t>Chrome,</a:t>
            </a:r>
            <a:r>
              <a:rPr lang="ja-JP" altLang="en-US" sz="1100">
                <a:latin typeface="Meiryo UI"/>
                <a:ea typeface="Meiryo UI"/>
              </a:rPr>
              <a:t> </a:t>
            </a:r>
            <a:r>
              <a:rPr lang="en-US" altLang="ja-JP" sz="1100">
                <a:latin typeface="Meiryo UI"/>
                <a:ea typeface="Meiryo UI"/>
              </a:rPr>
              <a:t>Safari</a:t>
            </a:r>
          </a:p>
          <a:p>
            <a:pPr lvl="1">
              <a:lnSpc>
                <a:spcPts val="2200"/>
              </a:lnSpc>
            </a:pPr>
            <a:r>
              <a:rPr lang="ja-JP" altLang="en-US" sz="1100">
                <a:latin typeface="Meiryo UI"/>
                <a:ea typeface="Meiryo UI"/>
              </a:rPr>
              <a:t>〇 </a:t>
            </a:r>
            <a:r>
              <a:rPr lang="en-US" altLang="ja-JP" sz="1100">
                <a:latin typeface="Meiryo UI"/>
                <a:ea typeface="Meiryo UI"/>
              </a:rPr>
              <a:t>Android	:Google</a:t>
            </a:r>
            <a:r>
              <a:rPr lang="ja-JP" altLang="en-US" sz="1100">
                <a:latin typeface="Meiryo UI"/>
                <a:ea typeface="Meiryo UI"/>
              </a:rPr>
              <a:t> </a:t>
            </a:r>
            <a:r>
              <a:rPr lang="en-US" altLang="ja-JP" sz="1100">
                <a:latin typeface="Meiryo UI"/>
                <a:ea typeface="Meiryo UI"/>
              </a:rPr>
              <a:t>Chrome				</a:t>
            </a:r>
            <a:r>
              <a:rPr lang="ja-JP" altLang="en-US" sz="1100">
                <a:latin typeface="Meiryo UI"/>
                <a:ea typeface="Meiryo UI"/>
              </a:rPr>
              <a:t>〇 </a:t>
            </a:r>
            <a:r>
              <a:rPr lang="en-US" altLang="ja-JP" sz="1100">
                <a:latin typeface="Meiryo UI"/>
                <a:ea typeface="Meiryo UI"/>
              </a:rPr>
              <a:t>macOS</a:t>
            </a:r>
            <a:r>
              <a:rPr lang="ja-JP" altLang="en-US" sz="1100">
                <a:latin typeface="Meiryo UI"/>
                <a:ea typeface="Meiryo UI"/>
              </a:rPr>
              <a:t> </a:t>
            </a:r>
            <a:r>
              <a:rPr lang="en-US" altLang="ja-JP" sz="1100">
                <a:latin typeface="Meiryo UI"/>
                <a:ea typeface="Meiryo UI"/>
              </a:rPr>
              <a:t>	:Google</a:t>
            </a:r>
            <a:r>
              <a:rPr lang="ja-JP" altLang="en-US" sz="1100">
                <a:latin typeface="Meiryo UI"/>
                <a:ea typeface="Meiryo UI"/>
              </a:rPr>
              <a:t> </a:t>
            </a:r>
            <a:r>
              <a:rPr lang="en-US" altLang="ja-JP" sz="1100">
                <a:latin typeface="Meiryo UI"/>
                <a:ea typeface="Meiryo UI"/>
              </a:rPr>
              <a:t>Chrome,</a:t>
            </a:r>
            <a:r>
              <a:rPr lang="ja-JP" altLang="en-US" sz="1100">
                <a:latin typeface="Meiryo UI"/>
                <a:ea typeface="Meiryo UI"/>
              </a:rPr>
              <a:t> </a:t>
            </a:r>
            <a:r>
              <a:rPr lang="en-US" altLang="ja-JP" sz="1100">
                <a:latin typeface="Meiryo UI"/>
                <a:ea typeface="Meiryo UI"/>
              </a:rPr>
              <a:t>Firefox,</a:t>
            </a:r>
            <a:r>
              <a:rPr lang="ja-JP" altLang="en-US" sz="1100">
                <a:latin typeface="Meiryo UI"/>
                <a:ea typeface="Meiryo UI"/>
              </a:rPr>
              <a:t> </a:t>
            </a:r>
            <a:r>
              <a:rPr lang="en-US" altLang="ja-JP" sz="1100">
                <a:latin typeface="Meiryo UI"/>
                <a:ea typeface="Meiryo UI"/>
              </a:rPr>
              <a:t>Safari</a:t>
            </a:r>
          </a:p>
          <a:p>
            <a:pPr marL="0" indent="0">
              <a:lnSpc>
                <a:spcPts val="2200"/>
              </a:lnSpc>
              <a:buNone/>
            </a:pPr>
            <a:endParaRPr lang="en-US" altLang="ja-JP" sz="1100"/>
          </a:p>
          <a:p>
            <a:pPr marL="0" algn="l" rtl="0" eaLnBrk="1" latinLnBrk="0" hangingPunct="1">
              <a:spcBef>
                <a:spcPts val="0"/>
              </a:spcBef>
              <a:spcAft>
                <a:spcPts val="0"/>
              </a:spcAft>
            </a:pPr>
            <a:r>
              <a:rPr kumimoji="1" lang="ja-JP" altLang="ja-JP" sz="1100" b="0" i="0" kern="1200">
                <a:solidFill>
                  <a:srgbClr val="000000"/>
                </a:solidFill>
                <a:effectLst/>
                <a:latin typeface="Meiryo UI" panose="020B0604030504040204" pitchFamily="50" charset="-128"/>
                <a:ea typeface="Meiryo UI" panose="020B0604030504040204" pitchFamily="50" charset="-128"/>
                <a:cs typeface="+mn-cs"/>
              </a:rPr>
              <a:t>アップロード可能なファイルの拡張子</a:t>
            </a:r>
            <a:r>
              <a:rPr kumimoji="1" lang="ja-JP" altLang="en-US" sz="1100" b="0" i="0" kern="1200">
                <a:solidFill>
                  <a:srgbClr val="000000"/>
                </a:solidFill>
                <a:effectLst/>
                <a:latin typeface="Meiryo UI" panose="020B0604030504040204" pitchFamily="50" charset="-128"/>
                <a:ea typeface="Meiryo UI" panose="020B0604030504040204" pitchFamily="50" charset="-128"/>
                <a:cs typeface="+mn-cs"/>
              </a:rPr>
              <a:t>は以下の通りです。</a:t>
            </a:r>
            <a:endParaRPr lang="ja-JP" altLang="ja-JP" sz="1100">
              <a:effectLst/>
            </a:endParaRPr>
          </a:p>
          <a:p>
            <a:pPr marL="0" indent="0">
              <a:buNone/>
            </a:pPr>
            <a:r>
              <a:rPr lang="ja-JP" altLang="en-US" sz="1100">
                <a:solidFill>
                  <a:srgbClr val="000000"/>
                </a:solidFill>
              </a:rPr>
              <a:t> </a:t>
            </a:r>
            <a:r>
              <a:rPr kumimoji="1" lang="en-US" altLang="ja-JP" sz="1100" b="0" i="0" kern="1200">
                <a:solidFill>
                  <a:srgbClr val="000000"/>
                </a:solidFill>
                <a:effectLst/>
                <a:latin typeface="Meiryo UI" panose="020B0604030504040204" pitchFamily="50" charset="-128"/>
                <a:ea typeface="Meiryo UI" panose="020B0604030504040204" pitchFamily="50" charset="-128"/>
                <a:cs typeface="+mn-cs"/>
              </a:rPr>
              <a:t>pdf</a:t>
            </a:r>
            <a:r>
              <a:rPr kumimoji="1" lang="ja-JP" altLang="ja-JP" sz="1100" b="0" i="0"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a:solidFill>
                  <a:srgbClr val="000000"/>
                </a:solidFill>
                <a:effectLst/>
                <a:latin typeface="Meiryo UI" panose="020B0604030504040204" pitchFamily="50" charset="-128"/>
                <a:ea typeface="Meiryo UI" panose="020B0604030504040204" pitchFamily="50" charset="-128"/>
                <a:cs typeface="+mn-cs"/>
              </a:rPr>
              <a:t>zip</a:t>
            </a:r>
            <a:r>
              <a:rPr kumimoji="1" lang="ja-JP" altLang="ja-JP" sz="1100"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a:solidFill>
                  <a:srgbClr val="000000"/>
                </a:solidFill>
                <a:effectLst/>
                <a:latin typeface="Meiryo UI" panose="020B0604030504040204" pitchFamily="50" charset="-128"/>
                <a:ea typeface="Meiryo UI" panose="020B0604030504040204" pitchFamily="50" charset="-128"/>
                <a:cs typeface="+mn-cs"/>
              </a:rPr>
              <a:t>doc</a:t>
            </a:r>
            <a:r>
              <a:rPr kumimoji="1" lang="ja-JP" altLang="ja-JP" sz="1100"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a:solidFill>
                  <a:srgbClr val="000000"/>
                </a:solidFill>
                <a:effectLst/>
                <a:latin typeface="Meiryo UI" panose="020B0604030504040204" pitchFamily="50" charset="-128"/>
                <a:ea typeface="Meiryo UI" panose="020B0604030504040204" pitchFamily="50" charset="-128"/>
                <a:cs typeface="+mn-cs"/>
              </a:rPr>
              <a:t>docx</a:t>
            </a:r>
            <a:r>
              <a:rPr kumimoji="1" lang="ja-JP" altLang="ja-JP" sz="1100" b="0" i="0"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err="1">
                <a:solidFill>
                  <a:srgbClr val="000000"/>
                </a:solidFill>
                <a:effectLst/>
                <a:latin typeface="Meiryo UI" panose="020B0604030504040204" pitchFamily="50" charset="-128"/>
                <a:ea typeface="Meiryo UI" panose="020B0604030504040204" pitchFamily="50" charset="-128"/>
                <a:cs typeface="+mn-cs"/>
              </a:rPr>
              <a:t>xls</a:t>
            </a:r>
            <a:r>
              <a:rPr kumimoji="1" lang="ja-JP" altLang="ja-JP" sz="1100"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a:solidFill>
                  <a:srgbClr val="000000"/>
                </a:solidFill>
                <a:effectLst/>
                <a:latin typeface="Meiryo UI" panose="020B0604030504040204" pitchFamily="50" charset="-128"/>
                <a:ea typeface="Meiryo UI" panose="020B0604030504040204" pitchFamily="50" charset="-128"/>
                <a:cs typeface="+mn-cs"/>
              </a:rPr>
              <a:t>xlsx</a:t>
            </a:r>
            <a:r>
              <a:rPr kumimoji="1" lang="ja-JP" altLang="ja-JP" sz="1100" b="0" i="0"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err="1">
                <a:solidFill>
                  <a:srgbClr val="000000"/>
                </a:solidFill>
                <a:effectLst/>
                <a:latin typeface="Meiryo UI" panose="020B0604030504040204" pitchFamily="50" charset="-128"/>
                <a:ea typeface="Meiryo UI" panose="020B0604030504040204" pitchFamily="50" charset="-128"/>
                <a:cs typeface="+mn-cs"/>
              </a:rPr>
              <a:t>png</a:t>
            </a:r>
            <a:r>
              <a:rPr kumimoji="1" lang="ja-JP" altLang="ja-JP" sz="1100"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a:solidFill>
                  <a:srgbClr val="000000"/>
                </a:solidFill>
                <a:effectLst/>
                <a:latin typeface="Meiryo UI" panose="020B0604030504040204" pitchFamily="50" charset="-128"/>
                <a:ea typeface="Meiryo UI" panose="020B0604030504040204" pitchFamily="50" charset="-128"/>
                <a:cs typeface="+mn-cs"/>
              </a:rPr>
              <a:t>bmp</a:t>
            </a:r>
            <a:r>
              <a:rPr kumimoji="1" lang="ja-JP" altLang="ja-JP" sz="1100" b="0" i="0"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a:solidFill>
                  <a:srgbClr val="000000"/>
                </a:solidFill>
                <a:effectLst/>
                <a:latin typeface="Meiryo UI" panose="020B0604030504040204" pitchFamily="50" charset="-128"/>
                <a:ea typeface="Meiryo UI" panose="020B0604030504040204" pitchFamily="50" charset="-128"/>
                <a:cs typeface="+mn-cs"/>
              </a:rPr>
              <a:t>jpg</a:t>
            </a:r>
            <a:r>
              <a:rPr kumimoji="1" lang="ja-JP" altLang="ja-JP" sz="1100" b="0" i="0"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a:solidFill>
                  <a:srgbClr val="000000"/>
                </a:solidFill>
                <a:effectLst/>
                <a:latin typeface="Meiryo UI" panose="020B0604030504040204" pitchFamily="50" charset="-128"/>
                <a:ea typeface="Meiryo UI" panose="020B0604030504040204" pitchFamily="50" charset="-128"/>
                <a:cs typeface="+mn-cs"/>
              </a:rPr>
              <a:t>jpeg</a:t>
            </a:r>
            <a:r>
              <a:rPr kumimoji="1" lang="ja-JP" altLang="ja-JP" sz="1100" b="0" i="0"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err="1">
                <a:solidFill>
                  <a:srgbClr val="000000"/>
                </a:solidFill>
                <a:effectLst/>
                <a:latin typeface="Meiryo UI" panose="020B0604030504040204" pitchFamily="50" charset="-128"/>
                <a:ea typeface="Meiryo UI" panose="020B0604030504040204" pitchFamily="50" charset="-128"/>
                <a:cs typeface="+mn-cs"/>
              </a:rPr>
              <a:t>heic</a:t>
            </a:r>
            <a:r>
              <a:rPr kumimoji="1" lang="ja-JP" altLang="ja-JP" sz="1100" b="0" i="0"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100" b="0" i="0" kern="1200">
                <a:solidFill>
                  <a:srgbClr val="000000"/>
                </a:solidFill>
                <a:effectLst/>
                <a:latin typeface="Meiryo UI" panose="020B0604030504040204" pitchFamily="50" charset="-128"/>
                <a:ea typeface="Meiryo UI" panose="020B0604030504040204" pitchFamily="50" charset="-128"/>
                <a:cs typeface="+mn-cs"/>
              </a:rPr>
              <a:t>gif</a:t>
            </a:r>
            <a:endParaRPr lang="en-US" altLang="ja-JP" sz="1100">
              <a:latin typeface="Meiryo UI"/>
              <a:ea typeface="Meiryo UI"/>
            </a:endParaRPr>
          </a:p>
        </p:txBody>
      </p:sp>
    </p:spTree>
    <p:extLst>
      <p:ext uri="{BB962C8B-B14F-4D97-AF65-F5344CB8AC3E}">
        <p14:creationId xmlns:p14="http://schemas.microsoft.com/office/powerpoint/2010/main" val="41786721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a:solidFill>
                  <a:srgbClr val="0070C0"/>
                </a:solidFill>
                <a:latin typeface="Meiryo UI" panose="020B0604030504040204" pitchFamily="50" charset="-128"/>
                <a:ea typeface="Meiryo UI" panose="020B0604030504040204" pitchFamily="50" charset="-128"/>
              </a:rPr>
              <a:t>確定通知後精算払辞退届</a:t>
            </a:r>
            <a:r>
              <a:rPr lang="ja-JP" altLang="en-US" sz="2200" b="1">
                <a:solidFill>
                  <a:srgbClr val="0070C0"/>
                </a:solidFill>
                <a:latin typeface="Meiryo UI" panose="020B0604030504040204" pitchFamily="50" charset="-128"/>
                <a:ea typeface="Meiryo UI" panose="020B0604030504040204" pitchFamily="50" charset="-128"/>
              </a:rPr>
              <a:t>の作成方法</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入力画面</a:t>
            </a:r>
            <a:endParaRPr lang="en-US" altLang="ja-JP" sz="1400" b="1">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zh-CN" altLang="en-US" sz="1400">
                  <a:solidFill>
                    <a:schemeClr val="tx1"/>
                  </a:solidFill>
                  <a:latin typeface="Meiryo UI" panose="020B0604030504040204" pitchFamily="50" charset="-128"/>
                  <a:ea typeface="Meiryo UI" panose="020B0604030504040204" pitchFamily="50" charset="-128"/>
                </a:rPr>
                <a:t>確定通知後精算払辞退届</a:t>
              </a:r>
              <a:r>
                <a:rPr lang="ja-JP" altLang="en-US" sz="1400">
                  <a:solidFill>
                    <a:schemeClr val="tx1"/>
                  </a:solidFill>
                  <a:latin typeface="Meiryo UI" panose="020B0604030504040204" pitchFamily="50" charset="-128"/>
                  <a:ea typeface="Meiryo UI" panose="020B0604030504040204" pitchFamily="50" charset="-128"/>
                </a:rPr>
                <a:t>の申請情報を入力します。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825146" cy="1538883"/>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カレンダーマーク（　　　）を押下し、申請日を選択してください。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辞退の理由を入力してください。</a:t>
            </a:r>
            <a:br>
              <a:rPr lang="en-US" altLang="ja-JP" sz="1400" dirty="0">
                <a:latin typeface="Meiryo UI" panose="020B0604030504040204" pitchFamily="50" charset="-128"/>
                <a:ea typeface="Meiryo UI" panose="020B0604030504040204" pitchFamily="50" charset="-128"/>
              </a:rPr>
            </a:b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入力欄右下のアイコン（　　　）を下にドラッグすると入力欄を広げることができます。</a:t>
            </a:r>
            <a:br>
              <a:rPr lang="en-US" altLang="ja-JP"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（以下同様です）</a:t>
            </a:r>
            <a:endParaRPr lang="en-US" altLang="ja-JP" sz="1400" dirty="0">
              <a:latin typeface="Meiryo UI" panose="020B0604030504040204" pitchFamily="50" charset="-128"/>
              <a:ea typeface="Meiryo UI" panose="020B0604030504040204" pitchFamily="50" charset="-128"/>
            </a:endParaRPr>
          </a:p>
          <a:p>
            <a:pPr>
              <a:buClr>
                <a:srgbClr val="FF0000"/>
              </a:buClr>
            </a:pPr>
            <a:endParaRPr lang="en-US" altLang="ja-JP" sz="1400" dirty="0">
              <a:latin typeface="Meiryo UI" panose="020B0604030504040204" pitchFamily="50" charset="-128"/>
              <a:ea typeface="Meiryo UI" panose="020B0604030504040204" pitchFamily="50" charset="-128"/>
            </a:endParaRPr>
          </a:p>
        </p:txBody>
      </p:sp>
      <p:pic>
        <p:nvPicPr>
          <p:cNvPr id="22" name="図 21">
            <a:extLst>
              <a:ext uri="{FF2B5EF4-FFF2-40B4-BE49-F238E27FC236}">
                <a16:creationId xmlns:a16="http://schemas.microsoft.com/office/drawing/2014/main" id="{3F78F96D-129C-8D3E-8260-124E90C34E7D}"/>
              </a:ext>
            </a:extLst>
          </p:cNvPr>
          <p:cNvPicPr>
            <a:picLocks noChangeAspect="1"/>
          </p:cNvPicPr>
          <p:nvPr/>
        </p:nvPicPr>
        <p:blipFill rotWithShape="1">
          <a:blip r:embed="rId4"/>
          <a:srcRect l="47308" t="71685" r="51337" b="27380"/>
          <a:stretch/>
        </p:blipFill>
        <p:spPr>
          <a:xfrm>
            <a:off x="8034806" y="1566988"/>
            <a:ext cx="267855" cy="258619"/>
          </a:xfrm>
          <a:prstGeom prst="rect">
            <a:avLst/>
          </a:prstGeom>
        </p:spPr>
      </p:pic>
      <p:pic>
        <p:nvPicPr>
          <p:cNvPr id="23" name="図 22">
            <a:extLst>
              <a:ext uri="{FF2B5EF4-FFF2-40B4-BE49-F238E27FC236}">
                <a16:creationId xmlns:a16="http://schemas.microsoft.com/office/drawing/2014/main" id="{D924C60C-51F7-0097-1CD2-CA6D5A33DB05}"/>
              </a:ext>
            </a:extLst>
          </p:cNvPr>
          <p:cNvPicPr>
            <a:picLocks noChangeAspect="1"/>
          </p:cNvPicPr>
          <p:nvPr/>
        </p:nvPicPr>
        <p:blipFill rotWithShape="1">
          <a:blip r:embed="rId5"/>
          <a:srcRect r="22844" b="17503"/>
          <a:stretch/>
        </p:blipFill>
        <p:spPr>
          <a:xfrm>
            <a:off x="8437627" y="2226796"/>
            <a:ext cx="203453" cy="233457"/>
          </a:xfrm>
          <a:prstGeom prst="rect">
            <a:avLst/>
          </a:prstGeom>
        </p:spPr>
      </p:pic>
      <p:sp>
        <p:nvSpPr>
          <p:cNvPr id="6" name="テキスト プレースホルダ 38">
            <a:extLst>
              <a:ext uri="{FF2B5EF4-FFF2-40B4-BE49-F238E27FC236}">
                <a16:creationId xmlns:a16="http://schemas.microsoft.com/office/drawing/2014/main" id="{122E7D1B-3135-F38E-331C-7ED38548B574}"/>
              </a:ext>
            </a:extLst>
          </p:cNvPr>
          <p:cNvSpPr txBox="1">
            <a:spLocks/>
          </p:cNvSpPr>
          <p:nvPr/>
        </p:nvSpPr>
        <p:spPr>
          <a:xfrm>
            <a:off x="6308688" y="5241836"/>
            <a:ext cx="5574508" cy="587441"/>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latin typeface="Meiryo UI" panose="020B0604030504040204" pitchFamily="50" charset="-128"/>
                <a:ea typeface="Meiryo UI" panose="020B0604030504040204" pitchFamily="50" charset="-128"/>
              </a:rPr>
              <a:t>「次へ」を</a:t>
            </a:r>
            <a:r>
              <a:rPr lang="ja-JP" altLang="en-US" sz="1200"/>
              <a:t>押下</a:t>
            </a:r>
            <a:r>
              <a:rPr lang="ja-JP" altLang="en-US" sz="1200">
                <a:latin typeface="Meiryo UI" panose="020B0604030504040204" pitchFamily="50" charset="-128"/>
                <a:ea typeface="Meiryo UI" panose="020B0604030504040204" pitchFamily="50" charset="-128"/>
              </a:rPr>
              <a:t>すると記載内容が一時保存され、入力内容確認画面へ遷移します。入力内容確認画面で「提出する」を押下し、申請を完了してください。</a:t>
            </a:r>
            <a:endParaRPr lang="en-US" altLang="ja-JP" sz="1200">
              <a:latin typeface="Meiryo UI" panose="020B0604030504040204" pitchFamily="50" charset="-128"/>
              <a:ea typeface="Meiryo UI" panose="020B0604030504040204" pitchFamily="50" charset="-128"/>
            </a:endParaRPr>
          </a:p>
        </p:txBody>
      </p:sp>
      <p:pic>
        <p:nvPicPr>
          <p:cNvPr id="5" name="図 4">
            <a:extLst>
              <a:ext uri="{FF2B5EF4-FFF2-40B4-BE49-F238E27FC236}">
                <a16:creationId xmlns:a16="http://schemas.microsoft.com/office/drawing/2014/main" id="{19FD8080-374A-4BD1-F518-F4DD1906D152}"/>
              </a:ext>
            </a:extLst>
          </p:cNvPr>
          <p:cNvPicPr>
            <a:picLocks noChangeAspect="1"/>
          </p:cNvPicPr>
          <p:nvPr/>
        </p:nvPicPr>
        <p:blipFill rotWithShape="1">
          <a:blip r:embed="rId6"/>
          <a:srcRect l="16780" t="53203" r="16555" b="9543"/>
          <a:stretch/>
        </p:blipFill>
        <p:spPr>
          <a:xfrm>
            <a:off x="156243" y="1719906"/>
            <a:ext cx="5757832" cy="2771930"/>
          </a:xfrm>
          <a:prstGeom prst="rect">
            <a:avLst/>
          </a:prstGeom>
        </p:spPr>
      </p:pic>
      <p:sp>
        <p:nvSpPr>
          <p:cNvPr id="4" name="角丸四角形 7">
            <a:extLst>
              <a:ext uri="{FF2B5EF4-FFF2-40B4-BE49-F238E27FC236}">
                <a16:creationId xmlns:a16="http://schemas.microsoft.com/office/drawing/2014/main" id="{922A45CA-A2AE-57DF-863E-56E49F541AAB}"/>
              </a:ext>
            </a:extLst>
          </p:cNvPr>
          <p:cNvSpPr/>
          <p:nvPr/>
        </p:nvSpPr>
        <p:spPr>
          <a:xfrm flipV="1">
            <a:off x="263680" y="2263073"/>
            <a:ext cx="2730345"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25470A2D-FFF3-D0FF-52BD-1C83CE7E0448}"/>
              </a:ext>
            </a:extLst>
          </p:cNvPr>
          <p:cNvSpPr txBox="1"/>
          <p:nvPr/>
        </p:nvSpPr>
        <p:spPr>
          <a:xfrm>
            <a:off x="-60724" y="2063057"/>
            <a:ext cx="45317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sp>
        <p:nvSpPr>
          <p:cNvPr id="8" name="角丸四角形 7">
            <a:extLst>
              <a:ext uri="{FF2B5EF4-FFF2-40B4-BE49-F238E27FC236}">
                <a16:creationId xmlns:a16="http://schemas.microsoft.com/office/drawing/2014/main" id="{2E4A0848-453A-9544-D0AE-A95278864AF1}"/>
              </a:ext>
            </a:extLst>
          </p:cNvPr>
          <p:cNvSpPr/>
          <p:nvPr/>
        </p:nvSpPr>
        <p:spPr>
          <a:xfrm flipV="1">
            <a:off x="260505" y="3353129"/>
            <a:ext cx="5535458" cy="369331"/>
          </a:xfrm>
          <a:prstGeom prst="roundRect">
            <a:avLst>
              <a:gd name="adj" fmla="val 941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1DEA9D8F-F3F9-B07D-19CF-E8A69A022123}"/>
              </a:ext>
            </a:extLst>
          </p:cNvPr>
          <p:cNvSpPr txBox="1"/>
          <p:nvPr/>
        </p:nvSpPr>
        <p:spPr>
          <a:xfrm>
            <a:off x="-63899" y="3153114"/>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Tree>
    <p:extLst>
      <p:ext uri="{BB962C8B-B14F-4D97-AF65-F5344CB8AC3E}">
        <p14:creationId xmlns:p14="http://schemas.microsoft.com/office/powerpoint/2010/main" val="41147891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事業効果および賃金引上げ等状況報告書の作成方法</a:t>
            </a:r>
            <a:r>
              <a:rPr lang="ja-JP" altLang="en-US" sz="2200" b="1" dirty="0">
                <a:solidFill>
                  <a:srgbClr val="0070C0"/>
                </a:solidFill>
                <a:latin typeface="Meiryo UI" panose="020B0604030504040204" pitchFamily="50" charset="-128"/>
                <a:ea typeface="Meiryo UI" panose="020B0604030504040204" pitchFamily="50" charset="-128"/>
              </a:rPr>
              <a:t>（</a:t>
            </a:r>
            <a:r>
              <a:rPr lang="en-US" altLang="ja-JP" sz="2200" b="1" dirty="0">
                <a:solidFill>
                  <a:srgbClr val="0070C0"/>
                </a:solidFill>
                <a:latin typeface="Meiryo UI" panose="020B0604030504040204" pitchFamily="50" charset="-128"/>
                <a:ea typeface="Meiryo UI" panose="020B0604030504040204" pitchFamily="50" charset="-128"/>
              </a:rPr>
              <a:t>1/2</a:t>
            </a:r>
            <a:r>
              <a:rPr lang="ja-JP" altLang="en-US" sz="2200" b="1" dirty="0">
                <a:solidFill>
                  <a:srgbClr val="0070C0"/>
                </a:solidFill>
                <a:latin typeface="Meiryo UI" panose="020B0604030504040204" pitchFamily="50" charset="-128"/>
                <a:ea typeface="Meiryo UI" panose="020B0604030504040204" pitchFamily="50" charset="-128"/>
              </a:rPr>
              <a:t>）</a:t>
            </a:r>
            <a:endParaRPr lang="ja-JP" altLang="en-US" sz="2200" b="1">
              <a:solidFill>
                <a:srgbClr val="0070C0"/>
              </a:solidFill>
              <a:latin typeface="Meiryo UI" panose="020B0604030504040204" pitchFamily="50" charset="-128"/>
              <a:ea typeface="Meiryo UI" panose="020B0604030504040204" pitchFamily="50" charset="-128"/>
            </a:endParaRP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入力画面（</a:t>
            </a:r>
            <a:r>
              <a:rPr lang="en-US" altLang="ja-JP" sz="1400" b="1">
                <a:cs typeface="メイリオ" panose="020B0604030504040204" pitchFamily="50" charset="-128"/>
              </a:rPr>
              <a:t>1/2</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事業効果および賃金引上げ等状況報告書の申請情報を入力します。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825146" cy="2154436"/>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カレンダーマーク（　　　）を押下し、申請日を選択してください。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「補助</a:t>
            </a:r>
            <a:r>
              <a:rPr lang="ja-JP" altLang="en-US" sz="1400" dirty="0">
                <a:latin typeface="Meiryo UI" panose="020B0604030504040204" pitchFamily="50" charset="-128"/>
                <a:ea typeface="Meiryo UI" panose="020B0604030504040204" pitchFamily="50" charset="-128"/>
              </a:rPr>
              <a:t>事業終了後の進捗・</a:t>
            </a:r>
            <a:r>
              <a:rPr lang="ja-JP" altLang="en-US" sz="1400">
                <a:latin typeface="Meiryo UI" panose="020B0604030504040204" pitchFamily="50" charset="-128"/>
                <a:ea typeface="Meiryo UI" panose="020B0604030504040204" pitchFamily="50" charset="-128"/>
              </a:rPr>
              <a:t>展開状況」を</a:t>
            </a:r>
            <a:r>
              <a:rPr lang="ja-JP" altLang="en-US" sz="1400" dirty="0">
                <a:latin typeface="Meiryo UI" panose="020B0604030504040204" pitchFamily="50" charset="-128"/>
                <a:ea typeface="Meiryo UI" panose="020B0604030504040204" pitchFamily="50" charset="-128"/>
              </a:rPr>
              <a:t>入力してください。</a:t>
            </a:r>
            <a:br>
              <a:rPr lang="en-US" altLang="ja-JP" sz="1400" dirty="0">
                <a:latin typeface="Meiryo UI" panose="020B0604030504040204" pitchFamily="50" charset="-128"/>
                <a:ea typeface="Meiryo UI" panose="020B0604030504040204" pitchFamily="50" charset="-128"/>
              </a:rPr>
            </a:b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入力欄右下のアイコン（　　　）を下にドラッグすると入力欄を広げることができます。</a:t>
            </a:r>
            <a:br>
              <a:rPr lang="en-US" altLang="ja-JP"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（以下同様です）</a:t>
            </a: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「補助</a:t>
            </a:r>
            <a:r>
              <a:rPr lang="ja-JP" altLang="en-US" sz="1400" dirty="0">
                <a:latin typeface="Meiryo UI" panose="020B0604030504040204" pitchFamily="50" charset="-128"/>
                <a:ea typeface="Meiryo UI" panose="020B0604030504040204" pitchFamily="50" charset="-128"/>
              </a:rPr>
              <a:t>事業終了後</a:t>
            </a:r>
            <a:r>
              <a:rPr lang="en-US" altLang="ja-JP" sz="1400" dirty="0">
                <a:latin typeface="Meiryo UI" panose="020B0604030504040204" pitchFamily="50" charset="-128"/>
                <a:ea typeface="Meiryo UI" panose="020B0604030504040204" pitchFamily="50" charset="-128"/>
              </a:rPr>
              <a:t>1</a:t>
            </a:r>
            <a:r>
              <a:rPr lang="ja-JP" altLang="en-US" sz="1400" dirty="0">
                <a:latin typeface="Meiryo UI" panose="020B0604030504040204" pitchFamily="50" charset="-128"/>
                <a:ea typeface="Meiryo UI" panose="020B0604030504040204" pitchFamily="50" charset="-128"/>
              </a:rPr>
              <a:t>年間の事業成果（</a:t>
            </a:r>
            <a:r>
              <a:rPr lang="ja-JP" altLang="en-US" sz="1400">
                <a:latin typeface="Meiryo UI" panose="020B0604030504040204" pitchFamily="50" charset="-128"/>
                <a:ea typeface="Meiryo UI" panose="020B0604030504040204" pitchFamily="50" charset="-128"/>
              </a:rPr>
              <a:t>概要）」を</a:t>
            </a:r>
            <a:r>
              <a:rPr lang="ja-JP" altLang="en-US" sz="1400" dirty="0">
                <a:latin typeface="Meiryo UI" panose="020B0604030504040204" pitchFamily="50" charset="-128"/>
                <a:ea typeface="Meiryo UI" panose="020B0604030504040204" pitchFamily="50" charset="-128"/>
              </a:rPr>
              <a:t>入力してください。</a:t>
            </a:r>
            <a:br>
              <a:rPr lang="en-US" altLang="ja-JP" sz="1400" dirty="0">
                <a:latin typeface="Meiryo UI" panose="020B0604030504040204" pitchFamily="50" charset="-128"/>
                <a:ea typeface="Meiryo UI" panose="020B0604030504040204" pitchFamily="50" charset="-128"/>
              </a:rPr>
            </a:br>
            <a:endParaRPr lang="en-US" altLang="ja-JP" sz="1400" dirty="0">
              <a:latin typeface="Meiryo UI" panose="020B0604030504040204" pitchFamily="50" charset="-128"/>
              <a:ea typeface="Meiryo UI" panose="020B0604030504040204" pitchFamily="50" charset="-128"/>
            </a:endParaRPr>
          </a:p>
          <a:p>
            <a:pPr>
              <a:buClr>
                <a:srgbClr val="FF0000"/>
              </a:buClr>
            </a:pPr>
            <a:endParaRPr lang="en-US" altLang="ja-JP" sz="1400" dirty="0">
              <a:latin typeface="Meiryo UI" panose="020B0604030504040204" pitchFamily="50" charset="-128"/>
              <a:ea typeface="Meiryo UI" panose="020B0604030504040204" pitchFamily="50" charset="-128"/>
            </a:endParaRPr>
          </a:p>
        </p:txBody>
      </p:sp>
      <p:pic>
        <p:nvPicPr>
          <p:cNvPr id="22" name="図 21">
            <a:extLst>
              <a:ext uri="{FF2B5EF4-FFF2-40B4-BE49-F238E27FC236}">
                <a16:creationId xmlns:a16="http://schemas.microsoft.com/office/drawing/2014/main" id="{3F78F96D-129C-8D3E-8260-124E90C34E7D}"/>
              </a:ext>
            </a:extLst>
          </p:cNvPr>
          <p:cNvPicPr>
            <a:picLocks noChangeAspect="1"/>
          </p:cNvPicPr>
          <p:nvPr/>
        </p:nvPicPr>
        <p:blipFill rotWithShape="1">
          <a:blip r:embed="rId4"/>
          <a:srcRect l="47308" t="71685" r="51337" b="27380"/>
          <a:stretch/>
        </p:blipFill>
        <p:spPr>
          <a:xfrm>
            <a:off x="8034806" y="1566988"/>
            <a:ext cx="267855" cy="258619"/>
          </a:xfrm>
          <a:prstGeom prst="rect">
            <a:avLst/>
          </a:prstGeom>
        </p:spPr>
      </p:pic>
      <p:pic>
        <p:nvPicPr>
          <p:cNvPr id="23" name="図 22">
            <a:extLst>
              <a:ext uri="{FF2B5EF4-FFF2-40B4-BE49-F238E27FC236}">
                <a16:creationId xmlns:a16="http://schemas.microsoft.com/office/drawing/2014/main" id="{D924C60C-51F7-0097-1CD2-CA6D5A33DB05}"/>
              </a:ext>
            </a:extLst>
          </p:cNvPr>
          <p:cNvPicPr>
            <a:picLocks noChangeAspect="1"/>
          </p:cNvPicPr>
          <p:nvPr/>
        </p:nvPicPr>
        <p:blipFill rotWithShape="1">
          <a:blip r:embed="rId5"/>
          <a:srcRect r="22844" b="17503"/>
          <a:stretch/>
        </p:blipFill>
        <p:spPr>
          <a:xfrm>
            <a:off x="8437627" y="2226796"/>
            <a:ext cx="203453" cy="233457"/>
          </a:xfrm>
          <a:prstGeom prst="rect">
            <a:avLst/>
          </a:prstGeom>
        </p:spPr>
      </p:pic>
      <p:pic>
        <p:nvPicPr>
          <p:cNvPr id="5" name="図 4">
            <a:extLst>
              <a:ext uri="{FF2B5EF4-FFF2-40B4-BE49-F238E27FC236}">
                <a16:creationId xmlns:a16="http://schemas.microsoft.com/office/drawing/2014/main" id="{5C9CEB73-5A1D-2BE3-A023-8F48DBCD3C68}"/>
              </a:ext>
            </a:extLst>
          </p:cNvPr>
          <p:cNvPicPr>
            <a:picLocks noChangeAspect="1"/>
          </p:cNvPicPr>
          <p:nvPr/>
        </p:nvPicPr>
        <p:blipFill rotWithShape="1">
          <a:blip r:embed="rId6"/>
          <a:srcRect l="16357" t="31503" r="16157" b="40430"/>
          <a:stretch/>
        </p:blipFill>
        <p:spPr>
          <a:xfrm>
            <a:off x="156243" y="1696296"/>
            <a:ext cx="5742835" cy="3637427"/>
          </a:xfrm>
          <a:prstGeom prst="rect">
            <a:avLst/>
          </a:prstGeom>
        </p:spPr>
      </p:pic>
      <p:sp>
        <p:nvSpPr>
          <p:cNvPr id="8" name="角丸四角形 7">
            <a:extLst>
              <a:ext uri="{FF2B5EF4-FFF2-40B4-BE49-F238E27FC236}">
                <a16:creationId xmlns:a16="http://schemas.microsoft.com/office/drawing/2014/main" id="{908EEBFA-EA1E-8FC4-C0DD-CA1D1580366E}"/>
              </a:ext>
            </a:extLst>
          </p:cNvPr>
          <p:cNvSpPr/>
          <p:nvPr/>
        </p:nvSpPr>
        <p:spPr>
          <a:xfrm flipV="1">
            <a:off x="3041338" y="2802891"/>
            <a:ext cx="2716525"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8431770B-96B0-EC3E-5F88-871DBB48270A}"/>
              </a:ext>
            </a:extLst>
          </p:cNvPr>
          <p:cNvSpPr txBox="1"/>
          <p:nvPr/>
        </p:nvSpPr>
        <p:spPr>
          <a:xfrm>
            <a:off x="2716934" y="2602876"/>
            <a:ext cx="45317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sp>
        <p:nvSpPr>
          <p:cNvPr id="12" name="角丸四角形 7">
            <a:extLst>
              <a:ext uri="{FF2B5EF4-FFF2-40B4-BE49-F238E27FC236}">
                <a16:creationId xmlns:a16="http://schemas.microsoft.com/office/drawing/2014/main" id="{B6509C0D-B57C-66FA-C707-23ABF053829A}"/>
              </a:ext>
            </a:extLst>
          </p:cNvPr>
          <p:cNvSpPr/>
          <p:nvPr/>
        </p:nvSpPr>
        <p:spPr>
          <a:xfrm flipV="1">
            <a:off x="298931" y="4340952"/>
            <a:ext cx="5458932" cy="371541"/>
          </a:xfrm>
          <a:prstGeom prst="roundRect">
            <a:avLst>
              <a:gd name="adj" fmla="val 941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377C924C-AF07-249C-21F1-3342725E10AB}"/>
              </a:ext>
            </a:extLst>
          </p:cNvPr>
          <p:cNvSpPr txBox="1"/>
          <p:nvPr/>
        </p:nvSpPr>
        <p:spPr>
          <a:xfrm>
            <a:off x="-25473" y="4140939"/>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
        <p:nvSpPr>
          <p:cNvPr id="14" name="角丸四角形 7">
            <a:extLst>
              <a:ext uri="{FF2B5EF4-FFF2-40B4-BE49-F238E27FC236}">
                <a16:creationId xmlns:a16="http://schemas.microsoft.com/office/drawing/2014/main" id="{DA8976EA-4C5F-616E-1127-C9A2CF36C944}"/>
              </a:ext>
            </a:extLst>
          </p:cNvPr>
          <p:cNvSpPr/>
          <p:nvPr/>
        </p:nvSpPr>
        <p:spPr>
          <a:xfrm flipV="1">
            <a:off x="298931" y="4931502"/>
            <a:ext cx="5458932" cy="371541"/>
          </a:xfrm>
          <a:prstGeom prst="roundRect">
            <a:avLst>
              <a:gd name="adj" fmla="val 941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DEB2B270-0BB7-FC72-0C6A-CA796B649D0F}"/>
              </a:ext>
            </a:extLst>
          </p:cNvPr>
          <p:cNvSpPr txBox="1"/>
          <p:nvPr/>
        </p:nvSpPr>
        <p:spPr>
          <a:xfrm>
            <a:off x="-25473" y="4731489"/>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③</a:t>
            </a:r>
            <a:endParaRPr kumimoji="1" lang="ja-JP" altLang="en-US" b="1" dirty="0"/>
          </a:p>
        </p:txBody>
      </p:sp>
    </p:spTree>
    <p:extLst>
      <p:ext uri="{BB962C8B-B14F-4D97-AF65-F5344CB8AC3E}">
        <p14:creationId xmlns:p14="http://schemas.microsoft.com/office/powerpoint/2010/main" val="16949410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事業効果および賃金引上げ等状況報告書の作成方法</a:t>
            </a:r>
            <a:r>
              <a:rPr lang="ja-JP" altLang="en-US" sz="2200" b="1" dirty="0">
                <a:solidFill>
                  <a:srgbClr val="0070C0"/>
                </a:solidFill>
                <a:latin typeface="Meiryo UI" panose="020B0604030504040204" pitchFamily="50" charset="-128"/>
                <a:ea typeface="Meiryo UI" panose="020B0604030504040204" pitchFamily="50" charset="-128"/>
              </a:rPr>
              <a:t>（</a:t>
            </a:r>
            <a:r>
              <a:rPr lang="en-US" altLang="ja-JP" sz="2200" b="1" dirty="0">
                <a:solidFill>
                  <a:srgbClr val="0070C0"/>
                </a:solidFill>
                <a:latin typeface="Meiryo UI" panose="020B0604030504040204" pitchFamily="50" charset="-128"/>
                <a:ea typeface="Meiryo UI" panose="020B0604030504040204" pitchFamily="50" charset="-128"/>
              </a:rPr>
              <a:t>2/2</a:t>
            </a:r>
            <a:r>
              <a:rPr lang="ja-JP" altLang="en-US" sz="2200" b="1" dirty="0">
                <a:solidFill>
                  <a:srgbClr val="0070C0"/>
                </a:solidFill>
                <a:latin typeface="Meiryo UI" panose="020B0604030504040204" pitchFamily="50" charset="-128"/>
                <a:ea typeface="Meiryo UI" panose="020B0604030504040204" pitchFamily="50" charset="-128"/>
              </a:rPr>
              <a:t>）</a:t>
            </a:r>
            <a:endParaRPr lang="ja-JP" altLang="en-US" sz="2200" b="1">
              <a:solidFill>
                <a:srgbClr val="0070C0"/>
              </a:solidFill>
              <a:latin typeface="Meiryo UI" panose="020B0604030504040204" pitchFamily="50" charset="-128"/>
              <a:ea typeface="Meiryo UI" panose="020B0604030504040204" pitchFamily="50" charset="-128"/>
            </a:endParaRP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入力画面（</a:t>
            </a:r>
            <a:r>
              <a:rPr lang="en-US" altLang="ja-JP" sz="1400" b="1">
                <a:cs typeface="メイリオ" panose="020B0604030504040204" pitchFamily="50" charset="-128"/>
              </a:rPr>
              <a:t>2/2</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dirty="0">
                  <a:solidFill>
                    <a:schemeClr val="tx1"/>
                  </a:solidFill>
                  <a:latin typeface="Meiryo UI" panose="020B0604030504040204" pitchFamily="50" charset="-128"/>
                  <a:ea typeface="Meiryo UI" panose="020B0604030504040204" pitchFamily="50" charset="-128"/>
                </a:rPr>
                <a:t>前頁の続きです。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649632" cy="4370427"/>
          </a:xfrm>
          <a:prstGeom prst="rect">
            <a:avLst/>
          </a:prstGeom>
          <a:noFill/>
        </p:spPr>
        <p:txBody>
          <a:bodyPr wrap="square" lIns="91440" tIns="45720" rIns="91440" bIns="45720" rtlCol="0" anchor="t">
            <a:spAutoFit/>
          </a:bodyPr>
          <a:lstStyle/>
          <a:p>
            <a:pPr>
              <a:buClr>
                <a:srgbClr val="FF0000"/>
              </a:buClr>
            </a:pP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補助事業終了後の売上高を入力してください。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ja-JP" altLang="en-US"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補助事業終了後の売上総利益を入力してください。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ja-JP" altLang="en-US" sz="1400" dirty="0">
              <a:latin typeface="Meiryo UI" panose="020B0604030504040204" pitchFamily="50" charset="-128"/>
              <a:ea typeface="Meiryo UI" panose="020B0604030504040204" pitchFamily="50" charset="-128"/>
            </a:endParaRPr>
          </a:p>
          <a:p>
            <a:pPr>
              <a:buClr>
                <a:srgbClr val="FF0000"/>
              </a:buClr>
            </a:pPr>
            <a:endParaRPr lang="en-US" altLang="ja-JP" sz="1400">
              <a:latin typeface="Meiryo UI" panose="020B0604030504040204" pitchFamily="50" charset="-128"/>
              <a:ea typeface="Meiryo UI" panose="020B0604030504040204" pitchFamily="50" charset="-128"/>
            </a:endParaRPr>
          </a:p>
          <a:p>
            <a:pPr>
              <a:buClr>
                <a:srgbClr val="FF0000"/>
              </a:buClr>
            </a:pP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以下は、該当する方のみ画面が表示されます）</a:t>
            </a:r>
            <a:endParaRPr lang="en-US" altLang="ja-JP" sz="1400">
              <a:latin typeface="Meiryo UI" panose="020B0604030504040204" pitchFamily="50" charset="-128"/>
              <a:ea typeface="Meiryo UI" panose="020B0604030504040204" pitchFamily="50" charset="-128"/>
            </a:endParaRPr>
          </a:p>
          <a:p>
            <a:pPr>
              <a:buClr>
                <a:srgbClr val="FF0000"/>
              </a:buClr>
            </a:pPr>
            <a:endParaRPr lang="en-US" altLang="ja-JP" sz="1400">
              <a:latin typeface="Meiryo UI" panose="020B0604030504040204" pitchFamily="50" charset="-128"/>
              <a:ea typeface="Meiryo UI" panose="020B0604030504040204" pitchFamily="50" charset="-128"/>
            </a:endParaRPr>
          </a:p>
          <a:p>
            <a:pPr>
              <a:buClr>
                <a:srgbClr val="FF0000"/>
              </a:buClr>
            </a:pP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公募申請時に希望枠を</a:t>
            </a:r>
            <a:r>
              <a:rPr lang="ja-JP" altLang="en-US" sz="1400" b="1">
                <a:latin typeface="Meiryo UI" panose="020B0604030504040204" pitchFamily="50" charset="-128"/>
                <a:ea typeface="Meiryo UI" panose="020B0604030504040204" pitchFamily="50" charset="-128"/>
              </a:rPr>
              <a:t>「賃金引上げ枠」</a:t>
            </a:r>
            <a:r>
              <a:rPr lang="ja-JP" altLang="en-US" sz="1400">
                <a:latin typeface="Meiryo UI" panose="020B0604030504040204" pitchFamily="50" charset="-128"/>
                <a:ea typeface="Meiryo UI" panose="020B0604030504040204" pitchFamily="50" charset="-128"/>
              </a:rPr>
              <a:t>、もしくは、加点項目で</a:t>
            </a:r>
            <a:br>
              <a:rPr lang="en-US" altLang="ja-JP" sz="1400">
                <a:latin typeface="Meiryo UI" panose="020B0604030504040204" pitchFamily="50" charset="-128"/>
                <a:ea typeface="Meiryo UI" panose="020B0604030504040204" pitchFamily="50" charset="-128"/>
              </a:rPr>
            </a:br>
            <a:r>
              <a:rPr lang="ja-JP" altLang="en-US" sz="1400" b="1">
                <a:latin typeface="Meiryo UI" panose="020B0604030504040204" pitchFamily="50" charset="-128"/>
                <a:ea typeface="Meiryo UI" panose="020B0604030504040204" pitchFamily="50" charset="-128"/>
              </a:rPr>
              <a:t>「賃上げ加点」</a:t>
            </a:r>
            <a:r>
              <a:rPr lang="ja-JP" altLang="en-US" sz="1400">
                <a:latin typeface="Meiryo UI" panose="020B0604030504040204" pitchFamily="50" charset="-128"/>
                <a:ea typeface="Meiryo UI" panose="020B0604030504040204" pitchFamily="50" charset="-128"/>
              </a:rPr>
              <a:t>を選択した場合</a:t>
            </a:r>
            <a:r>
              <a:rPr lang="en-US" altLang="ja-JP" sz="1400">
                <a:latin typeface="Meiryo UI" panose="020B0604030504040204" pitchFamily="50" charset="-128"/>
                <a:ea typeface="Meiryo UI" panose="020B0604030504040204" pitchFamily="50" charset="-128"/>
              </a:rPr>
              <a:t>】</a:t>
            </a:r>
          </a:p>
          <a:p>
            <a:pPr>
              <a:buClr>
                <a:srgbClr val="FF0000"/>
              </a:buClr>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40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効果等状況報告期間の最終月時点での事業場内最低賃金を入力してください。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endParaRPr lang="en-US" altLang="ja-JP" sz="1400">
              <a:latin typeface="Meiryo UI" panose="020B0604030504040204" pitchFamily="50" charset="-128"/>
              <a:ea typeface="Meiryo UI" panose="020B0604030504040204" pitchFamily="50" charset="-128"/>
            </a:endParaRPr>
          </a:p>
          <a:p>
            <a:pPr>
              <a:buClr>
                <a:srgbClr val="FF0000"/>
              </a:buClr>
            </a:pPr>
            <a:endParaRPr lang="en-US" altLang="ja-JP" sz="1400">
              <a:latin typeface="Meiryo UI" panose="020B0604030504040204" pitchFamily="50" charset="-128"/>
              <a:ea typeface="Meiryo UI" panose="020B0604030504040204" pitchFamily="50" charset="-128"/>
            </a:endParaRPr>
          </a:p>
          <a:p>
            <a:pPr>
              <a:buClr>
                <a:srgbClr val="FF0000"/>
              </a:buClr>
            </a:pP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公募申請時に希望枠を</a:t>
            </a:r>
            <a:r>
              <a:rPr lang="ja-JP" altLang="en-US" sz="1400" b="1">
                <a:latin typeface="Meiryo UI" panose="020B0604030504040204" pitchFamily="50" charset="-128"/>
                <a:ea typeface="Meiryo UI" panose="020B0604030504040204" pitchFamily="50" charset="-128"/>
              </a:rPr>
              <a:t>「卒業枠」</a:t>
            </a:r>
            <a:r>
              <a:rPr lang="ja-JP" altLang="en-US" sz="1400">
                <a:latin typeface="Meiryo UI" panose="020B0604030504040204" pitchFamily="50" charset="-128"/>
                <a:ea typeface="Meiryo UI" panose="020B0604030504040204" pitchFamily="50" charset="-128"/>
              </a:rPr>
              <a:t>を選択した場合</a:t>
            </a:r>
            <a:r>
              <a:rPr lang="en-US" altLang="ja-JP" sz="1400">
                <a:latin typeface="Meiryo UI" panose="020B0604030504040204" pitchFamily="50" charset="-128"/>
                <a:ea typeface="Meiryo UI" panose="020B0604030504040204" pitchFamily="50" charset="-128"/>
              </a:rPr>
              <a:t>】</a:t>
            </a:r>
          </a:p>
          <a:p>
            <a:pPr>
              <a:buClr>
                <a:srgbClr val="FF0000"/>
              </a:buClr>
            </a:pPr>
            <a:endParaRPr lang="ja-JP" altLang="en-US"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4"/>
            </a:pPr>
            <a:r>
              <a:rPr lang="ja-JP" altLang="en-US" sz="1400" dirty="0">
                <a:latin typeface="Meiryo UI" panose="020B0604030504040204" pitchFamily="50" charset="-128"/>
                <a:ea typeface="Meiryo UI" panose="020B0604030504040204" pitchFamily="50" charset="-128"/>
              </a:rPr>
              <a:t>補助事業がもたらした効果等の証拠書類を添付してください。</a:t>
            </a:r>
          </a:p>
          <a:p>
            <a:pPr marL="342900" indent="-342900">
              <a:buClr>
                <a:srgbClr val="FF0000"/>
              </a:buClr>
              <a:buFont typeface="+mj-ea"/>
              <a:buAutoNum type="circleNumDbPlain" startAt="4"/>
            </a:pPr>
            <a:endParaRPr lang="en-US" altLang="ja-JP" sz="1400" dirty="0">
              <a:latin typeface="Meiryo UI" panose="020B0604030504040204" pitchFamily="50" charset="-128"/>
              <a:ea typeface="Meiryo UI" panose="020B0604030504040204" pitchFamily="50" charset="-128"/>
            </a:endParaRPr>
          </a:p>
          <a:p>
            <a:pPr>
              <a:buClr>
                <a:srgbClr val="FF0000"/>
              </a:buClr>
            </a:pPr>
            <a:endParaRPr lang="en-US" altLang="ja-JP" sz="1400" dirty="0">
              <a:latin typeface="Meiryo UI" panose="020B0604030504040204" pitchFamily="50" charset="-128"/>
              <a:ea typeface="Meiryo UI" panose="020B0604030504040204" pitchFamily="50" charset="-128"/>
            </a:endParaRPr>
          </a:p>
        </p:txBody>
      </p:sp>
      <p:sp>
        <p:nvSpPr>
          <p:cNvPr id="6" name="テキスト プレースホルダ 38">
            <a:extLst>
              <a:ext uri="{FF2B5EF4-FFF2-40B4-BE49-F238E27FC236}">
                <a16:creationId xmlns:a16="http://schemas.microsoft.com/office/drawing/2014/main" id="{122E7D1B-3135-F38E-331C-7ED38548B574}"/>
              </a:ext>
            </a:extLst>
          </p:cNvPr>
          <p:cNvSpPr txBox="1">
            <a:spLocks/>
          </p:cNvSpPr>
          <p:nvPr/>
        </p:nvSpPr>
        <p:spPr>
          <a:xfrm>
            <a:off x="6308688" y="5847199"/>
            <a:ext cx="5574508" cy="587441"/>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latin typeface="Meiryo UI" panose="020B0604030504040204" pitchFamily="50" charset="-128"/>
                <a:ea typeface="Meiryo UI" panose="020B0604030504040204" pitchFamily="50" charset="-128"/>
              </a:rPr>
              <a:t>「次へ」を</a:t>
            </a:r>
            <a:r>
              <a:rPr lang="ja-JP" altLang="en-US" sz="1200"/>
              <a:t>押下</a:t>
            </a:r>
            <a:r>
              <a:rPr lang="ja-JP" altLang="en-US" sz="1200">
                <a:latin typeface="Meiryo UI" panose="020B0604030504040204" pitchFamily="50" charset="-128"/>
                <a:ea typeface="Meiryo UI" panose="020B0604030504040204" pitchFamily="50" charset="-128"/>
              </a:rPr>
              <a:t>すると記載内容が一時保存され、入力内容確認画面へ遷移します。入力内容確認画面で「提出する」を押下し、申請を完了してください。</a:t>
            </a:r>
            <a:endParaRPr lang="en-US" altLang="ja-JP" sz="1200">
              <a:latin typeface="Meiryo UI" panose="020B0604030504040204" pitchFamily="50" charset="-128"/>
              <a:ea typeface="Meiryo UI" panose="020B0604030504040204" pitchFamily="50" charset="-128"/>
            </a:endParaRPr>
          </a:p>
        </p:txBody>
      </p:sp>
      <p:pic>
        <p:nvPicPr>
          <p:cNvPr id="4" name="図 3">
            <a:extLst>
              <a:ext uri="{FF2B5EF4-FFF2-40B4-BE49-F238E27FC236}">
                <a16:creationId xmlns:a16="http://schemas.microsoft.com/office/drawing/2014/main" id="{77CC0DCC-4F94-FE69-F87C-A02D1CD3B69B}"/>
              </a:ext>
            </a:extLst>
          </p:cNvPr>
          <p:cNvPicPr>
            <a:picLocks noChangeAspect="1"/>
          </p:cNvPicPr>
          <p:nvPr/>
        </p:nvPicPr>
        <p:blipFill rotWithShape="1">
          <a:blip r:embed="rId4"/>
          <a:srcRect l="16357" t="59663" r="16157" b="5492"/>
          <a:stretch/>
        </p:blipFill>
        <p:spPr>
          <a:xfrm>
            <a:off x="156243" y="1330066"/>
            <a:ext cx="5727070" cy="4503400"/>
          </a:xfrm>
          <a:prstGeom prst="rect">
            <a:avLst/>
          </a:prstGeom>
        </p:spPr>
      </p:pic>
      <p:sp>
        <p:nvSpPr>
          <p:cNvPr id="9" name="角丸四角形 7">
            <a:extLst>
              <a:ext uri="{FF2B5EF4-FFF2-40B4-BE49-F238E27FC236}">
                <a16:creationId xmlns:a16="http://schemas.microsoft.com/office/drawing/2014/main" id="{2E946EA1-64AD-6322-8F8C-4E3315A10216}"/>
              </a:ext>
            </a:extLst>
          </p:cNvPr>
          <p:cNvSpPr/>
          <p:nvPr/>
        </p:nvSpPr>
        <p:spPr>
          <a:xfrm flipV="1">
            <a:off x="3052125" y="2083793"/>
            <a:ext cx="1284132"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E27254D-F213-3A59-2FF9-59FD44E061A2}"/>
              </a:ext>
            </a:extLst>
          </p:cNvPr>
          <p:cNvSpPr txBox="1"/>
          <p:nvPr/>
        </p:nvSpPr>
        <p:spPr>
          <a:xfrm>
            <a:off x="2727720" y="1883778"/>
            <a:ext cx="45317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sp>
        <p:nvSpPr>
          <p:cNvPr id="11" name="角丸四角形 7">
            <a:extLst>
              <a:ext uri="{FF2B5EF4-FFF2-40B4-BE49-F238E27FC236}">
                <a16:creationId xmlns:a16="http://schemas.microsoft.com/office/drawing/2014/main" id="{1CFBC6F7-8CCB-C884-2709-D79AD357A009}"/>
              </a:ext>
            </a:extLst>
          </p:cNvPr>
          <p:cNvSpPr/>
          <p:nvPr/>
        </p:nvSpPr>
        <p:spPr>
          <a:xfrm flipV="1">
            <a:off x="3052125" y="2338914"/>
            <a:ext cx="1284132"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4B2E27DC-B93C-6065-80C6-A3BA797129C7}"/>
              </a:ext>
            </a:extLst>
          </p:cNvPr>
          <p:cNvSpPr txBox="1"/>
          <p:nvPr/>
        </p:nvSpPr>
        <p:spPr>
          <a:xfrm>
            <a:off x="2727720" y="2138899"/>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
        <p:nvSpPr>
          <p:cNvPr id="13" name="角丸四角形 7">
            <a:extLst>
              <a:ext uri="{FF2B5EF4-FFF2-40B4-BE49-F238E27FC236}">
                <a16:creationId xmlns:a16="http://schemas.microsoft.com/office/drawing/2014/main" id="{ED6D2DFB-06AA-1AAE-2859-C25DF9E23E17}"/>
              </a:ext>
            </a:extLst>
          </p:cNvPr>
          <p:cNvSpPr/>
          <p:nvPr/>
        </p:nvSpPr>
        <p:spPr>
          <a:xfrm flipV="1">
            <a:off x="3941124" y="3780363"/>
            <a:ext cx="1761175"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080D3FC3-30E4-AED9-5DBB-1D600070F4EA}"/>
              </a:ext>
            </a:extLst>
          </p:cNvPr>
          <p:cNvSpPr txBox="1"/>
          <p:nvPr/>
        </p:nvSpPr>
        <p:spPr>
          <a:xfrm>
            <a:off x="3616720" y="3580349"/>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③</a:t>
            </a:r>
            <a:endParaRPr kumimoji="1" lang="ja-JP" altLang="en-US" b="1" dirty="0"/>
          </a:p>
        </p:txBody>
      </p:sp>
      <p:sp>
        <p:nvSpPr>
          <p:cNvPr id="17" name="角丸四角形 7">
            <a:extLst>
              <a:ext uri="{FF2B5EF4-FFF2-40B4-BE49-F238E27FC236}">
                <a16:creationId xmlns:a16="http://schemas.microsoft.com/office/drawing/2014/main" id="{3E86CBB8-6411-37D7-DDF9-75DB83BE0BDC}"/>
              </a:ext>
            </a:extLst>
          </p:cNvPr>
          <p:cNvSpPr/>
          <p:nvPr/>
        </p:nvSpPr>
        <p:spPr>
          <a:xfrm flipV="1">
            <a:off x="287616" y="5064695"/>
            <a:ext cx="2724665"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C72C68B9-20D3-C879-D942-315173E753D1}"/>
              </a:ext>
            </a:extLst>
          </p:cNvPr>
          <p:cNvSpPr txBox="1"/>
          <p:nvPr/>
        </p:nvSpPr>
        <p:spPr>
          <a:xfrm>
            <a:off x="-36788" y="4862302"/>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④</a:t>
            </a:r>
            <a:endParaRPr kumimoji="1" lang="ja-JP" altLang="en-US" b="1" dirty="0"/>
          </a:p>
        </p:txBody>
      </p:sp>
    </p:spTree>
    <p:extLst>
      <p:ext uri="{BB962C8B-B14F-4D97-AF65-F5344CB8AC3E}">
        <p14:creationId xmlns:p14="http://schemas.microsoft.com/office/powerpoint/2010/main" val="19362241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消費税および地方消費税額の額の確定に伴う報告の作成方法</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入力画面</a:t>
            </a:r>
            <a:endParaRPr lang="en-US" altLang="ja-JP" sz="1400" b="1">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消費税および地方消費税額の額の確定に伴う報告の申請情報を入力します。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825146" cy="2893100"/>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カレンダーマーク（　　　）を押下し、報告日を選択してください。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「補助</a:t>
            </a:r>
            <a:r>
              <a:rPr lang="ja-JP" altLang="en-US" sz="1400" dirty="0">
                <a:latin typeface="Meiryo UI" panose="020B0604030504040204" pitchFamily="50" charset="-128"/>
                <a:ea typeface="Meiryo UI" panose="020B0604030504040204" pitchFamily="50" charset="-128"/>
              </a:rPr>
              <a:t>金の選定時における消費税および地方消費税に係る仕入れ</a:t>
            </a:r>
            <a:r>
              <a:rPr lang="ja-JP" altLang="en-US" sz="1400">
                <a:latin typeface="Meiryo UI" panose="020B0604030504040204" pitchFamily="50" charset="-128"/>
                <a:ea typeface="Meiryo UI" panose="020B0604030504040204" pitchFamily="50" charset="-128"/>
              </a:rPr>
              <a:t>控除税額」を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「補助</a:t>
            </a:r>
            <a:r>
              <a:rPr lang="ja-JP" altLang="en-US" sz="1400" dirty="0">
                <a:latin typeface="Meiryo UI" panose="020B0604030504040204" pitchFamily="50" charset="-128"/>
                <a:ea typeface="Meiryo UI" panose="020B0604030504040204" pitchFamily="50" charset="-128"/>
              </a:rPr>
              <a:t>金の選定時における消費税の確定に係る消費税および地方消費税に</a:t>
            </a:r>
            <a:r>
              <a:rPr lang="ja-JP" altLang="en-US" sz="1400">
                <a:latin typeface="Meiryo UI" panose="020B0604030504040204" pitchFamily="50" charset="-128"/>
                <a:ea typeface="Meiryo UI" panose="020B0604030504040204" pitchFamily="50" charset="-128"/>
              </a:rPr>
              <a:t>係る仕入控除税額」を</a:t>
            </a:r>
            <a:r>
              <a:rPr lang="ja-JP" altLang="en-US" sz="1400" dirty="0">
                <a:latin typeface="Meiryo UI" panose="020B0604030504040204" pitchFamily="50" charset="-128"/>
                <a:ea typeface="Meiryo UI" panose="020B0604030504040204" pitchFamily="50" charset="-128"/>
              </a:rPr>
              <a:t>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積算の内訳を添付してください。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a:buClr>
                <a:srgbClr val="FF0000"/>
              </a:buClr>
            </a:pPr>
            <a:endParaRPr lang="en-US" altLang="ja-JP" sz="1400" dirty="0">
              <a:latin typeface="Meiryo UI" panose="020B0604030504040204" pitchFamily="50" charset="-128"/>
              <a:ea typeface="Meiryo UI" panose="020B0604030504040204" pitchFamily="50" charset="-128"/>
            </a:endParaRPr>
          </a:p>
          <a:p>
            <a:pPr>
              <a:buClr>
                <a:srgbClr val="FF0000"/>
              </a:buClr>
            </a:pPr>
            <a:endParaRPr lang="en-US" altLang="ja-JP" sz="1400" dirty="0">
              <a:latin typeface="Meiryo UI" panose="020B0604030504040204" pitchFamily="50" charset="-128"/>
              <a:ea typeface="Meiryo UI" panose="020B0604030504040204" pitchFamily="50" charset="-128"/>
            </a:endParaRPr>
          </a:p>
        </p:txBody>
      </p:sp>
      <p:pic>
        <p:nvPicPr>
          <p:cNvPr id="22" name="図 21">
            <a:extLst>
              <a:ext uri="{FF2B5EF4-FFF2-40B4-BE49-F238E27FC236}">
                <a16:creationId xmlns:a16="http://schemas.microsoft.com/office/drawing/2014/main" id="{3F78F96D-129C-8D3E-8260-124E90C34E7D}"/>
              </a:ext>
            </a:extLst>
          </p:cNvPr>
          <p:cNvPicPr>
            <a:picLocks noChangeAspect="1"/>
          </p:cNvPicPr>
          <p:nvPr/>
        </p:nvPicPr>
        <p:blipFill rotWithShape="1">
          <a:blip r:embed="rId4"/>
          <a:srcRect l="47308" t="71685" r="51337" b="27380"/>
          <a:stretch/>
        </p:blipFill>
        <p:spPr>
          <a:xfrm>
            <a:off x="8034806" y="1544452"/>
            <a:ext cx="267855" cy="258619"/>
          </a:xfrm>
          <a:prstGeom prst="rect">
            <a:avLst/>
          </a:prstGeom>
        </p:spPr>
      </p:pic>
      <p:sp>
        <p:nvSpPr>
          <p:cNvPr id="6" name="テキスト プレースホルダ 38">
            <a:extLst>
              <a:ext uri="{FF2B5EF4-FFF2-40B4-BE49-F238E27FC236}">
                <a16:creationId xmlns:a16="http://schemas.microsoft.com/office/drawing/2014/main" id="{122E7D1B-3135-F38E-331C-7ED38548B574}"/>
              </a:ext>
            </a:extLst>
          </p:cNvPr>
          <p:cNvSpPr txBox="1">
            <a:spLocks/>
          </p:cNvSpPr>
          <p:nvPr/>
        </p:nvSpPr>
        <p:spPr>
          <a:xfrm>
            <a:off x="6308688" y="5241836"/>
            <a:ext cx="5574508" cy="587441"/>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a:latin typeface="Meiryo UI" panose="020B0604030504040204" pitchFamily="50" charset="-128"/>
                <a:ea typeface="Meiryo UI" panose="020B0604030504040204" pitchFamily="50" charset="-128"/>
              </a:rPr>
              <a:t>「次へ」を</a:t>
            </a:r>
            <a:r>
              <a:rPr lang="ja-JP" altLang="en-US" sz="1200"/>
              <a:t>押下</a:t>
            </a:r>
            <a:r>
              <a:rPr lang="ja-JP" altLang="en-US" sz="1200">
                <a:latin typeface="Meiryo UI" panose="020B0604030504040204" pitchFamily="50" charset="-128"/>
                <a:ea typeface="Meiryo UI" panose="020B0604030504040204" pitchFamily="50" charset="-128"/>
              </a:rPr>
              <a:t>すると記載内容が一時保存され、入力内容確認画面へ遷移します。入力内容確認画面で「提出する」を押下し、申請を完了してください。</a:t>
            </a:r>
            <a:endParaRPr lang="en-US" altLang="ja-JP" sz="1200">
              <a:latin typeface="Meiryo UI" panose="020B0604030504040204" pitchFamily="50" charset="-128"/>
              <a:ea typeface="Meiryo UI" panose="020B0604030504040204" pitchFamily="50" charset="-128"/>
            </a:endParaRPr>
          </a:p>
        </p:txBody>
      </p:sp>
      <p:pic>
        <p:nvPicPr>
          <p:cNvPr id="5" name="図 4">
            <a:extLst>
              <a:ext uri="{FF2B5EF4-FFF2-40B4-BE49-F238E27FC236}">
                <a16:creationId xmlns:a16="http://schemas.microsoft.com/office/drawing/2014/main" id="{F0A3D1B6-5145-F0C5-6D82-C6D8ED7143E6}"/>
              </a:ext>
            </a:extLst>
          </p:cNvPr>
          <p:cNvPicPr>
            <a:picLocks noChangeAspect="1"/>
          </p:cNvPicPr>
          <p:nvPr/>
        </p:nvPicPr>
        <p:blipFill rotWithShape="1">
          <a:blip r:embed="rId5"/>
          <a:srcRect l="16537" t="48236" r="15935" b="9280"/>
          <a:stretch/>
        </p:blipFill>
        <p:spPr>
          <a:xfrm>
            <a:off x="156243" y="1544452"/>
            <a:ext cx="5814045" cy="3368208"/>
          </a:xfrm>
          <a:prstGeom prst="rect">
            <a:avLst/>
          </a:prstGeom>
        </p:spPr>
      </p:pic>
      <p:sp>
        <p:nvSpPr>
          <p:cNvPr id="7" name="角丸四角形 7">
            <a:extLst>
              <a:ext uri="{FF2B5EF4-FFF2-40B4-BE49-F238E27FC236}">
                <a16:creationId xmlns:a16="http://schemas.microsoft.com/office/drawing/2014/main" id="{8C498578-D6AC-86B6-E82C-06A5A4651159}"/>
              </a:ext>
            </a:extLst>
          </p:cNvPr>
          <p:cNvSpPr/>
          <p:nvPr/>
        </p:nvSpPr>
        <p:spPr>
          <a:xfrm flipV="1">
            <a:off x="282730" y="2063810"/>
            <a:ext cx="2734314"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25D4C4D2-E565-1863-53ED-87FC9AD12277}"/>
              </a:ext>
            </a:extLst>
          </p:cNvPr>
          <p:cNvSpPr txBox="1"/>
          <p:nvPr/>
        </p:nvSpPr>
        <p:spPr>
          <a:xfrm>
            <a:off x="-41674" y="1863798"/>
            <a:ext cx="45317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sp>
        <p:nvSpPr>
          <p:cNvPr id="10" name="角丸四角形 7">
            <a:extLst>
              <a:ext uri="{FF2B5EF4-FFF2-40B4-BE49-F238E27FC236}">
                <a16:creationId xmlns:a16="http://schemas.microsoft.com/office/drawing/2014/main" id="{FF21D20C-1717-7F49-EBCF-2F642D5BE36F}"/>
              </a:ext>
            </a:extLst>
          </p:cNvPr>
          <p:cNvSpPr/>
          <p:nvPr/>
        </p:nvSpPr>
        <p:spPr>
          <a:xfrm flipV="1">
            <a:off x="282730" y="2769554"/>
            <a:ext cx="2734314"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85EA4E93-F4CC-9D57-B9AC-0BE8F4195510}"/>
              </a:ext>
            </a:extLst>
          </p:cNvPr>
          <p:cNvSpPr txBox="1"/>
          <p:nvPr/>
        </p:nvSpPr>
        <p:spPr>
          <a:xfrm>
            <a:off x="-41674" y="2569542"/>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sp>
        <p:nvSpPr>
          <p:cNvPr id="12" name="角丸四角形 7">
            <a:extLst>
              <a:ext uri="{FF2B5EF4-FFF2-40B4-BE49-F238E27FC236}">
                <a16:creationId xmlns:a16="http://schemas.microsoft.com/office/drawing/2014/main" id="{9726F67F-71CB-273F-B65B-F0A151A432B0}"/>
              </a:ext>
            </a:extLst>
          </p:cNvPr>
          <p:cNvSpPr/>
          <p:nvPr/>
        </p:nvSpPr>
        <p:spPr>
          <a:xfrm flipV="1">
            <a:off x="282730" y="3150554"/>
            <a:ext cx="2734314"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40CE1D66-AFBF-A6EB-B680-7DA18709A587}"/>
              </a:ext>
            </a:extLst>
          </p:cNvPr>
          <p:cNvSpPr txBox="1"/>
          <p:nvPr/>
        </p:nvSpPr>
        <p:spPr>
          <a:xfrm>
            <a:off x="-41674" y="2950542"/>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③</a:t>
            </a:r>
            <a:endParaRPr kumimoji="1" lang="ja-JP" altLang="en-US" b="1" dirty="0"/>
          </a:p>
        </p:txBody>
      </p:sp>
      <p:sp>
        <p:nvSpPr>
          <p:cNvPr id="24" name="角丸四角形 7">
            <a:extLst>
              <a:ext uri="{FF2B5EF4-FFF2-40B4-BE49-F238E27FC236}">
                <a16:creationId xmlns:a16="http://schemas.microsoft.com/office/drawing/2014/main" id="{4C76B981-118E-9215-58EA-8D9A8686A63B}"/>
              </a:ext>
            </a:extLst>
          </p:cNvPr>
          <p:cNvSpPr/>
          <p:nvPr/>
        </p:nvSpPr>
        <p:spPr>
          <a:xfrm flipV="1">
            <a:off x="282729" y="4364990"/>
            <a:ext cx="5513233"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7242CEF6-9E57-2972-6133-32BD10BE745C}"/>
              </a:ext>
            </a:extLst>
          </p:cNvPr>
          <p:cNvSpPr txBox="1"/>
          <p:nvPr/>
        </p:nvSpPr>
        <p:spPr>
          <a:xfrm>
            <a:off x="-41674" y="4164979"/>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④</a:t>
            </a:r>
            <a:endParaRPr kumimoji="1" lang="ja-JP" altLang="en-US" b="1" dirty="0"/>
          </a:p>
        </p:txBody>
      </p:sp>
    </p:spTree>
    <p:extLst>
      <p:ext uri="{BB962C8B-B14F-4D97-AF65-F5344CB8AC3E}">
        <p14:creationId xmlns:p14="http://schemas.microsoft.com/office/powerpoint/2010/main" val="3071347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 name="think-cell data - do not delete" hidden="1">
            <a:extLst>
              <a:ext uri="{FF2B5EF4-FFF2-40B4-BE49-F238E27FC236}">
                <a16:creationId xmlns:a16="http://schemas.microsoft.com/office/drawing/2014/main" id="{6C81338E-312B-84C0-0C05-62643AC0401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42" name="think-cell スライド" r:id="rId5" imgW="473" imgH="473" progId="TCLayout.ActiveDocument.1">
                  <p:embed/>
                </p:oleObj>
              </mc:Choice>
              <mc:Fallback>
                <p:oleObj name="think-cell スライド" r:id="rId5" imgW="473" imgH="473" progId="TCLayout.ActiveDocument.1">
                  <p:embed/>
                  <p:pic>
                    <p:nvPicPr>
                      <p:cNvPr id="45" name="think-cell data - do not delete" hidden="1">
                        <a:extLst>
                          <a:ext uri="{FF2B5EF4-FFF2-40B4-BE49-F238E27FC236}">
                            <a16:creationId xmlns:a16="http://schemas.microsoft.com/office/drawing/2014/main" id="{6C81338E-312B-84C0-0C05-62643AC0401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取得財産の処分承認申請の作成方法</a:t>
            </a:r>
            <a:r>
              <a:rPr lang="ja-JP" altLang="en-US" sz="2200" b="1" dirty="0">
                <a:solidFill>
                  <a:srgbClr val="0070C0"/>
                </a:solidFill>
                <a:latin typeface="Meiryo UI" panose="020B0604030504040204" pitchFamily="50" charset="-128"/>
                <a:ea typeface="Meiryo UI" panose="020B0604030504040204" pitchFamily="50" charset="-128"/>
              </a:rPr>
              <a:t>（</a:t>
            </a:r>
            <a:r>
              <a:rPr lang="en-US" altLang="ja-JP" sz="2200" b="1" dirty="0">
                <a:solidFill>
                  <a:srgbClr val="0070C0"/>
                </a:solidFill>
                <a:latin typeface="Meiryo UI" panose="020B0604030504040204" pitchFamily="50" charset="-128"/>
                <a:ea typeface="Meiryo UI" panose="020B0604030504040204" pitchFamily="50" charset="-128"/>
              </a:rPr>
              <a:t>1/2</a:t>
            </a:r>
            <a:r>
              <a:rPr lang="ja-JP" altLang="en-US" sz="2200" b="1" dirty="0">
                <a:solidFill>
                  <a:srgbClr val="0070C0"/>
                </a:solidFill>
                <a:latin typeface="Meiryo UI" panose="020B0604030504040204" pitchFamily="50" charset="-128"/>
                <a:ea typeface="Meiryo UI" panose="020B0604030504040204" pitchFamily="50" charset="-128"/>
              </a:rPr>
              <a:t>）</a:t>
            </a:r>
            <a:endParaRPr lang="ja-JP" altLang="en-US" sz="2200" b="1">
              <a:solidFill>
                <a:srgbClr val="0070C0"/>
              </a:solidFill>
              <a:latin typeface="Meiryo UI" panose="020B0604030504040204" pitchFamily="50" charset="-128"/>
              <a:ea typeface="Meiryo UI" panose="020B0604030504040204" pitchFamily="50" charset="-128"/>
            </a:endParaRP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入力画面（</a:t>
            </a:r>
            <a:r>
              <a:rPr lang="en-US" altLang="ja-JP" sz="1400" b="1">
                <a:cs typeface="メイリオ" panose="020B0604030504040204" pitchFamily="50" charset="-128"/>
              </a:rPr>
              <a:t>1/2</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取得財産の処分承認申請の申請情報を入力します。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649632" cy="4401205"/>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カレンダーマーク</a:t>
            </a:r>
            <a:r>
              <a:rPr lang="ja-JP" altLang="en-US" sz="1400" dirty="0">
                <a:latin typeface="Meiryo UI" panose="020B0604030504040204" pitchFamily="50" charset="-128"/>
                <a:ea typeface="Meiryo UI" panose="020B0604030504040204" pitchFamily="50" charset="-128"/>
              </a:rPr>
              <a:t>（　　　）を押下し、申請日を選択してください。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処分承認申請をする取得財産を選択して</a:t>
            </a:r>
            <a:r>
              <a:rPr lang="ja-JP" altLang="en-US" sz="1400">
                <a:latin typeface="Meiryo UI" panose="020B0604030504040204" pitchFamily="50" charset="-128"/>
                <a:ea typeface="Meiryo UI" panose="020B0604030504040204" pitchFamily="50" charset="-128"/>
              </a:rPr>
              <a:t>ください。</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選択後</a:t>
            </a:r>
            <a:r>
              <a:rPr lang="ja-JP" altLang="en-US" sz="1400" dirty="0">
                <a:latin typeface="Meiryo UI" panose="020B0604030504040204" pitchFamily="50" charset="-128"/>
                <a:ea typeface="Meiryo UI" panose="020B0604030504040204" pitchFamily="50" charset="-128"/>
              </a:rPr>
              <a:t>、品目・取得年月日・取得価格が表示</a:t>
            </a:r>
            <a:r>
              <a:rPr lang="ja-JP" altLang="en-US" sz="1400">
                <a:latin typeface="Meiryo UI" panose="020B0604030504040204" pitchFamily="50" charset="-128"/>
                <a:ea typeface="Meiryo UI" panose="020B0604030504040204" pitchFamily="50" charset="-128"/>
              </a:rPr>
              <a:t>されます。</a:t>
            </a: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en-US" altLang="ja-JP" sz="1200" b="1">
                <a:latin typeface="Meiryo UI" panose="020B0604030504040204" pitchFamily="50" charset="-128"/>
                <a:ea typeface="Meiryo UI" panose="020B0604030504040204" pitchFamily="50" charset="-128"/>
              </a:rPr>
              <a:t>1</a:t>
            </a:r>
            <a:r>
              <a:rPr lang="ja-JP" altLang="en-US" sz="1200" b="1">
                <a:latin typeface="Meiryo UI" panose="020B0604030504040204" pitchFamily="50" charset="-128"/>
                <a:ea typeface="Meiryo UI" panose="020B0604030504040204" pitchFamily="50" charset="-128"/>
              </a:rPr>
              <a:t>回の申請では</a:t>
            </a:r>
            <a:r>
              <a:rPr lang="en-US" altLang="ja-JP" sz="1200" b="1">
                <a:latin typeface="Meiryo UI" panose="020B0604030504040204" pitchFamily="50" charset="-128"/>
                <a:ea typeface="Meiryo UI" panose="020B0604030504040204" pitchFamily="50" charset="-128"/>
              </a:rPr>
              <a:t>1</a:t>
            </a:r>
            <a:r>
              <a:rPr lang="ja-JP" altLang="en-US" sz="1200" b="1">
                <a:latin typeface="Meiryo UI" panose="020B0604030504040204" pitchFamily="50" charset="-128"/>
                <a:ea typeface="Meiryo UI" panose="020B0604030504040204" pitchFamily="50" charset="-128"/>
              </a:rPr>
              <a:t>つの取得財産のみ申請が可能</a:t>
            </a:r>
            <a:r>
              <a:rPr lang="ja-JP" altLang="en-US" sz="1200">
                <a:latin typeface="Meiryo UI" panose="020B0604030504040204" pitchFamily="50" charset="-128"/>
                <a:ea typeface="Meiryo UI" panose="020B0604030504040204" pitchFamily="50" charset="-128"/>
              </a:rPr>
              <a:t>です。</a:t>
            </a:r>
            <a:br>
              <a:rPr lang="en-US" altLang="ja-JP" sz="1200">
                <a:latin typeface="Meiryo UI" panose="020B0604030504040204" pitchFamily="50" charset="-128"/>
                <a:ea typeface="Meiryo UI" panose="020B0604030504040204" pitchFamily="50" charset="-128"/>
              </a:rPr>
            </a:br>
            <a:r>
              <a:rPr lang="ja-JP" altLang="en-US" sz="1200">
                <a:latin typeface="Meiryo UI" panose="020B0604030504040204" pitchFamily="50" charset="-128"/>
                <a:ea typeface="Meiryo UI" panose="020B0604030504040204" pitchFamily="50" charset="-128"/>
              </a:rPr>
              <a:t>複数の取得財産に係る申請を行うする場合は、</a:t>
            </a:r>
            <a:r>
              <a:rPr lang="en-US" altLang="ja-JP" sz="1200">
                <a:latin typeface="Meiryo UI" panose="020B0604030504040204" pitchFamily="50" charset="-128"/>
                <a:ea typeface="Meiryo UI" panose="020B0604030504040204" pitchFamily="50" charset="-128"/>
              </a:rPr>
              <a:t>1</a:t>
            </a:r>
            <a:r>
              <a:rPr lang="ja-JP" altLang="en-US" sz="1200">
                <a:latin typeface="Meiryo UI" panose="020B0604030504040204" pitchFamily="50" charset="-128"/>
                <a:ea typeface="Meiryo UI" panose="020B0604030504040204" pitchFamily="50" charset="-128"/>
              </a:rPr>
              <a:t>件目の審査が完了した後に、次の申請を行ってください。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a:buClr>
                <a:srgbClr val="FF0000"/>
              </a:buClr>
            </a:pPr>
            <a:endParaRPr lang="en-US" altLang="ja-JP" sz="1400" dirty="0">
              <a:latin typeface="Meiryo UI" panose="020B0604030504040204" pitchFamily="50" charset="-128"/>
              <a:ea typeface="Meiryo UI" panose="020B0604030504040204" pitchFamily="50" charset="-128"/>
            </a:endParaRPr>
          </a:p>
        </p:txBody>
      </p:sp>
      <p:pic>
        <p:nvPicPr>
          <p:cNvPr id="22" name="図 21">
            <a:extLst>
              <a:ext uri="{FF2B5EF4-FFF2-40B4-BE49-F238E27FC236}">
                <a16:creationId xmlns:a16="http://schemas.microsoft.com/office/drawing/2014/main" id="{3F78F96D-129C-8D3E-8260-124E90C34E7D}"/>
              </a:ext>
            </a:extLst>
          </p:cNvPr>
          <p:cNvPicPr>
            <a:picLocks noChangeAspect="1"/>
          </p:cNvPicPr>
          <p:nvPr/>
        </p:nvPicPr>
        <p:blipFill rotWithShape="1">
          <a:blip r:embed="rId8"/>
          <a:srcRect l="47308" t="71685" r="51337" b="27380"/>
          <a:stretch/>
        </p:blipFill>
        <p:spPr>
          <a:xfrm>
            <a:off x="8034806" y="1547578"/>
            <a:ext cx="267855" cy="258619"/>
          </a:xfrm>
          <a:prstGeom prst="rect">
            <a:avLst/>
          </a:prstGeom>
        </p:spPr>
      </p:pic>
      <p:pic>
        <p:nvPicPr>
          <p:cNvPr id="5" name="図 4">
            <a:extLst>
              <a:ext uri="{FF2B5EF4-FFF2-40B4-BE49-F238E27FC236}">
                <a16:creationId xmlns:a16="http://schemas.microsoft.com/office/drawing/2014/main" id="{1A95DF4B-0634-609C-3333-C54A32F210BD}"/>
              </a:ext>
            </a:extLst>
          </p:cNvPr>
          <p:cNvPicPr>
            <a:picLocks noChangeAspect="1"/>
          </p:cNvPicPr>
          <p:nvPr/>
        </p:nvPicPr>
        <p:blipFill rotWithShape="1">
          <a:blip r:embed="rId9"/>
          <a:srcRect l="16522" t="38692" r="16373" b="7582"/>
          <a:stretch/>
        </p:blipFill>
        <p:spPr>
          <a:xfrm>
            <a:off x="156242" y="1315329"/>
            <a:ext cx="5742835" cy="5280325"/>
          </a:xfrm>
          <a:prstGeom prst="rect">
            <a:avLst/>
          </a:prstGeom>
        </p:spPr>
      </p:pic>
      <p:sp>
        <p:nvSpPr>
          <p:cNvPr id="4" name="角丸四角形 7">
            <a:extLst>
              <a:ext uri="{FF2B5EF4-FFF2-40B4-BE49-F238E27FC236}">
                <a16:creationId xmlns:a16="http://schemas.microsoft.com/office/drawing/2014/main" id="{5BC718D1-5AA9-679C-7154-F53199323D1C}"/>
              </a:ext>
            </a:extLst>
          </p:cNvPr>
          <p:cNvSpPr/>
          <p:nvPr/>
        </p:nvSpPr>
        <p:spPr>
          <a:xfrm flipV="1">
            <a:off x="282730" y="1834687"/>
            <a:ext cx="2710501"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6498135E-F3BB-74B5-B452-27531D802B1C}"/>
              </a:ext>
            </a:extLst>
          </p:cNvPr>
          <p:cNvSpPr txBox="1"/>
          <p:nvPr/>
        </p:nvSpPr>
        <p:spPr>
          <a:xfrm>
            <a:off x="-41674" y="1634676"/>
            <a:ext cx="45317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sp>
        <p:nvSpPr>
          <p:cNvPr id="8" name="角丸四角形 7">
            <a:extLst>
              <a:ext uri="{FF2B5EF4-FFF2-40B4-BE49-F238E27FC236}">
                <a16:creationId xmlns:a16="http://schemas.microsoft.com/office/drawing/2014/main" id="{1DC01282-FB22-21FF-5CFE-C0E122888630}"/>
              </a:ext>
            </a:extLst>
          </p:cNvPr>
          <p:cNvSpPr/>
          <p:nvPr/>
        </p:nvSpPr>
        <p:spPr>
          <a:xfrm flipV="1">
            <a:off x="282730" y="2426806"/>
            <a:ext cx="5483070" cy="881543"/>
          </a:xfrm>
          <a:prstGeom prst="roundRect">
            <a:avLst>
              <a:gd name="adj" fmla="val 7365"/>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EA7E31FA-8D79-F9CA-8EDD-6B501907D296}"/>
              </a:ext>
            </a:extLst>
          </p:cNvPr>
          <p:cNvSpPr txBox="1"/>
          <p:nvPr/>
        </p:nvSpPr>
        <p:spPr>
          <a:xfrm>
            <a:off x="-41674" y="2226796"/>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grpSp>
        <p:nvGrpSpPr>
          <p:cNvPr id="30" name="グループ化 29">
            <a:extLst>
              <a:ext uri="{FF2B5EF4-FFF2-40B4-BE49-F238E27FC236}">
                <a16:creationId xmlns:a16="http://schemas.microsoft.com/office/drawing/2014/main" id="{3C7166E4-B6CC-5C53-E7E6-1A27EA1773F8}"/>
              </a:ext>
            </a:extLst>
          </p:cNvPr>
          <p:cNvGrpSpPr/>
          <p:nvPr/>
        </p:nvGrpSpPr>
        <p:grpSpPr>
          <a:xfrm>
            <a:off x="6791957" y="2596128"/>
            <a:ext cx="4712066" cy="1377744"/>
            <a:chOff x="6791957" y="2434157"/>
            <a:chExt cx="4712066" cy="1377744"/>
          </a:xfrm>
        </p:grpSpPr>
        <p:pic>
          <p:nvPicPr>
            <p:cNvPr id="29" name="図 28">
              <a:extLst>
                <a:ext uri="{FF2B5EF4-FFF2-40B4-BE49-F238E27FC236}">
                  <a16:creationId xmlns:a16="http://schemas.microsoft.com/office/drawing/2014/main" id="{B9C22688-FFF6-8DF0-9E73-FF3A3EDE3792}"/>
                </a:ext>
              </a:extLst>
            </p:cNvPr>
            <p:cNvPicPr>
              <a:picLocks noChangeAspect="1"/>
            </p:cNvPicPr>
            <p:nvPr/>
          </p:nvPicPr>
          <p:blipFill rotWithShape="1">
            <a:blip r:embed="rId10"/>
            <a:srcRect b="67880"/>
            <a:stretch/>
          </p:blipFill>
          <p:spPr>
            <a:xfrm>
              <a:off x="6791957" y="2434157"/>
              <a:ext cx="4712066" cy="573732"/>
            </a:xfrm>
            <a:prstGeom prst="rect">
              <a:avLst/>
            </a:prstGeom>
          </p:spPr>
        </p:pic>
        <p:pic>
          <p:nvPicPr>
            <p:cNvPr id="10" name="図 9">
              <a:extLst>
                <a:ext uri="{FF2B5EF4-FFF2-40B4-BE49-F238E27FC236}">
                  <a16:creationId xmlns:a16="http://schemas.microsoft.com/office/drawing/2014/main" id="{E240236B-D99D-4E01-29D3-826ADE8ACFA4}"/>
                </a:ext>
              </a:extLst>
            </p:cNvPr>
            <p:cNvPicPr>
              <a:picLocks noChangeAspect="1"/>
            </p:cNvPicPr>
            <p:nvPr/>
          </p:nvPicPr>
          <p:blipFill rotWithShape="1">
            <a:blip r:embed="rId10"/>
            <a:srcRect t="63770"/>
            <a:stretch/>
          </p:blipFill>
          <p:spPr>
            <a:xfrm>
              <a:off x="6791957" y="3164759"/>
              <a:ext cx="4712066" cy="647142"/>
            </a:xfrm>
            <a:prstGeom prst="rect">
              <a:avLst/>
            </a:prstGeom>
          </p:spPr>
        </p:pic>
        <p:grpSp>
          <p:nvGrpSpPr>
            <p:cNvPr id="11" name="グループ化 10">
              <a:extLst>
                <a:ext uri="{FF2B5EF4-FFF2-40B4-BE49-F238E27FC236}">
                  <a16:creationId xmlns:a16="http://schemas.microsoft.com/office/drawing/2014/main" id="{3FF35A9A-9AFF-E28D-AFA2-52FB2BA7300E}"/>
                </a:ext>
              </a:extLst>
            </p:cNvPr>
            <p:cNvGrpSpPr/>
            <p:nvPr/>
          </p:nvGrpSpPr>
          <p:grpSpPr>
            <a:xfrm>
              <a:off x="6862364" y="3026939"/>
              <a:ext cx="4558112" cy="177712"/>
              <a:chOff x="781342" y="2943093"/>
              <a:chExt cx="4583452" cy="207603"/>
            </a:xfrm>
          </p:grpSpPr>
          <p:sp>
            <p:nvSpPr>
              <p:cNvPr id="12" name="フリーフォーム: 図形 11">
                <a:extLst>
                  <a:ext uri="{FF2B5EF4-FFF2-40B4-BE49-F238E27FC236}">
                    <a16:creationId xmlns:a16="http://schemas.microsoft.com/office/drawing/2014/main" id="{D95CB560-D9C9-5304-516D-55BEAC7D1559}"/>
                  </a:ext>
                </a:extLst>
              </p:cNvPr>
              <p:cNvSpPr/>
              <p:nvPr/>
            </p:nvSpPr>
            <p:spPr>
              <a:xfrm rot="10800000">
                <a:off x="781342" y="3012294"/>
                <a:ext cx="4583452" cy="138402"/>
              </a:xfrm>
              <a:custGeom>
                <a:avLst/>
                <a:gdLst>
                  <a:gd name="connsiteX0" fmla="*/ 0 w 7920111"/>
                  <a:gd name="connsiteY0" fmla="*/ 717476 h 745616"/>
                  <a:gd name="connsiteX1" fmla="*/ 717452 w 7920111"/>
                  <a:gd name="connsiteY1" fmla="*/ 28159 h 745616"/>
                  <a:gd name="connsiteX2" fmla="*/ 1434905 w 7920111"/>
                  <a:gd name="connsiteY2" fmla="*/ 703408 h 745616"/>
                  <a:gd name="connsiteX3" fmla="*/ 2138289 w 7920111"/>
                  <a:gd name="connsiteY3" fmla="*/ 23 h 745616"/>
                  <a:gd name="connsiteX4" fmla="*/ 2869809 w 7920111"/>
                  <a:gd name="connsiteY4" fmla="*/ 731543 h 745616"/>
                  <a:gd name="connsiteX5" fmla="*/ 3615397 w 7920111"/>
                  <a:gd name="connsiteY5" fmla="*/ 23 h 745616"/>
                  <a:gd name="connsiteX6" fmla="*/ 4318781 w 7920111"/>
                  <a:gd name="connsiteY6" fmla="*/ 717476 h 745616"/>
                  <a:gd name="connsiteX7" fmla="*/ 5050301 w 7920111"/>
                  <a:gd name="connsiteY7" fmla="*/ 23 h 745616"/>
                  <a:gd name="connsiteX8" fmla="*/ 5767754 w 7920111"/>
                  <a:gd name="connsiteY8" fmla="*/ 731543 h 745616"/>
                  <a:gd name="connsiteX9" fmla="*/ 6457071 w 7920111"/>
                  <a:gd name="connsiteY9" fmla="*/ 28159 h 745616"/>
                  <a:gd name="connsiteX10" fmla="*/ 7202658 w 7920111"/>
                  <a:gd name="connsiteY10" fmla="*/ 745611 h 745616"/>
                  <a:gd name="connsiteX11" fmla="*/ 7920111 w 7920111"/>
                  <a:gd name="connsiteY11" fmla="*/ 14091 h 745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20111" h="745616">
                    <a:moveTo>
                      <a:pt x="0" y="717476"/>
                    </a:moveTo>
                    <a:cubicBezTo>
                      <a:pt x="239150" y="373990"/>
                      <a:pt x="478301" y="30504"/>
                      <a:pt x="717452" y="28159"/>
                    </a:cubicBezTo>
                    <a:cubicBezTo>
                      <a:pt x="956603" y="25814"/>
                      <a:pt x="1198099" y="708097"/>
                      <a:pt x="1434905" y="703408"/>
                    </a:cubicBezTo>
                    <a:cubicBezTo>
                      <a:pt x="1671711" y="698719"/>
                      <a:pt x="1899138" y="-4666"/>
                      <a:pt x="2138289" y="23"/>
                    </a:cubicBezTo>
                    <a:cubicBezTo>
                      <a:pt x="2377440" y="4712"/>
                      <a:pt x="2623624" y="731543"/>
                      <a:pt x="2869809" y="731543"/>
                    </a:cubicBezTo>
                    <a:cubicBezTo>
                      <a:pt x="3115994" y="731543"/>
                      <a:pt x="3373902" y="2367"/>
                      <a:pt x="3615397" y="23"/>
                    </a:cubicBezTo>
                    <a:cubicBezTo>
                      <a:pt x="3856892" y="-2322"/>
                      <a:pt x="4079630" y="717476"/>
                      <a:pt x="4318781" y="717476"/>
                    </a:cubicBezTo>
                    <a:cubicBezTo>
                      <a:pt x="4557932" y="717476"/>
                      <a:pt x="4808806" y="-2321"/>
                      <a:pt x="5050301" y="23"/>
                    </a:cubicBezTo>
                    <a:cubicBezTo>
                      <a:pt x="5291796" y="2367"/>
                      <a:pt x="5533292" y="726854"/>
                      <a:pt x="5767754" y="731543"/>
                    </a:cubicBezTo>
                    <a:cubicBezTo>
                      <a:pt x="6002216" y="736232"/>
                      <a:pt x="6217920" y="25814"/>
                      <a:pt x="6457071" y="28159"/>
                    </a:cubicBezTo>
                    <a:cubicBezTo>
                      <a:pt x="6696222" y="30504"/>
                      <a:pt x="6958818" y="747956"/>
                      <a:pt x="7202658" y="745611"/>
                    </a:cubicBezTo>
                    <a:cubicBezTo>
                      <a:pt x="7446498" y="743266"/>
                      <a:pt x="7683304" y="378678"/>
                      <a:pt x="7920111" y="14091"/>
                    </a:cubicBezTo>
                  </a:path>
                </a:pathLst>
              </a:custGeom>
              <a:noFill/>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endParaRPr kumimoji="1" lang="ja-JP" altLang="en-US" b="1">
                  <a:latin typeface="メイリオ" panose="020B0604030504040204" pitchFamily="50" charset="-128"/>
                  <a:ea typeface="メイリオ" panose="020B0604030504040204" pitchFamily="50" charset="-128"/>
                </a:endParaRPr>
              </a:p>
            </p:txBody>
          </p:sp>
          <p:sp>
            <p:nvSpPr>
              <p:cNvPr id="17" name="フリーフォーム: 図形 16">
                <a:extLst>
                  <a:ext uri="{FF2B5EF4-FFF2-40B4-BE49-F238E27FC236}">
                    <a16:creationId xmlns:a16="http://schemas.microsoft.com/office/drawing/2014/main" id="{A0BD2022-88A9-C735-A82A-375906F57D0C}"/>
                  </a:ext>
                </a:extLst>
              </p:cNvPr>
              <p:cNvSpPr/>
              <p:nvPr/>
            </p:nvSpPr>
            <p:spPr>
              <a:xfrm rot="10800000">
                <a:off x="781342" y="2943093"/>
                <a:ext cx="4583452" cy="138402"/>
              </a:xfrm>
              <a:custGeom>
                <a:avLst/>
                <a:gdLst>
                  <a:gd name="connsiteX0" fmla="*/ 0 w 7920111"/>
                  <a:gd name="connsiteY0" fmla="*/ 717476 h 745616"/>
                  <a:gd name="connsiteX1" fmla="*/ 717452 w 7920111"/>
                  <a:gd name="connsiteY1" fmla="*/ 28159 h 745616"/>
                  <a:gd name="connsiteX2" fmla="*/ 1434905 w 7920111"/>
                  <a:gd name="connsiteY2" fmla="*/ 703408 h 745616"/>
                  <a:gd name="connsiteX3" fmla="*/ 2138289 w 7920111"/>
                  <a:gd name="connsiteY3" fmla="*/ 23 h 745616"/>
                  <a:gd name="connsiteX4" fmla="*/ 2869809 w 7920111"/>
                  <a:gd name="connsiteY4" fmla="*/ 731543 h 745616"/>
                  <a:gd name="connsiteX5" fmla="*/ 3615397 w 7920111"/>
                  <a:gd name="connsiteY5" fmla="*/ 23 h 745616"/>
                  <a:gd name="connsiteX6" fmla="*/ 4318781 w 7920111"/>
                  <a:gd name="connsiteY6" fmla="*/ 717476 h 745616"/>
                  <a:gd name="connsiteX7" fmla="*/ 5050301 w 7920111"/>
                  <a:gd name="connsiteY7" fmla="*/ 23 h 745616"/>
                  <a:gd name="connsiteX8" fmla="*/ 5767754 w 7920111"/>
                  <a:gd name="connsiteY8" fmla="*/ 731543 h 745616"/>
                  <a:gd name="connsiteX9" fmla="*/ 6457071 w 7920111"/>
                  <a:gd name="connsiteY9" fmla="*/ 28159 h 745616"/>
                  <a:gd name="connsiteX10" fmla="*/ 7202658 w 7920111"/>
                  <a:gd name="connsiteY10" fmla="*/ 745611 h 745616"/>
                  <a:gd name="connsiteX11" fmla="*/ 7920111 w 7920111"/>
                  <a:gd name="connsiteY11" fmla="*/ 14091 h 745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20111" h="745616">
                    <a:moveTo>
                      <a:pt x="0" y="717476"/>
                    </a:moveTo>
                    <a:cubicBezTo>
                      <a:pt x="239150" y="373990"/>
                      <a:pt x="478301" y="30504"/>
                      <a:pt x="717452" y="28159"/>
                    </a:cubicBezTo>
                    <a:cubicBezTo>
                      <a:pt x="956603" y="25814"/>
                      <a:pt x="1198099" y="708097"/>
                      <a:pt x="1434905" y="703408"/>
                    </a:cubicBezTo>
                    <a:cubicBezTo>
                      <a:pt x="1671711" y="698719"/>
                      <a:pt x="1899138" y="-4666"/>
                      <a:pt x="2138289" y="23"/>
                    </a:cubicBezTo>
                    <a:cubicBezTo>
                      <a:pt x="2377440" y="4712"/>
                      <a:pt x="2623624" y="731543"/>
                      <a:pt x="2869809" y="731543"/>
                    </a:cubicBezTo>
                    <a:cubicBezTo>
                      <a:pt x="3115994" y="731543"/>
                      <a:pt x="3373902" y="2367"/>
                      <a:pt x="3615397" y="23"/>
                    </a:cubicBezTo>
                    <a:cubicBezTo>
                      <a:pt x="3856892" y="-2322"/>
                      <a:pt x="4079630" y="717476"/>
                      <a:pt x="4318781" y="717476"/>
                    </a:cubicBezTo>
                    <a:cubicBezTo>
                      <a:pt x="4557932" y="717476"/>
                      <a:pt x="4808806" y="-2321"/>
                      <a:pt x="5050301" y="23"/>
                    </a:cubicBezTo>
                    <a:cubicBezTo>
                      <a:pt x="5291796" y="2367"/>
                      <a:pt x="5533292" y="726854"/>
                      <a:pt x="5767754" y="731543"/>
                    </a:cubicBezTo>
                    <a:cubicBezTo>
                      <a:pt x="6002216" y="736232"/>
                      <a:pt x="6217920" y="25814"/>
                      <a:pt x="6457071" y="28159"/>
                    </a:cubicBezTo>
                    <a:cubicBezTo>
                      <a:pt x="6696222" y="30504"/>
                      <a:pt x="6958818" y="747956"/>
                      <a:pt x="7202658" y="745611"/>
                    </a:cubicBezTo>
                    <a:cubicBezTo>
                      <a:pt x="7446498" y="743266"/>
                      <a:pt x="7683304" y="378678"/>
                      <a:pt x="7920111" y="14091"/>
                    </a:cubicBezTo>
                  </a:path>
                </a:pathLst>
              </a:custGeom>
              <a:noFill/>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endParaRPr kumimoji="1" lang="ja-JP" altLang="en-US" b="1">
                  <a:latin typeface="メイリオ" panose="020B0604030504040204" pitchFamily="50" charset="-128"/>
                  <a:ea typeface="メイリオ" panose="020B0604030504040204" pitchFamily="50" charset="-128"/>
                </a:endParaRPr>
              </a:p>
            </p:txBody>
          </p:sp>
        </p:grpSp>
      </p:grpSp>
    </p:spTree>
    <p:extLst>
      <p:ext uri="{BB962C8B-B14F-4D97-AF65-F5344CB8AC3E}">
        <p14:creationId xmlns:p14="http://schemas.microsoft.com/office/powerpoint/2010/main" val="23884929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 name="think-cell data - do not delete" hidden="1">
            <a:extLst>
              <a:ext uri="{FF2B5EF4-FFF2-40B4-BE49-F238E27FC236}">
                <a16:creationId xmlns:a16="http://schemas.microsoft.com/office/drawing/2014/main" id="{6C81338E-312B-84C0-0C05-62643AC0401B}"/>
              </a:ext>
            </a:extLst>
          </p:cNvPr>
          <p:cNvGraphicFramePr>
            <a:graphicFrameLocks noChangeAspect="1"/>
          </p:cNvGraphicFramePr>
          <p:nvPr>
            <p:custDataLst>
              <p:tags r:id="rId2"/>
            </p:custDataLst>
            <p:extLst>
              <p:ext uri="{D42A27DB-BD31-4B8C-83A1-F6EECF244321}">
                <p14:modId xmlns:p14="http://schemas.microsoft.com/office/powerpoint/2010/main" val="5303589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266" name="think-cell スライド" r:id="rId5" imgW="473" imgH="473" progId="TCLayout.ActiveDocument.1">
                  <p:embed/>
                </p:oleObj>
              </mc:Choice>
              <mc:Fallback>
                <p:oleObj name="think-cell スライド" r:id="rId5" imgW="473" imgH="473" progId="TCLayout.ActiveDocument.1">
                  <p:embed/>
                  <p:pic>
                    <p:nvPicPr>
                      <p:cNvPr id="45" name="think-cell data - do not delete" hidden="1">
                        <a:extLst>
                          <a:ext uri="{FF2B5EF4-FFF2-40B4-BE49-F238E27FC236}">
                            <a16:creationId xmlns:a16="http://schemas.microsoft.com/office/drawing/2014/main" id="{6C81338E-312B-84C0-0C05-62643AC0401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取得財産の処分承認申請の作成方法</a:t>
            </a:r>
            <a:r>
              <a:rPr lang="ja-JP" altLang="en-US" sz="2200" b="1" dirty="0">
                <a:solidFill>
                  <a:srgbClr val="0070C0"/>
                </a:solidFill>
                <a:latin typeface="Meiryo UI" panose="020B0604030504040204" pitchFamily="50" charset="-128"/>
                <a:ea typeface="Meiryo UI" panose="020B0604030504040204" pitchFamily="50" charset="-128"/>
              </a:rPr>
              <a:t>（</a:t>
            </a:r>
            <a:r>
              <a:rPr lang="en-US" altLang="ja-JP" sz="2200" b="1" dirty="0">
                <a:solidFill>
                  <a:srgbClr val="0070C0"/>
                </a:solidFill>
                <a:latin typeface="Meiryo UI" panose="020B0604030504040204" pitchFamily="50" charset="-128"/>
                <a:ea typeface="Meiryo UI" panose="020B0604030504040204" pitchFamily="50" charset="-128"/>
              </a:rPr>
              <a:t>2/2</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入力画面（</a:t>
            </a:r>
            <a:r>
              <a:rPr lang="en-US" altLang="ja-JP" sz="1400" b="1">
                <a:cs typeface="メイリオ" panose="020B0604030504040204" pitchFamily="50" charset="-128"/>
              </a:rPr>
              <a:t>2/2</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取得財産の処分承認申請の申請情報を入力します。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649632" cy="3477875"/>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400" dirty="0">
                <a:latin typeface="Meiryo UI" panose="020B0604030504040204" pitchFamily="50" charset="-128"/>
                <a:ea typeface="Meiryo UI" panose="020B0604030504040204" pitchFamily="50" charset="-128"/>
              </a:rPr>
              <a:t>時価を入力してください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400" dirty="0">
                <a:latin typeface="Meiryo UI" panose="020B0604030504040204" pitchFamily="50" charset="-128"/>
                <a:ea typeface="Meiryo UI" panose="020B0604030504040204" pitchFamily="50" charset="-128"/>
              </a:rPr>
              <a:t>処分の方法を入力してください。</a:t>
            </a:r>
            <a:br>
              <a:rPr lang="en-US" altLang="ja-JP" sz="1400" dirty="0">
                <a:latin typeface="Meiryo UI" panose="020B0604030504040204" pitchFamily="50" charset="-128"/>
                <a:ea typeface="Meiryo UI" panose="020B0604030504040204" pitchFamily="50" charset="-128"/>
              </a:rPr>
            </a:b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入力欄右下のアイコン（　　　）を下にドラッグすると入力欄を広げることができます。</a:t>
            </a:r>
            <a:br>
              <a:rPr lang="en-US" altLang="ja-JP"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（以下同様です）</a:t>
            </a: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400" dirty="0">
                <a:latin typeface="Meiryo UI" panose="020B0604030504040204" pitchFamily="50" charset="-128"/>
                <a:ea typeface="Meiryo UI" panose="020B0604030504040204" pitchFamily="50" charset="-128"/>
              </a:rPr>
              <a:t>処分の理由を入力してください。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400" dirty="0">
                <a:latin typeface="Meiryo UI" panose="020B0604030504040204" pitchFamily="50" charset="-128"/>
                <a:ea typeface="Meiryo UI" panose="020B0604030504040204" pitchFamily="50" charset="-128"/>
              </a:rPr>
              <a:t>提出書類を添付して</a:t>
            </a:r>
            <a:r>
              <a:rPr lang="ja-JP" altLang="en-US" sz="1400">
                <a:latin typeface="Meiryo UI" panose="020B0604030504040204" pitchFamily="50" charset="-128"/>
                <a:ea typeface="Meiryo UI" panose="020B0604030504040204" pitchFamily="50" charset="-128"/>
              </a:rPr>
              <a:t>ください。</a:t>
            </a:r>
            <a:br>
              <a:rPr lang="en-US" altLang="ja-JP" sz="1400">
                <a:latin typeface="Meiryo UI" panose="020B0604030504040204" pitchFamily="50" charset="-128"/>
                <a:ea typeface="Meiryo UI" panose="020B0604030504040204" pitchFamily="50" charset="-128"/>
              </a:rPr>
            </a:b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400" b="1">
                <a:latin typeface="Meiryo UI" panose="020B0604030504040204" pitchFamily="50" charset="-128"/>
                <a:ea typeface="Meiryo UI" panose="020B0604030504040204" pitchFamily="50" charset="-128"/>
              </a:rPr>
              <a:t>「次へ」</a:t>
            </a:r>
            <a:r>
              <a:rPr lang="ja-JP" altLang="en-US" sz="1400">
                <a:latin typeface="Meiryo UI" panose="020B0604030504040204" pitchFamily="50" charset="-128"/>
                <a:ea typeface="Meiryo UI" panose="020B0604030504040204" pitchFamily="50" charset="-128"/>
              </a:rPr>
              <a:t>を押下すると、入力確認画面に遷移します。</a:t>
            </a:r>
            <a:br>
              <a:rPr lang="en-US" altLang="ja-JP" sz="1400">
                <a:latin typeface="Meiryo UI" panose="020B0604030504040204" pitchFamily="50" charset="-128"/>
                <a:ea typeface="Meiryo UI" panose="020B0604030504040204" pitchFamily="50" charset="-128"/>
              </a:rPr>
            </a:br>
            <a:r>
              <a:rPr lang="ja-JP" altLang="en-US" sz="1400" b="1">
                <a:latin typeface="Meiryo UI" panose="020B0604030504040204" pitchFamily="50" charset="-128"/>
                <a:ea typeface="Meiryo UI" panose="020B0604030504040204" pitchFamily="50" charset="-128"/>
              </a:rPr>
              <a:t>「提出する」</a:t>
            </a:r>
            <a:r>
              <a:rPr lang="ja-JP" altLang="en-US" sz="1400">
                <a:latin typeface="Meiryo UI" panose="020B0604030504040204" pitchFamily="50" charset="-128"/>
                <a:ea typeface="Meiryo UI" panose="020B0604030504040204" pitchFamily="50" charset="-128"/>
              </a:rPr>
              <a:t>を押下すると、以下のポップアップメッセージが表示されるため、</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内容を確認して</a:t>
            </a:r>
            <a:r>
              <a:rPr lang="ja-JP" altLang="en-US" sz="1400" b="1">
                <a:latin typeface="Meiryo UI" panose="020B0604030504040204" pitchFamily="50" charset="-128"/>
                <a:ea typeface="Meiryo UI" panose="020B0604030504040204" pitchFamily="50" charset="-128"/>
              </a:rPr>
              <a:t>「</a:t>
            </a:r>
            <a:r>
              <a:rPr lang="en-US" altLang="ja-JP" sz="1400" b="1">
                <a:latin typeface="Meiryo UI" panose="020B0604030504040204" pitchFamily="50" charset="-128"/>
                <a:ea typeface="Meiryo UI" panose="020B0604030504040204" pitchFamily="50" charset="-128"/>
              </a:rPr>
              <a:t>OK</a:t>
            </a:r>
            <a:r>
              <a:rPr lang="ja-JP" altLang="en-US" sz="1400" b="1">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を押下して、申請を完了させてください。</a:t>
            </a:r>
            <a:endParaRPr lang="en-US" altLang="ja-JP" sz="1400" dirty="0">
              <a:latin typeface="Meiryo UI" panose="020B0604030504040204" pitchFamily="50" charset="-128"/>
              <a:ea typeface="Meiryo UI" panose="020B0604030504040204" pitchFamily="50" charset="-128"/>
            </a:endParaRPr>
          </a:p>
          <a:p>
            <a:pPr>
              <a:buClr>
                <a:srgbClr val="FF0000"/>
              </a:buClr>
            </a:pPr>
            <a:endParaRPr lang="en-US" altLang="ja-JP" sz="1400" dirty="0">
              <a:latin typeface="Meiryo UI" panose="020B0604030504040204" pitchFamily="50" charset="-128"/>
              <a:ea typeface="Meiryo UI" panose="020B0604030504040204" pitchFamily="50" charset="-128"/>
            </a:endParaRPr>
          </a:p>
        </p:txBody>
      </p:sp>
      <p:pic>
        <p:nvPicPr>
          <p:cNvPr id="23" name="図 22">
            <a:extLst>
              <a:ext uri="{FF2B5EF4-FFF2-40B4-BE49-F238E27FC236}">
                <a16:creationId xmlns:a16="http://schemas.microsoft.com/office/drawing/2014/main" id="{D924C60C-51F7-0097-1CD2-CA6D5A33DB05}"/>
              </a:ext>
            </a:extLst>
          </p:cNvPr>
          <p:cNvPicPr>
            <a:picLocks noChangeAspect="1"/>
          </p:cNvPicPr>
          <p:nvPr/>
        </p:nvPicPr>
        <p:blipFill rotWithShape="1">
          <a:blip r:embed="rId8"/>
          <a:srcRect r="22844" b="17503"/>
          <a:stretch/>
        </p:blipFill>
        <p:spPr>
          <a:xfrm>
            <a:off x="8437627" y="2224636"/>
            <a:ext cx="203453" cy="233457"/>
          </a:xfrm>
          <a:prstGeom prst="rect">
            <a:avLst/>
          </a:prstGeom>
        </p:spPr>
      </p:pic>
      <p:pic>
        <p:nvPicPr>
          <p:cNvPr id="5" name="図 4">
            <a:extLst>
              <a:ext uri="{FF2B5EF4-FFF2-40B4-BE49-F238E27FC236}">
                <a16:creationId xmlns:a16="http://schemas.microsoft.com/office/drawing/2014/main" id="{1A95DF4B-0634-609C-3333-C54A32F210BD}"/>
              </a:ext>
            </a:extLst>
          </p:cNvPr>
          <p:cNvPicPr>
            <a:picLocks noChangeAspect="1"/>
          </p:cNvPicPr>
          <p:nvPr/>
        </p:nvPicPr>
        <p:blipFill rotWithShape="1">
          <a:blip r:embed="rId9"/>
          <a:srcRect l="16522" t="38692" r="16373" b="7582"/>
          <a:stretch/>
        </p:blipFill>
        <p:spPr>
          <a:xfrm>
            <a:off x="156242" y="1315329"/>
            <a:ext cx="5742835" cy="5280325"/>
          </a:xfrm>
          <a:prstGeom prst="rect">
            <a:avLst/>
          </a:prstGeom>
        </p:spPr>
      </p:pic>
      <p:sp>
        <p:nvSpPr>
          <p:cNvPr id="13" name="角丸四角形 7">
            <a:extLst>
              <a:ext uri="{FF2B5EF4-FFF2-40B4-BE49-F238E27FC236}">
                <a16:creationId xmlns:a16="http://schemas.microsoft.com/office/drawing/2014/main" id="{6CF98529-E37B-5D68-C447-B882515BC823}"/>
              </a:ext>
            </a:extLst>
          </p:cNvPr>
          <p:cNvSpPr/>
          <p:nvPr/>
        </p:nvSpPr>
        <p:spPr>
          <a:xfrm flipV="1">
            <a:off x="282730" y="4411222"/>
            <a:ext cx="2710501" cy="16931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72A72455-F6C2-E4F1-82DC-F32673D8D592}"/>
              </a:ext>
            </a:extLst>
          </p:cNvPr>
          <p:cNvSpPr txBox="1"/>
          <p:nvPr/>
        </p:nvSpPr>
        <p:spPr>
          <a:xfrm>
            <a:off x="-41674" y="4211211"/>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③</a:t>
            </a:r>
            <a:endParaRPr kumimoji="1" lang="ja-JP" altLang="en-US" b="1" dirty="0"/>
          </a:p>
        </p:txBody>
      </p:sp>
      <p:sp>
        <p:nvSpPr>
          <p:cNvPr id="18" name="角丸四角形 7">
            <a:extLst>
              <a:ext uri="{FF2B5EF4-FFF2-40B4-BE49-F238E27FC236}">
                <a16:creationId xmlns:a16="http://schemas.microsoft.com/office/drawing/2014/main" id="{37A8FACD-6083-A6FB-3F99-8BC768029B1A}"/>
              </a:ext>
            </a:extLst>
          </p:cNvPr>
          <p:cNvSpPr/>
          <p:nvPr/>
        </p:nvSpPr>
        <p:spPr>
          <a:xfrm flipV="1">
            <a:off x="282730" y="4784321"/>
            <a:ext cx="5483070" cy="369330"/>
          </a:xfrm>
          <a:prstGeom prst="roundRect">
            <a:avLst>
              <a:gd name="adj" fmla="val 941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44A2BACC-9FFB-02D9-D59A-7C38C7DB8893}"/>
              </a:ext>
            </a:extLst>
          </p:cNvPr>
          <p:cNvSpPr txBox="1"/>
          <p:nvPr/>
        </p:nvSpPr>
        <p:spPr>
          <a:xfrm>
            <a:off x="-41674" y="4584311"/>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④</a:t>
            </a:r>
            <a:endParaRPr kumimoji="1" lang="ja-JP" altLang="en-US" b="1" dirty="0"/>
          </a:p>
        </p:txBody>
      </p:sp>
      <p:sp>
        <p:nvSpPr>
          <p:cNvPr id="25" name="角丸四角形 7">
            <a:extLst>
              <a:ext uri="{FF2B5EF4-FFF2-40B4-BE49-F238E27FC236}">
                <a16:creationId xmlns:a16="http://schemas.microsoft.com/office/drawing/2014/main" id="{7BA3B3B0-24A8-9EEF-D4D4-662DF30D1C89}"/>
              </a:ext>
            </a:extLst>
          </p:cNvPr>
          <p:cNvSpPr/>
          <p:nvPr/>
        </p:nvSpPr>
        <p:spPr>
          <a:xfrm flipV="1">
            <a:off x="282730" y="5374871"/>
            <a:ext cx="5483070" cy="369330"/>
          </a:xfrm>
          <a:prstGeom prst="roundRect">
            <a:avLst>
              <a:gd name="adj" fmla="val 941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47C4FB4F-D911-F303-0344-470516F0DF0F}"/>
              </a:ext>
            </a:extLst>
          </p:cNvPr>
          <p:cNvSpPr txBox="1"/>
          <p:nvPr/>
        </p:nvSpPr>
        <p:spPr>
          <a:xfrm>
            <a:off x="-41674" y="5174861"/>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⑤</a:t>
            </a:r>
            <a:endParaRPr kumimoji="1" lang="ja-JP" altLang="en-US" b="1" dirty="0"/>
          </a:p>
        </p:txBody>
      </p:sp>
      <p:sp>
        <p:nvSpPr>
          <p:cNvPr id="27" name="角丸四角形 7">
            <a:extLst>
              <a:ext uri="{FF2B5EF4-FFF2-40B4-BE49-F238E27FC236}">
                <a16:creationId xmlns:a16="http://schemas.microsoft.com/office/drawing/2014/main" id="{BD957507-9926-3D05-996B-EE7D31A8D2AD}"/>
              </a:ext>
            </a:extLst>
          </p:cNvPr>
          <p:cNvSpPr/>
          <p:nvPr/>
        </p:nvSpPr>
        <p:spPr>
          <a:xfrm flipV="1">
            <a:off x="282730" y="5970183"/>
            <a:ext cx="5483070" cy="163917"/>
          </a:xfrm>
          <a:prstGeom prst="roundRect">
            <a:avLst>
              <a:gd name="adj" fmla="val 941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F232BBCB-3F94-E2BE-2DB0-54179A3FF419}"/>
              </a:ext>
            </a:extLst>
          </p:cNvPr>
          <p:cNvSpPr txBox="1"/>
          <p:nvPr/>
        </p:nvSpPr>
        <p:spPr>
          <a:xfrm>
            <a:off x="-41674" y="5770173"/>
            <a:ext cx="45317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⑥</a:t>
            </a:r>
            <a:endParaRPr kumimoji="1" lang="ja-JP" altLang="en-US" b="1" dirty="0"/>
          </a:p>
        </p:txBody>
      </p:sp>
      <p:pic>
        <p:nvPicPr>
          <p:cNvPr id="3076" name="Picture 4">
            <a:extLst>
              <a:ext uri="{FF2B5EF4-FFF2-40B4-BE49-F238E27FC236}">
                <a16:creationId xmlns:a16="http://schemas.microsoft.com/office/drawing/2014/main" id="{4EEB7A8B-FA8A-6C6E-D436-618BEBD7BBD6}"/>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7063941" y="5009626"/>
            <a:ext cx="4064001" cy="965201"/>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4" name="角丸四角形 7">
            <a:extLst>
              <a:ext uri="{FF2B5EF4-FFF2-40B4-BE49-F238E27FC236}">
                <a16:creationId xmlns:a16="http://schemas.microsoft.com/office/drawing/2014/main" id="{5CF55E72-324B-7CD3-5D1C-CD1898D5EF7D}"/>
              </a:ext>
            </a:extLst>
          </p:cNvPr>
          <p:cNvSpPr/>
          <p:nvPr/>
        </p:nvSpPr>
        <p:spPr>
          <a:xfrm flipV="1">
            <a:off x="10321607" y="5457934"/>
            <a:ext cx="732473" cy="487387"/>
          </a:xfrm>
          <a:prstGeom prst="roundRect">
            <a:avLst>
              <a:gd name="adj" fmla="val 4900"/>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1CEAA744-12E4-0355-A64B-BE2928AD4166}"/>
              </a:ext>
            </a:extLst>
          </p:cNvPr>
          <p:cNvSpPr txBox="1"/>
          <p:nvPr/>
        </p:nvSpPr>
        <p:spPr>
          <a:xfrm>
            <a:off x="9906109" y="5411241"/>
            <a:ext cx="415498" cy="369332"/>
          </a:xfrm>
          <a:prstGeom prst="rect">
            <a:avLst/>
          </a:prstGeom>
          <a:noFill/>
        </p:spPr>
        <p:txBody>
          <a:bodyPr wrap="none" rtlCol="0">
            <a:spAutoFit/>
          </a:bodyPr>
          <a:lstStyle/>
          <a:p>
            <a:r>
              <a:rPr lang="ja-JP" altLang="en-US" b="1">
                <a:solidFill>
                  <a:srgbClr val="FF0000"/>
                </a:solidFill>
                <a:latin typeface="Meiryo UI"/>
                <a:ea typeface="Meiryo UI"/>
              </a:rPr>
              <a:t>⑦</a:t>
            </a:r>
            <a:endParaRPr kumimoji="1" lang="ja-JP" altLang="en-US" b="1"/>
          </a:p>
        </p:txBody>
      </p:sp>
      <p:sp>
        <p:nvSpPr>
          <p:cNvPr id="8" name="正方形/長方形 7">
            <a:extLst>
              <a:ext uri="{FF2B5EF4-FFF2-40B4-BE49-F238E27FC236}">
                <a16:creationId xmlns:a16="http://schemas.microsoft.com/office/drawing/2014/main" id="{4E2B4DC7-DA0F-B573-63F6-320549FF2166}"/>
              </a:ext>
            </a:extLst>
          </p:cNvPr>
          <p:cNvSpPr/>
          <p:nvPr/>
        </p:nvSpPr>
        <p:spPr>
          <a:xfrm>
            <a:off x="7116541" y="5028676"/>
            <a:ext cx="3958800" cy="42925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spcAft>
                <a:spcPts val="300"/>
              </a:spcAft>
            </a:pPr>
            <a:r>
              <a:rPr kumimoji="1" lang="ja-JP" altLang="en-US" sz="1100" dirty="0">
                <a:solidFill>
                  <a:srgbClr val="000000"/>
                </a:solidFill>
                <a:latin typeface="Meiryo UI" panose="020B0604030504040204" pitchFamily="50" charset="-128"/>
                <a:ea typeface="Meiryo UI" panose="020B0604030504040204" pitchFamily="50" charset="-128"/>
              </a:rPr>
              <a:t>全国連</a:t>
            </a:r>
            <a:r>
              <a:rPr kumimoji="1" lang="en-US" altLang="ja-JP" sz="1100" dirty="0">
                <a:solidFill>
                  <a:srgbClr val="000000"/>
                </a:solidFill>
                <a:latin typeface="Meiryo UI" panose="020B0604030504040204" pitchFamily="50" charset="-128"/>
                <a:ea typeface="Meiryo UI" panose="020B0604030504040204" pitchFamily="50" charset="-128"/>
              </a:rPr>
              <a:t>(</a:t>
            </a:r>
            <a:r>
              <a:rPr kumimoji="1" lang="ja-JP" altLang="en-US" sz="1100" dirty="0">
                <a:solidFill>
                  <a:srgbClr val="000000"/>
                </a:solidFill>
                <a:latin typeface="Meiryo UI" panose="020B0604030504040204" pitchFamily="50" charset="-128"/>
                <a:ea typeface="Meiryo UI" panose="020B0604030504040204" pitchFamily="50" charset="-128"/>
              </a:rPr>
              <a:t>商工会地区</a:t>
            </a:r>
            <a:r>
              <a:rPr kumimoji="1" lang="en-US" altLang="ja-JP" sz="1100" dirty="0">
                <a:solidFill>
                  <a:srgbClr val="000000"/>
                </a:solidFill>
                <a:latin typeface="Meiryo UI" panose="020B0604030504040204" pitchFamily="50" charset="-128"/>
                <a:ea typeface="Meiryo UI" panose="020B0604030504040204" pitchFamily="50" charset="-128"/>
              </a:rPr>
              <a:t>)</a:t>
            </a:r>
            <a:r>
              <a:rPr kumimoji="1" lang="ja-JP" altLang="en-US" sz="1100" dirty="0">
                <a:solidFill>
                  <a:srgbClr val="000000"/>
                </a:solidFill>
                <a:latin typeface="Meiryo UI" panose="020B0604030504040204" pitchFamily="50" charset="-128"/>
                <a:ea typeface="Meiryo UI" panose="020B0604030504040204" pitchFamily="50" charset="-128"/>
              </a:rPr>
              <a:t>または</a:t>
            </a:r>
            <a:r>
              <a:rPr kumimoji="1" lang="zh-TW" altLang="en-US" sz="1100" dirty="0">
                <a:solidFill>
                  <a:srgbClr val="000000"/>
                </a:solidFill>
                <a:latin typeface="Meiryo UI" panose="020B0604030504040204" pitchFamily="50" charset="-128"/>
                <a:ea typeface="Meiryo UI" panose="020B0604030504040204" pitchFamily="50" charset="-128"/>
              </a:rPr>
              <a:t>補助金事務局</a:t>
            </a:r>
            <a:r>
              <a:rPr kumimoji="1" lang="en-US" altLang="ja-JP" sz="1100" dirty="0">
                <a:solidFill>
                  <a:srgbClr val="000000"/>
                </a:solidFill>
                <a:latin typeface="Meiryo UI" panose="020B0604030504040204" pitchFamily="50" charset="-128"/>
                <a:ea typeface="Meiryo UI" panose="020B0604030504040204" pitchFamily="50" charset="-128"/>
              </a:rPr>
              <a:t>(</a:t>
            </a:r>
            <a:r>
              <a:rPr kumimoji="1" lang="zh-TW" altLang="en-US" sz="1100" dirty="0">
                <a:solidFill>
                  <a:srgbClr val="000000"/>
                </a:solidFill>
                <a:latin typeface="Meiryo UI" panose="020B0604030504040204" pitchFamily="50" charset="-128"/>
                <a:ea typeface="Meiryo UI" panose="020B0604030504040204" pitchFamily="50" charset="-128"/>
              </a:rPr>
              <a:t>商工会議所地区</a:t>
            </a:r>
            <a:r>
              <a:rPr kumimoji="1" lang="en-US" altLang="ja-JP" sz="1100" dirty="0">
                <a:solidFill>
                  <a:srgbClr val="000000"/>
                </a:solidFill>
                <a:latin typeface="Meiryo UI" panose="020B0604030504040204" pitchFamily="50" charset="-128"/>
                <a:ea typeface="Meiryo UI" panose="020B0604030504040204" pitchFamily="50" charset="-128"/>
              </a:rPr>
              <a:t>)</a:t>
            </a:r>
            <a:r>
              <a:rPr kumimoji="1" lang="ja-JP" altLang="en-US" sz="1100" dirty="0">
                <a:solidFill>
                  <a:srgbClr val="000000"/>
                </a:solidFill>
                <a:latin typeface="Meiryo UI" panose="020B0604030504040204" pitchFamily="50" charset="-128"/>
                <a:ea typeface="Meiryo UI" panose="020B0604030504040204" pitchFamily="50" charset="-128"/>
              </a:rPr>
              <a:t>での承認後に、実際の財産処分</a:t>
            </a:r>
            <a:r>
              <a:rPr kumimoji="1" lang="en-US" altLang="ja-JP" sz="1100" dirty="0">
                <a:solidFill>
                  <a:srgbClr val="000000"/>
                </a:solidFill>
                <a:latin typeface="Meiryo UI" panose="020B0604030504040204" pitchFamily="50" charset="-128"/>
                <a:ea typeface="Meiryo UI" panose="020B0604030504040204" pitchFamily="50" charset="-128"/>
              </a:rPr>
              <a:t>(</a:t>
            </a:r>
            <a:r>
              <a:rPr kumimoji="1" lang="ja-JP" altLang="en-US" sz="1100" dirty="0">
                <a:solidFill>
                  <a:srgbClr val="000000"/>
                </a:solidFill>
                <a:latin typeface="Meiryo UI" panose="020B0604030504040204" pitchFamily="50" charset="-128"/>
                <a:ea typeface="Meiryo UI" panose="020B0604030504040204" pitchFamily="50" charset="-128"/>
              </a:rPr>
              <a:t>及び返納</a:t>
            </a:r>
            <a:r>
              <a:rPr kumimoji="1" lang="en-US" altLang="ja-JP" sz="1100" dirty="0">
                <a:solidFill>
                  <a:srgbClr val="000000"/>
                </a:solidFill>
                <a:latin typeface="Meiryo UI" panose="020B0604030504040204" pitchFamily="50" charset="-128"/>
                <a:ea typeface="Meiryo UI" panose="020B0604030504040204" pitchFamily="50" charset="-128"/>
              </a:rPr>
              <a:t>)</a:t>
            </a:r>
            <a:r>
              <a:rPr kumimoji="1" lang="ja-JP" altLang="en-US" sz="1100" dirty="0">
                <a:solidFill>
                  <a:srgbClr val="000000"/>
                </a:solidFill>
                <a:latin typeface="Meiryo UI" panose="020B0604030504040204" pitchFamily="50" charset="-128"/>
                <a:ea typeface="Meiryo UI" panose="020B0604030504040204" pitchFamily="50" charset="-128"/>
              </a:rPr>
              <a:t>が可能となります。</a:t>
            </a:r>
          </a:p>
        </p:txBody>
      </p:sp>
    </p:spTree>
    <p:extLst>
      <p:ext uri="{BB962C8B-B14F-4D97-AF65-F5344CB8AC3E}">
        <p14:creationId xmlns:p14="http://schemas.microsoft.com/office/powerpoint/2010/main" val="41454043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図 38">
            <a:extLst>
              <a:ext uri="{FF2B5EF4-FFF2-40B4-BE49-F238E27FC236}">
                <a16:creationId xmlns:a16="http://schemas.microsoft.com/office/drawing/2014/main" id="{A0DA389B-5CF2-8FB2-8515-901B656B79B0}"/>
              </a:ext>
            </a:extLst>
          </p:cNvPr>
          <p:cNvPicPr>
            <a:picLocks noChangeAspect="1"/>
          </p:cNvPicPr>
          <p:nvPr/>
        </p:nvPicPr>
        <p:blipFill rotWithShape="1">
          <a:blip r:embed="rId3"/>
          <a:srcRect l="16287" t="36209" r="15966" b="7059"/>
          <a:stretch/>
        </p:blipFill>
        <p:spPr>
          <a:xfrm>
            <a:off x="409532" y="1227558"/>
            <a:ext cx="5315869" cy="5467029"/>
          </a:xfrm>
          <a:prstGeom prst="rect">
            <a:avLst/>
          </a:prstGeom>
        </p:spPr>
      </p:pic>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取得財産の処分報告書申請の作成方法（</a:t>
            </a:r>
            <a:r>
              <a:rPr lang="en-US" altLang="ja-JP" sz="2200" b="1" dirty="0">
                <a:solidFill>
                  <a:srgbClr val="0070C0"/>
                </a:solidFill>
                <a:latin typeface="Meiryo UI" panose="020B0604030504040204" pitchFamily="50" charset="-128"/>
                <a:ea typeface="Meiryo UI" panose="020B0604030504040204" pitchFamily="50" charset="-128"/>
              </a:rPr>
              <a:t>1/2</a:t>
            </a:r>
            <a:r>
              <a:rPr lang="ja-JP" altLang="en-US" sz="2200" b="1" dirty="0">
                <a:solidFill>
                  <a:srgbClr val="0070C0"/>
                </a:solidFill>
                <a:latin typeface="Meiryo UI" panose="020B0604030504040204" pitchFamily="50" charset="-128"/>
                <a:ea typeface="Meiryo UI" panose="020B0604030504040204" pitchFamily="50" charset="-128"/>
              </a:rPr>
              <a:t>）</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入力画面（</a:t>
            </a:r>
            <a:r>
              <a:rPr lang="en-US" altLang="ja-JP" sz="1400" b="1">
                <a:cs typeface="メイリオ" panose="020B0604030504040204" pitchFamily="50" charset="-128"/>
              </a:rPr>
              <a:t>1/2</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dirty="0">
                  <a:solidFill>
                    <a:schemeClr val="tx1"/>
                  </a:solidFill>
                  <a:latin typeface="Meiryo UI" panose="020B0604030504040204" pitchFamily="50" charset="-128"/>
                  <a:ea typeface="Meiryo UI" panose="020B0604030504040204" pitchFamily="50" charset="-128"/>
                </a:rPr>
                <a:t>取得財産の処分報告書申請の申請情報を入力します。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649632" cy="3877985"/>
          </a:xfrm>
          <a:prstGeom prst="rect">
            <a:avLst/>
          </a:prstGeom>
          <a:noFill/>
        </p:spPr>
        <p:txBody>
          <a:bodyPr wrap="square" lIns="91440" tIns="45720" rIns="91440" bIns="45720" rtlCol="0" anchor="t">
            <a:spAutoFit/>
          </a:bodyPr>
          <a:lstStyle/>
          <a:p>
            <a:pPr>
              <a:buClr>
                <a:srgbClr val="FF0000"/>
              </a:buClr>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カレンダーマーク（　　　）を押下し、申請日を選択してください。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処分報告申請</a:t>
            </a:r>
            <a:r>
              <a:rPr lang="ja-JP" altLang="en-US" sz="1400" dirty="0">
                <a:latin typeface="Meiryo UI" panose="020B0604030504040204" pitchFamily="50" charset="-128"/>
                <a:ea typeface="Meiryo UI" panose="020B0604030504040204" pitchFamily="50" charset="-128"/>
              </a:rPr>
              <a:t>をする取得財産を選択して</a:t>
            </a:r>
            <a:r>
              <a:rPr lang="ja-JP" altLang="en-US" sz="1400">
                <a:latin typeface="Meiryo UI" panose="020B0604030504040204" pitchFamily="50" charset="-128"/>
                <a:ea typeface="Meiryo UI" panose="020B0604030504040204" pitchFamily="50" charset="-128"/>
              </a:rPr>
              <a:t>ください。</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選択後</a:t>
            </a:r>
            <a:r>
              <a:rPr lang="ja-JP" altLang="en-US" sz="1400" dirty="0">
                <a:latin typeface="Meiryo UI" panose="020B0604030504040204" pitchFamily="50" charset="-128"/>
                <a:ea typeface="Meiryo UI" panose="020B0604030504040204" pitchFamily="50" charset="-128"/>
              </a:rPr>
              <a:t>、品目・取得年月日・取得価格が表示</a:t>
            </a:r>
            <a:r>
              <a:rPr lang="ja-JP" altLang="en-US" sz="1400">
                <a:latin typeface="Meiryo UI" panose="020B0604030504040204" pitchFamily="50" charset="-128"/>
                <a:ea typeface="Meiryo UI" panose="020B0604030504040204" pitchFamily="50" charset="-128"/>
              </a:rPr>
              <a:t>されます。</a:t>
            </a: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en-US" altLang="ja-JP" sz="1200" b="1">
                <a:latin typeface="Meiryo UI" panose="020B0604030504040204" pitchFamily="50" charset="-128"/>
                <a:ea typeface="Meiryo UI" panose="020B0604030504040204" pitchFamily="50" charset="-128"/>
              </a:rPr>
              <a:t>1</a:t>
            </a:r>
            <a:r>
              <a:rPr lang="ja-JP" altLang="en-US" sz="1200" b="1">
                <a:latin typeface="Meiryo UI" panose="020B0604030504040204" pitchFamily="50" charset="-128"/>
                <a:ea typeface="Meiryo UI" panose="020B0604030504040204" pitchFamily="50" charset="-128"/>
              </a:rPr>
              <a:t>回の申請では</a:t>
            </a:r>
            <a:r>
              <a:rPr lang="en-US" altLang="ja-JP" sz="1200" b="1">
                <a:latin typeface="Meiryo UI" panose="020B0604030504040204" pitchFamily="50" charset="-128"/>
                <a:ea typeface="Meiryo UI" panose="020B0604030504040204" pitchFamily="50" charset="-128"/>
              </a:rPr>
              <a:t>1</a:t>
            </a:r>
            <a:r>
              <a:rPr lang="ja-JP" altLang="en-US" sz="1200" b="1">
                <a:latin typeface="Meiryo UI" panose="020B0604030504040204" pitchFamily="50" charset="-128"/>
                <a:ea typeface="Meiryo UI" panose="020B0604030504040204" pitchFamily="50" charset="-128"/>
              </a:rPr>
              <a:t>つの取得財産のみ申請が可能</a:t>
            </a:r>
            <a:r>
              <a:rPr lang="ja-JP" altLang="en-US" sz="1200">
                <a:latin typeface="Meiryo UI" panose="020B0604030504040204" pitchFamily="50" charset="-128"/>
                <a:ea typeface="Meiryo UI" panose="020B0604030504040204" pitchFamily="50" charset="-128"/>
              </a:rPr>
              <a:t>です。</a:t>
            </a:r>
            <a:br>
              <a:rPr lang="en-US" altLang="ja-JP" sz="1200">
                <a:latin typeface="Meiryo UI" panose="020B0604030504040204" pitchFamily="50" charset="-128"/>
                <a:ea typeface="Meiryo UI" panose="020B0604030504040204" pitchFamily="50" charset="-128"/>
              </a:rPr>
            </a:br>
            <a:r>
              <a:rPr lang="ja-JP" altLang="en-US" sz="1200">
                <a:latin typeface="Meiryo UI" panose="020B0604030504040204" pitchFamily="50" charset="-128"/>
                <a:ea typeface="Meiryo UI" panose="020B0604030504040204" pitchFamily="50" charset="-128"/>
              </a:rPr>
              <a:t>複数の取得財産に係る申請を行うする場合は、</a:t>
            </a:r>
            <a:r>
              <a:rPr lang="en-US" altLang="ja-JP" sz="1200">
                <a:latin typeface="Meiryo UI" panose="020B0604030504040204" pitchFamily="50" charset="-128"/>
                <a:ea typeface="Meiryo UI" panose="020B0604030504040204" pitchFamily="50" charset="-128"/>
              </a:rPr>
              <a:t>1</a:t>
            </a:r>
            <a:r>
              <a:rPr lang="ja-JP" altLang="en-US" sz="1200">
                <a:latin typeface="Meiryo UI" panose="020B0604030504040204" pitchFamily="50" charset="-128"/>
                <a:ea typeface="Meiryo UI" panose="020B0604030504040204" pitchFamily="50" charset="-128"/>
              </a:rPr>
              <a:t>件目の審査が完了した後に、次の申請を行ってください。</a:t>
            </a:r>
            <a:endParaRPr lang="en-US" altLang="ja-JP" sz="1400">
              <a:latin typeface="Meiryo UI" panose="020B0604030504040204" pitchFamily="50" charset="-128"/>
              <a:ea typeface="Meiryo UI" panose="020B0604030504040204" pitchFamily="50" charset="-128"/>
            </a:endParaRPr>
          </a:p>
          <a:p>
            <a:pPr>
              <a:buClr>
                <a:srgbClr val="FF0000"/>
              </a:buClr>
            </a:pPr>
            <a:endParaRPr lang="en-US" altLang="ja-JP" sz="1400" dirty="0">
              <a:latin typeface="Meiryo UI" panose="020B0604030504040204" pitchFamily="50" charset="-128"/>
              <a:ea typeface="Meiryo UI" panose="020B0604030504040204" pitchFamily="50" charset="-128"/>
            </a:endParaRPr>
          </a:p>
        </p:txBody>
      </p:sp>
      <p:sp>
        <p:nvSpPr>
          <p:cNvPr id="8" name="角丸四角形 7">
            <a:extLst>
              <a:ext uri="{FF2B5EF4-FFF2-40B4-BE49-F238E27FC236}">
                <a16:creationId xmlns:a16="http://schemas.microsoft.com/office/drawing/2014/main" id="{B6C41DA1-72BF-FD34-8416-A7E0442DD53C}"/>
              </a:ext>
            </a:extLst>
          </p:cNvPr>
          <p:cNvSpPr/>
          <p:nvPr/>
        </p:nvSpPr>
        <p:spPr>
          <a:xfrm flipV="1">
            <a:off x="540781" y="1713865"/>
            <a:ext cx="2495313" cy="142536"/>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7C137845-4775-26B9-3F3A-0DAF726EB038}"/>
              </a:ext>
            </a:extLst>
          </p:cNvPr>
          <p:cNvSpPr txBox="1"/>
          <p:nvPr/>
        </p:nvSpPr>
        <p:spPr>
          <a:xfrm>
            <a:off x="216377" y="1513854"/>
            <a:ext cx="41355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sp>
        <p:nvSpPr>
          <p:cNvPr id="10" name="角丸四角形 7">
            <a:extLst>
              <a:ext uri="{FF2B5EF4-FFF2-40B4-BE49-F238E27FC236}">
                <a16:creationId xmlns:a16="http://schemas.microsoft.com/office/drawing/2014/main" id="{C64D027C-8D13-666B-D12B-FE8175BB60B6}"/>
              </a:ext>
            </a:extLst>
          </p:cNvPr>
          <p:cNvSpPr/>
          <p:nvPr/>
        </p:nvSpPr>
        <p:spPr>
          <a:xfrm flipV="1">
            <a:off x="540780" y="2256419"/>
            <a:ext cx="5021819" cy="815393"/>
          </a:xfrm>
          <a:prstGeom prst="roundRect">
            <a:avLst>
              <a:gd name="adj" fmla="val 7365"/>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CCE9546C-567A-216D-EE33-79F3131C97C7}"/>
              </a:ext>
            </a:extLst>
          </p:cNvPr>
          <p:cNvSpPr txBox="1"/>
          <p:nvPr/>
        </p:nvSpPr>
        <p:spPr>
          <a:xfrm>
            <a:off x="216377" y="2056412"/>
            <a:ext cx="41355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②</a:t>
            </a:r>
            <a:endParaRPr kumimoji="1" lang="ja-JP" altLang="en-US" b="1" dirty="0"/>
          </a:p>
        </p:txBody>
      </p:sp>
      <p:pic>
        <p:nvPicPr>
          <p:cNvPr id="18" name="図 17">
            <a:extLst>
              <a:ext uri="{FF2B5EF4-FFF2-40B4-BE49-F238E27FC236}">
                <a16:creationId xmlns:a16="http://schemas.microsoft.com/office/drawing/2014/main" id="{5DA131AF-1863-BB70-9525-6141CE788876}"/>
              </a:ext>
            </a:extLst>
          </p:cNvPr>
          <p:cNvPicPr>
            <a:picLocks noChangeAspect="1"/>
          </p:cNvPicPr>
          <p:nvPr/>
        </p:nvPicPr>
        <p:blipFill rotWithShape="1">
          <a:blip r:embed="rId5"/>
          <a:srcRect l="47308" t="71685" r="51337" b="27380"/>
          <a:stretch/>
        </p:blipFill>
        <p:spPr>
          <a:xfrm>
            <a:off x="8034806" y="1547578"/>
            <a:ext cx="267855" cy="258619"/>
          </a:xfrm>
          <a:prstGeom prst="rect">
            <a:avLst/>
          </a:prstGeom>
        </p:spPr>
      </p:pic>
      <p:grpSp>
        <p:nvGrpSpPr>
          <p:cNvPr id="24" name="グループ化 23">
            <a:extLst>
              <a:ext uri="{FF2B5EF4-FFF2-40B4-BE49-F238E27FC236}">
                <a16:creationId xmlns:a16="http://schemas.microsoft.com/office/drawing/2014/main" id="{F27EE290-4420-31D3-C034-0D298DD14EBE}"/>
              </a:ext>
            </a:extLst>
          </p:cNvPr>
          <p:cNvGrpSpPr/>
          <p:nvPr/>
        </p:nvGrpSpPr>
        <p:grpSpPr>
          <a:xfrm>
            <a:off x="6791957" y="2596128"/>
            <a:ext cx="4712066" cy="1377744"/>
            <a:chOff x="6791957" y="2434157"/>
            <a:chExt cx="4712066" cy="1377744"/>
          </a:xfrm>
        </p:grpSpPr>
        <p:pic>
          <p:nvPicPr>
            <p:cNvPr id="25" name="図 24">
              <a:extLst>
                <a:ext uri="{FF2B5EF4-FFF2-40B4-BE49-F238E27FC236}">
                  <a16:creationId xmlns:a16="http://schemas.microsoft.com/office/drawing/2014/main" id="{F11ECC6F-C9E0-04DC-6177-642224637289}"/>
                </a:ext>
              </a:extLst>
            </p:cNvPr>
            <p:cNvPicPr>
              <a:picLocks noChangeAspect="1"/>
            </p:cNvPicPr>
            <p:nvPr/>
          </p:nvPicPr>
          <p:blipFill rotWithShape="1">
            <a:blip r:embed="rId6"/>
            <a:srcRect b="67880"/>
            <a:stretch/>
          </p:blipFill>
          <p:spPr>
            <a:xfrm>
              <a:off x="6791957" y="2434157"/>
              <a:ext cx="4712066" cy="573732"/>
            </a:xfrm>
            <a:prstGeom prst="rect">
              <a:avLst/>
            </a:prstGeom>
          </p:spPr>
        </p:pic>
        <p:pic>
          <p:nvPicPr>
            <p:cNvPr id="26" name="図 25">
              <a:extLst>
                <a:ext uri="{FF2B5EF4-FFF2-40B4-BE49-F238E27FC236}">
                  <a16:creationId xmlns:a16="http://schemas.microsoft.com/office/drawing/2014/main" id="{51A55DB8-F55B-86E6-16A3-6703754D5F8B}"/>
                </a:ext>
              </a:extLst>
            </p:cNvPr>
            <p:cNvPicPr>
              <a:picLocks noChangeAspect="1"/>
            </p:cNvPicPr>
            <p:nvPr/>
          </p:nvPicPr>
          <p:blipFill rotWithShape="1">
            <a:blip r:embed="rId6"/>
            <a:srcRect t="63770"/>
            <a:stretch/>
          </p:blipFill>
          <p:spPr>
            <a:xfrm>
              <a:off x="6791957" y="3164759"/>
              <a:ext cx="4712066" cy="647142"/>
            </a:xfrm>
            <a:prstGeom prst="rect">
              <a:avLst/>
            </a:prstGeom>
          </p:spPr>
        </p:pic>
        <p:grpSp>
          <p:nvGrpSpPr>
            <p:cNvPr id="27" name="グループ化 26">
              <a:extLst>
                <a:ext uri="{FF2B5EF4-FFF2-40B4-BE49-F238E27FC236}">
                  <a16:creationId xmlns:a16="http://schemas.microsoft.com/office/drawing/2014/main" id="{B0456622-A760-9D03-67E5-CBADF30915FF}"/>
                </a:ext>
              </a:extLst>
            </p:cNvPr>
            <p:cNvGrpSpPr/>
            <p:nvPr/>
          </p:nvGrpSpPr>
          <p:grpSpPr>
            <a:xfrm>
              <a:off x="6862364" y="3026939"/>
              <a:ext cx="4558112" cy="177712"/>
              <a:chOff x="781342" y="2943093"/>
              <a:chExt cx="4583452" cy="207603"/>
            </a:xfrm>
          </p:grpSpPr>
          <p:sp>
            <p:nvSpPr>
              <p:cNvPr id="28" name="フリーフォーム: 図形 27">
                <a:extLst>
                  <a:ext uri="{FF2B5EF4-FFF2-40B4-BE49-F238E27FC236}">
                    <a16:creationId xmlns:a16="http://schemas.microsoft.com/office/drawing/2014/main" id="{FC87D68E-C2D2-59B3-1941-7A9BC7FB068B}"/>
                  </a:ext>
                </a:extLst>
              </p:cNvPr>
              <p:cNvSpPr/>
              <p:nvPr/>
            </p:nvSpPr>
            <p:spPr>
              <a:xfrm rot="10800000">
                <a:off x="781342" y="3012294"/>
                <a:ext cx="4583452" cy="138402"/>
              </a:xfrm>
              <a:custGeom>
                <a:avLst/>
                <a:gdLst>
                  <a:gd name="connsiteX0" fmla="*/ 0 w 7920111"/>
                  <a:gd name="connsiteY0" fmla="*/ 717476 h 745616"/>
                  <a:gd name="connsiteX1" fmla="*/ 717452 w 7920111"/>
                  <a:gd name="connsiteY1" fmla="*/ 28159 h 745616"/>
                  <a:gd name="connsiteX2" fmla="*/ 1434905 w 7920111"/>
                  <a:gd name="connsiteY2" fmla="*/ 703408 h 745616"/>
                  <a:gd name="connsiteX3" fmla="*/ 2138289 w 7920111"/>
                  <a:gd name="connsiteY3" fmla="*/ 23 h 745616"/>
                  <a:gd name="connsiteX4" fmla="*/ 2869809 w 7920111"/>
                  <a:gd name="connsiteY4" fmla="*/ 731543 h 745616"/>
                  <a:gd name="connsiteX5" fmla="*/ 3615397 w 7920111"/>
                  <a:gd name="connsiteY5" fmla="*/ 23 h 745616"/>
                  <a:gd name="connsiteX6" fmla="*/ 4318781 w 7920111"/>
                  <a:gd name="connsiteY6" fmla="*/ 717476 h 745616"/>
                  <a:gd name="connsiteX7" fmla="*/ 5050301 w 7920111"/>
                  <a:gd name="connsiteY7" fmla="*/ 23 h 745616"/>
                  <a:gd name="connsiteX8" fmla="*/ 5767754 w 7920111"/>
                  <a:gd name="connsiteY8" fmla="*/ 731543 h 745616"/>
                  <a:gd name="connsiteX9" fmla="*/ 6457071 w 7920111"/>
                  <a:gd name="connsiteY9" fmla="*/ 28159 h 745616"/>
                  <a:gd name="connsiteX10" fmla="*/ 7202658 w 7920111"/>
                  <a:gd name="connsiteY10" fmla="*/ 745611 h 745616"/>
                  <a:gd name="connsiteX11" fmla="*/ 7920111 w 7920111"/>
                  <a:gd name="connsiteY11" fmla="*/ 14091 h 745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20111" h="745616">
                    <a:moveTo>
                      <a:pt x="0" y="717476"/>
                    </a:moveTo>
                    <a:cubicBezTo>
                      <a:pt x="239150" y="373990"/>
                      <a:pt x="478301" y="30504"/>
                      <a:pt x="717452" y="28159"/>
                    </a:cubicBezTo>
                    <a:cubicBezTo>
                      <a:pt x="956603" y="25814"/>
                      <a:pt x="1198099" y="708097"/>
                      <a:pt x="1434905" y="703408"/>
                    </a:cubicBezTo>
                    <a:cubicBezTo>
                      <a:pt x="1671711" y="698719"/>
                      <a:pt x="1899138" y="-4666"/>
                      <a:pt x="2138289" y="23"/>
                    </a:cubicBezTo>
                    <a:cubicBezTo>
                      <a:pt x="2377440" y="4712"/>
                      <a:pt x="2623624" y="731543"/>
                      <a:pt x="2869809" y="731543"/>
                    </a:cubicBezTo>
                    <a:cubicBezTo>
                      <a:pt x="3115994" y="731543"/>
                      <a:pt x="3373902" y="2367"/>
                      <a:pt x="3615397" y="23"/>
                    </a:cubicBezTo>
                    <a:cubicBezTo>
                      <a:pt x="3856892" y="-2322"/>
                      <a:pt x="4079630" y="717476"/>
                      <a:pt x="4318781" y="717476"/>
                    </a:cubicBezTo>
                    <a:cubicBezTo>
                      <a:pt x="4557932" y="717476"/>
                      <a:pt x="4808806" y="-2321"/>
                      <a:pt x="5050301" y="23"/>
                    </a:cubicBezTo>
                    <a:cubicBezTo>
                      <a:pt x="5291796" y="2367"/>
                      <a:pt x="5533292" y="726854"/>
                      <a:pt x="5767754" y="731543"/>
                    </a:cubicBezTo>
                    <a:cubicBezTo>
                      <a:pt x="6002216" y="736232"/>
                      <a:pt x="6217920" y="25814"/>
                      <a:pt x="6457071" y="28159"/>
                    </a:cubicBezTo>
                    <a:cubicBezTo>
                      <a:pt x="6696222" y="30504"/>
                      <a:pt x="6958818" y="747956"/>
                      <a:pt x="7202658" y="745611"/>
                    </a:cubicBezTo>
                    <a:cubicBezTo>
                      <a:pt x="7446498" y="743266"/>
                      <a:pt x="7683304" y="378678"/>
                      <a:pt x="7920111" y="14091"/>
                    </a:cubicBezTo>
                  </a:path>
                </a:pathLst>
              </a:custGeom>
              <a:noFill/>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endParaRPr kumimoji="1" lang="ja-JP" altLang="en-US" b="1">
                  <a:latin typeface="メイリオ" panose="020B0604030504040204" pitchFamily="50" charset="-128"/>
                  <a:ea typeface="メイリオ" panose="020B0604030504040204" pitchFamily="50" charset="-128"/>
                </a:endParaRPr>
              </a:p>
            </p:txBody>
          </p:sp>
          <p:sp>
            <p:nvSpPr>
              <p:cNvPr id="29" name="フリーフォーム: 図形 28">
                <a:extLst>
                  <a:ext uri="{FF2B5EF4-FFF2-40B4-BE49-F238E27FC236}">
                    <a16:creationId xmlns:a16="http://schemas.microsoft.com/office/drawing/2014/main" id="{F4C511DD-4D69-EFB6-CDA4-E7C7496CF5B2}"/>
                  </a:ext>
                </a:extLst>
              </p:cNvPr>
              <p:cNvSpPr/>
              <p:nvPr/>
            </p:nvSpPr>
            <p:spPr>
              <a:xfrm rot="10800000">
                <a:off x="781342" y="2943093"/>
                <a:ext cx="4583452" cy="138402"/>
              </a:xfrm>
              <a:custGeom>
                <a:avLst/>
                <a:gdLst>
                  <a:gd name="connsiteX0" fmla="*/ 0 w 7920111"/>
                  <a:gd name="connsiteY0" fmla="*/ 717476 h 745616"/>
                  <a:gd name="connsiteX1" fmla="*/ 717452 w 7920111"/>
                  <a:gd name="connsiteY1" fmla="*/ 28159 h 745616"/>
                  <a:gd name="connsiteX2" fmla="*/ 1434905 w 7920111"/>
                  <a:gd name="connsiteY2" fmla="*/ 703408 h 745616"/>
                  <a:gd name="connsiteX3" fmla="*/ 2138289 w 7920111"/>
                  <a:gd name="connsiteY3" fmla="*/ 23 h 745616"/>
                  <a:gd name="connsiteX4" fmla="*/ 2869809 w 7920111"/>
                  <a:gd name="connsiteY4" fmla="*/ 731543 h 745616"/>
                  <a:gd name="connsiteX5" fmla="*/ 3615397 w 7920111"/>
                  <a:gd name="connsiteY5" fmla="*/ 23 h 745616"/>
                  <a:gd name="connsiteX6" fmla="*/ 4318781 w 7920111"/>
                  <a:gd name="connsiteY6" fmla="*/ 717476 h 745616"/>
                  <a:gd name="connsiteX7" fmla="*/ 5050301 w 7920111"/>
                  <a:gd name="connsiteY7" fmla="*/ 23 h 745616"/>
                  <a:gd name="connsiteX8" fmla="*/ 5767754 w 7920111"/>
                  <a:gd name="connsiteY8" fmla="*/ 731543 h 745616"/>
                  <a:gd name="connsiteX9" fmla="*/ 6457071 w 7920111"/>
                  <a:gd name="connsiteY9" fmla="*/ 28159 h 745616"/>
                  <a:gd name="connsiteX10" fmla="*/ 7202658 w 7920111"/>
                  <a:gd name="connsiteY10" fmla="*/ 745611 h 745616"/>
                  <a:gd name="connsiteX11" fmla="*/ 7920111 w 7920111"/>
                  <a:gd name="connsiteY11" fmla="*/ 14091 h 745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20111" h="745616">
                    <a:moveTo>
                      <a:pt x="0" y="717476"/>
                    </a:moveTo>
                    <a:cubicBezTo>
                      <a:pt x="239150" y="373990"/>
                      <a:pt x="478301" y="30504"/>
                      <a:pt x="717452" y="28159"/>
                    </a:cubicBezTo>
                    <a:cubicBezTo>
                      <a:pt x="956603" y="25814"/>
                      <a:pt x="1198099" y="708097"/>
                      <a:pt x="1434905" y="703408"/>
                    </a:cubicBezTo>
                    <a:cubicBezTo>
                      <a:pt x="1671711" y="698719"/>
                      <a:pt x="1899138" y="-4666"/>
                      <a:pt x="2138289" y="23"/>
                    </a:cubicBezTo>
                    <a:cubicBezTo>
                      <a:pt x="2377440" y="4712"/>
                      <a:pt x="2623624" y="731543"/>
                      <a:pt x="2869809" y="731543"/>
                    </a:cubicBezTo>
                    <a:cubicBezTo>
                      <a:pt x="3115994" y="731543"/>
                      <a:pt x="3373902" y="2367"/>
                      <a:pt x="3615397" y="23"/>
                    </a:cubicBezTo>
                    <a:cubicBezTo>
                      <a:pt x="3856892" y="-2322"/>
                      <a:pt x="4079630" y="717476"/>
                      <a:pt x="4318781" y="717476"/>
                    </a:cubicBezTo>
                    <a:cubicBezTo>
                      <a:pt x="4557932" y="717476"/>
                      <a:pt x="4808806" y="-2321"/>
                      <a:pt x="5050301" y="23"/>
                    </a:cubicBezTo>
                    <a:cubicBezTo>
                      <a:pt x="5291796" y="2367"/>
                      <a:pt x="5533292" y="726854"/>
                      <a:pt x="5767754" y="731543"/>
                    </a:cubicBezTo>
                    <a:cubicBezTo>
                      <a:pt x="6002216" y="736232"/>
                      <a:pt x="6217920" y="25814"/>
                      <a:pt x="6457071" y="28159"/>
                    </a:cubicBezTo>
                    <a:cubicBezTo>
                      <a:pt x="6696222" y="30504"/>
                      <a:pt x="6958818" y="747956"/>
                      <a:pt x="7202658" y="745611"/>
                    </a:cubicBezTo>
                    <a:cubicBezTo>
                      <a:pt x="7446498" y="743266"/>
                      <a:pt x="7683304" y="378678"/>
                      <a:pt x="7920111" y="14091"/>
                    </a:cubicBezTo>
                  </a:path>
                </a:pathLst>
              </a:custGeom>
              <a:noFill/>
              <a:ln>
                <a:solidFill>
                  <a:schemeClr val="tx1">
                    <a:lumMod val="50000"/>
                    <a:lumOff val="50000"/>
                  </a:schemeClr>
                </a:solidFill>
              </a:ln>
            </p:spPr>
            <p:style>
              <a:lnRef idx="1">
                <a:schemeClr val="dk1"/>
              </a:lnRef>
              <a:fillRef idx="0">
                <a:schemeClr val="dk1"/>
              </a:fillRef>
              <a:effectRef idx="0">
                <a:schemeClr val="dk1"/>
              </a:effectRef>
              <a:fontRef idx="minor">
                <a:schemeClr val="tx1"/>
              </a:fontRef>
            </p:style>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endParaRPr kumimoji="1" lang="ja-JP" altLang="en-US" b="1">
                  <a:latin typeface="メイリオ" panose="020B0604030504040204" pitchFamily="50" charset="-128"/>
                  <a:ea typeface="メイリオ" panose="020B0604030504040204" pitchFamily="50" charset="-128"/>
                </a:endParaRPr>
              </a:p>
            </p:txBody>
          </p:sp>
        </p:grpSp>
      </p:grpSp>
    </p:spTree>
    <p:extLst>
      <p:ext uri="{BB962C8B-B14F-4D97-AF65-F5344CB8AC3E}">
        <p14:creationId xmlns:p14="http://schemas.microsoft.com/office/powerpoint/2010/main" val="10395136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図 38">
            <a:extLst>
              <a:ext uri="{FF2B5EF4-FFF2-40B4-BE49-F238E27FC236}">
                <a16:creationId xmlns:a16="http://schemas.microsoft.com/office/drawing/2014/main" id="{A0DA389B-5CF2-8FB2-8515-901B656B79B0}"/>
              </a:ext>
            </a:extLst>
          </p:cNvPr>
          <p:cNvPicPr>
            <a:picLocks noChangeAspect="1"/>
          </p:cNvPicPr>
          <p:nvPr/>
        </p:nvPicPr>
        <p:blipFill rotWithShape="1">
          <a:blip r:embed="rId3"/>
          <a:srcRect l="16287" t="36209" r="15966" b="7059"/>
          <a:stretch/>
        </p:blipFill>
        <p:spPr>
          <a:xfrm>
            <a:off x="409532" y="1227558"/>
            <a:ext cx="5315869" cy="5467029"/>
          </a:xfrm>
          <a:prstGeom prst="rect">
            <a:avLst/>
          </a:prstGeom>
        </p:spPr>
      </p:pic>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取得財産の処分報告書申請の作成方法（</a:t>
            </a:r>
            <a:r>
              <a:rPr lang="en-US" altLang="ja-JP" sz="2200" b="1" dirty="0">
                <a:solidFill>
                  <a:srgbClr val="0070C0"/>
                </a:solidFill>
                <a:latin typeface="Meiryo UI" panose="020B0604030504040204" pitchFamily="50" charset="-128"/>
                <a:ea typeface="Meiryo UI" panose="020B0604030504040204" pitchFamily="50" charset="-128"/>
              </a:rPr>
              <a:t>2/2</a:t>
            </a:r>
            <a:r>
              <a:rPr lang="ja-JP" altLang="en-US" sz="2200" b="1">
                <a:solidFill>
                  <a:srgbClr val="0070C0"/>
                </a:solidFill>
                <a:latin typeface="Meiryo UI" panose="020B0604030504040204" pitchFamily="50" charset="-128"/>
                <a:ea typeface="Meiryo UI" panose="020B0604030504040204" pitchFamily="50" charset="-128"/>
              </a:rPr>
              <a:t>）</a:t>
            </a:r>
            <a:endParaRPr lang="ja-JP" altLang="en-US" sz="2200" b="1" dirty="0">
              <a:solidFill>
                <a:srgbClr val="0070C0"/>
              </a:solidFill>
              <a:latin typeface="Meiryo UI" panose="020B0604030504040204" pitchFamily="50" charset="-128"/>
              <a:ea typeface="Meiryo UI" panose="020B0604030504040204" pitchFamily="50" charset="-128"/>
            </a:endParaRP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入力画面（</a:t>
            </a:r>
            <a:r>
              <a:rPr lang="en-US" altLang="ja-JP" sz="1400" b="1">
                <a:cs typeface="メイリオ" panose="020B0604030504040204" pitchFamily="50" charset="-128"/>
              </a:rPr>
              <a:t>2/2</a:t>
            </a:r>
            <a:r>
              <a:rPr lang="ja-JP" altLang="en-US" sz="1400" b="1">
                <a:cs typeface="メイリオ" panose="020B0604030504040204" pitchFamily="50" charset="-128"/>
              </a:rPr>
              <a:t>）</a:t>
            </a:r>
            <a:endParaRPr lang="en-US" altLang="ja-JP" sz="1400" b="1">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dirty="0">
                  <a:solidFill>
                    <a:schemeClr val="tx1"/>
                  </a:solidFill>
                  <a:latin typeface="Meiryo UI" panose="020B0604030504040204" pitchFamily="50" charset="-128"/>
                  <a:ea typeface="Meiryo UI" panose="020B0604030504040204" pitchFamily="50" charset="-128"/>
                </a:rPr>
                <a:t>取得財産の処分報告書申請の申請情報を入力します。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649632" cy="2831544"/>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400" dirty="0">
                <a:latin typeface="Meiryo UI" panose="020B0604030504040204" pitchFamily="50" charset="-128"/>
                <a:ea typeface="Meiryo UI" panose="020B0604030504040204" pitchFamily="50" charset="-128"/>
              </a:rPr>
              <a:t>処分の方法を入力してください。</a:t>
            </a:r>
            <a:br>
              <a:rPr lang="en-US" altLang="ja-JP" sz="1400" dirty="0">
                <a:latin typeface="Meiryo UI" panose="020B0604030504040204" pitchFamily="50" charset="-128"/>
                <a:ea typeface="Meiryo UI" panose="020B0604030504040204" pitchFamily="50" charset="-128"/>
              </a:rPr>
            </a:b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入力欄右下のアイコン（　　　）を下にドラッグすると入力欄を広げることができます。</a:t>
            </a:r>
            <a:br>
              <a:rPr lang="en-US" altLang="ja-JP"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（以下同様です）</a:t>
            </a:r>
            <a:endParaRPr lang="en-US" altLang="ja-JP" sz="12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400" dirty="0">
                <a:latin typeface="Meiryo UI" panose="020B0604030504040204" pitchFamily="50" charset="-128"/>
                <a:ea typeface="Meiryo UI" panose="020B0604030504040204" pitchFamily="50" charset="-128"/>
              </a:rPr>
              <a:t>処分の時期を入力してください。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400" dirty="0">
                <a:latin typeface="Meiryo UI" panose="020B0604030504040204" pitchFamily="50" charset="-128"/>
                <a:ea typeface="Meiryo UI" panose="020B0604030504040204" pitchFamily="50" charset="-128"/>
              </a:rPr>
              <a:t>処分価格を入力してください。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400" dirty="0">
                <a:latin typeface="Meiryo UI" panose="020B0604030504040204" pitchFamily="50" charset="-128"/>
                <a:ea typeface="Meiryo UI" panose="020B0604030504040204" pitchFamily="50" charset="-128"/>
              </a:rPr>
              <a:t>処分価格が分かる書類を添付してください。</a:t>
            </a: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endParaRPr lang="en-US" altLang="ja-JP" sz="1400" dirty="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startAt="3"/>
            </a:pPr>
            <a:r>
              <a:rPr lang="ja-JP" altLang="en-US" sz="1400" dirty="0">
                <a:latin typeface="Meiryo UI" panose="020B0604030504040204" pitchFamily="50" charset="-128"/>
                <a:ea typeface="Meiryo UI" panose="020B0604030504040204" pitchFamily="50" charset="-128"/>
              </a:rPr>
              <a:t>その他の参考資料を添付してください。</a:t>
            </a:r>
            <a:endParaRPr lang="en-US" altLang="ja-JP" sz="1400" dirty="0">
              <a:latin typeface="Meiryo UI" panose="020B0604030504040204" pitchFamily="50" charset="-128"/>
              <a:ea typeface="Meiryo UI" panose="020B0604030504040204" pitchFamily="50" charset="-128"/>
            </a:endParaRPr>
          </a:p>
          <a:p>
            <a:pPr>
              <a:buClr>
                <a:srgbClr val="FF0000"/>
              </a:buClr>
            </a:pPr>
            <a:endParaRPr lang="en-US" altLang="ja-JP" sz="1400" dirty="0">
              <a:latin typeface="Meiryo UI" panose="020B0604030504040204" pitchFamily="50" charset="-128"/>
              <a:ea typeface="Meiryo UI" panose="020B0604030504040204" pitchFamily="50" charset="-128"/>
            </a:endParaRPr>
          </a:p>
        </p:txBody>
      </p:sp>
      <p:sp>
        <p:nvSpPr>
          <p:cNvPr id="57" name="角丸四角形 7">
            <a:extLst>
              <a:ext uri="{FF2B5EF4-FFF2-40B4-BE49-F238E27FC236}">
                <a16:creationId xmlns:a16="http://schemas.microsoft.com/office/drawing/2014/main" id="{50E8AA57-1341-E8EE-49BC-43737C2ACA32}"/>
              </a:ext>
            </a:extLst>
          </p:cNvPr>
          <p:cNvSpPr/>
          <p:nvPr/>
        </p:nvSpPr>
        <p:spPr>
          <a:xfrm flipV="1">
            <a:off x="540780" y="4052465"/>
            <a:ext cx="5021819" cy="369331"/>
          </a:xfrm>
          <a:prstGeom prst="roundRect">
            <a:avLst>
              <a:gd name="adj" fmla="val 7365"/>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58" name="テキスト ボックス 57">
            <a:extLst>
              <a:ext uri="{FF2B5EF4-FFF2-40B4-BE49-F238E27FC236}">
                <a16:creationId xmlns:a16="http://schemas.microsoft.com/office/drawing/2014/main" id="{E5AF0333-3F4D-9D50-6852-40A37E0D9FE3}"/>
              </a:ext>
            </a:extLst>
          </p:cNvPr>
          <p:cNvSpPr txBox="1"/>
          <p:nvPr/>
        </p:nvSpPr>
        <p:spPr>
          <a:xfrm>
            <a:off x="216377" y="3852459"/>
            <a:ext cx="41355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③</a:t>
            </a:r>
            <a:endParaRPr kumimoji="1" lang="ja-JP" altLang="en-US" b="1" dirty="0"/>
          </a:p>
        </p:txBody>
      </p:sp>
      <p:sp>
        <p:nvSpPr>
          <p:cNvPr id="60" name="角丸四角形 7">
            <a:extLst>
              <a:ext uri="{FF2B5EF4-FFF2-40B4-BE49-F238E27FC236}">
                <a16:creationId xmlns:a16="http://schemas.microsoft.com/office/drawing/2014/main" id="{0A441208-11D7-009A-A2FB-C785FA76E459}"/>
              </a:ext>
            </a:extLst>
          </p:cNvPr>
          <p:cNvSpPr/>
          <p:nvPr/>
        </p:nvSpPr>
        <p:spPr>
          <a:xfrm flipV="1">
            <a:off x="550306" y="5774842"/>
            <a:ext cx="5012293" cy="142536"/>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62" name="角丸四角形 7">
            <a:extLst>
              <a:ext uri="{FF2B5EF4-FFF2-40B4-BE49-F238E27FC236}">
                <a16:creationId xmlns:a16="http://schemas.microsoft.com/office/drawing/2014/main" id="{F7A20DEB-079D-014F-519D-131B911666FC}"/>
              </a:ext>
            </a:extLst>
          </p:cNvPr>
          <p:cNvSpPr/>
          <p:nvPr/>
        </p:nvSpPr>
        <p:spPr>
          <a:xfrm flipV="1">
            <a:off x="540781" y="4606908"/>
            <a:ext cx="2495313" cy="142536"/>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63" name="テキスト ボックス 62">
            <a:extLst>
              <a:ext uri="{FF2B5EF4-FFF2-40B4-BE49-F238E27FC236}">
                <a16:creationId xmlns:a16="http://schemas.microsoft.com/office/drawing/2014/main" id="{373EDBA6-28CE-0092-F40C-D4E7A1AF96D4}"/>
              </a:ext>
            </a:extLst>
          </p:cNvPr>
          <p:cNvSpPr txBox="1"/>
          <p:nvPr/>
        </p:nvSpPr>
        <p:spPr>
          <a:xfrm>
            <a:off x="216377" y="4392611"/>
            <a:ext cx="41355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④</a:t>
            </a:r>
            <a:endParaRPr kumimoji="1" lang="ja-JP" altLang="en-US" b="1" dirty="0"/>
          </a:p>
        </p:txBody>
      </p:sp>
      <p:sp>
        <p:nvSpPr>
          <p:cNvPr id="64" name="角丸四角形 7">
            <a:extLst>
              <a:ext uri="{FF2B5EF4-FFF2-40B4-BE49-F238E27FC236}">
                <a16:creationId xmlns:a16="http://schemas.microsoft.com/office/drawing/2014/main" id="{2378AA65-EEB4-4AEB-63CD-4B08F0C7C67E}"/>
              </a:ext>
            </a:extLst>
          </p:cNvPr>
          <p:cNvSpPr/>
          <p:nvPr/>
        </p:nvSpPr>
        <p:spPr>
          <a:xfrm flipV="1">
            <a:off x="540781" y="5454631"/>
            <a:ext cx="2516744" cy="155035"/>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65" name="テキスト ボックス 64">
            <a:extLst>
              <a:ext uri="{FF2B5EF4-FFF2-40B4-BE49-F238E27FC236}">
                <a16:creationId xmlns:a16="http://schemas.microsoft.com/office/drawing/2014/main" id="{7347B62B-7136-0FCD-E19F-24365AD90578}"/>
              </a:ext>
            </a:extLst>
          </p:cNvPr>
          <p:cNvSpPr txBox="1"/>
          <p:nvPr/>
        </p:nvSpPr>
        <p:spPr>
          <a:xfrm>
            <a:off x="216377" y="5240336"/>
            <a:ext cx="41355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⑤</a:t>
            </a:r>
            <a:endParaRPr kumimoji="1" lang="ja-JP" altLang="en-US" b="1" dirty="0"/>
          </a:p>
        </p:txBody>
      </p:sp>
      <p:sp>
        <p:nvSpPr>
          <p:cNvPr id="66" name="テキスト ボックス 65">
            <a:extLst>
              <a:ext uri="{FF2B5EF4-FFF2-40B4-BE49-F238E27FC236}">
                <a16:creationId xmlns:a16="http://schemas.microsoft.com/office/drawing/2014/main" id="{53086352-46C1-8D90-0A79-88D29A6B79A8}"/>
              </a:ext>
            </a:extLst>
          </p:cNvPr>
          <p:cNvSpPr txBox="1"/>
          <p:nvPr/>
        </p:nvSpPr>
        <p:spPr>
          <a:xfrm>
            <a:off x="216377" y="5610112"/>
            <a:ext cx="41355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⑥</a:t>
            </a:r>
            <a:endParaRPr kumimoji="1" lang="ja-JP" altLang="en-US" b="1" dirty="0"/>
          </a:p>
        </p:txBody>
      </p:sp>
      <p:sp>
        <p:nvSpPr>
          <p:cNvPr id="67" name="角丸四角形 7">
            <a:extLst>
              <a:ext uri="{FF2B5EF4-FFF2-40B4-BE49-F238E27FC236}">
                <a16:creationId xmlns:a16="http://schemas.microsoft.com/office/drawing/2014/main" id="{0FF27A4B-DB38-9BFB-705F-F20A0817396D}"/>
              </a:ext>
            </a:extLst>
          </p:cNvPr>
          <p:cNvSpPr/>
          <p:nvPr/>
        </p:nvSpPr>
        <p:spPr>
          <a:xfrm flipV="1">
            <a:off x="550306" y="6112114"/>
            <a:ext cx="5012293" cy="142536"/>
          </a:xfrm>
          <a:prstGeom prst="roundRect">
            <a:avLst>
              <a:gd name="adj" fmla="val 14568"/>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B62FE6F4-F4FA-F73E-854D-FE14CC969F02}"/>
              </a:ext>
            </a:extLst>
          </p:cNvPr>
          <p:cNvSpPr txBox="1"/>
          <p:nvPr/>
        </p:nvSpPr>
        <p:spPr>
          <a:xfrm>
            <a:off x="216377" y="5947384"/>
            <a:ext cx="413558" cy="369332"/>
          </a:xfrm>
          <a:prstGeom prst="rect">
            <a:avLst/>
          </a:prstGeom>
          <a:noFill/>
        </p:spPr>
        <p:txBody>
          <a:bodyPr wrap="square" rtlCol="0">
            <a:spAutoFit/>
          </a:bodyPr>
          <a:lstStyle/>
          <a:p>
            <a:r>
              <a:rPr kumimoji="1" lang="ja-JP" altLang="en-US" b="1" dirty="0">
                <a:solidFill>
                  <a:srgbClr val="FF0000"/>
                </a:solidFill>
                <a:latin typeface="Meiryo UI"/>
                <a:ea typeface="Meiryo UI"/>
              </a:rPr>
              <a:t>⑦</a:t>
            </a:r>
            <a:endParaRPr kumimoji="1" lang="ja-JP" altLang="en-US" b="1" dirty="0"/>
          </a:p>
        </p:txBody>
      </p:sp>
      <p:pic>
        <p:nvPicPr>
          <p:cNvPr id="17" name="図 16">
            <a:extLst>
              <a:ext uri="{FF2B5EF4-FFF2-40B4-BE49-F238E27FC236}">
                <a16:creationId xmlns:a16="http://schemas.microsoft.com/office/drawing/2014/main" id="{8809147C-4552-2512-AEA3-AB446AE45970}"/>
              </a:ext>
            </a:extLst>
          </p:cNvPr>
          <p:cNvPicPr>
            <a:picLocks noChangeAspect="1"/>
          </p:cNvPicPr>
          <p:nvPr/>
        </p:nvPicPr>
        <p:blipFill rotWithShape="1">
          <a:blip r:embed="rId5"/>
          <a:srcRect r="22844" b="17503"/>
          <a:stretch/>
        </p:blipFill>
        <p:spPr>
          <a:xfrm>
            <a:off x="8437627" y="1787880"/>
            <a:ext cx="203453" cy="233457"/>
          </a:xfrm>
          <a:prstGeom prst="rect">
            <a:avLst/>
          </a:prstGeom>
        </p:spPr>
      </p:pic>
      <p:sp>
        <p:nvSpPr>
          <p:cNvPr id="18" name="テキスト プレースホルダ 38">
            <a:extLst>
              <a:ext uri="{FF2B5EF4-FFF2-40B4-BE49-F238E27FC236}">
                <a16:creationId xmlns:a16="http://schemas.microsoft.com/office/drawing/2014/main" id="{DBC6FD52-74FD-7431-1F00-18797113D94C}"/>
              </a:ext>
            </a:extLst>
          </p:cNvPr>
          <p:cNvSpPr txBox="1">
            <a:spLocks/>
          </p:cNvSpPr>
          <p:nvPr/>
        </p:nvSpPr>
        <p:spPr>
          <a:xfrm>
            <a:off x="6308688" y="4542242"/>
            <a:ext cx="5574508" cy="587441"/>
          </a:xfrm>
          <a:prstGeom prst="rect">
            <a:avLst/>
          </a:prstGeom>
          <a:solidFill>
            <a:schemeClr val="accent4">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ja-JP" altLang="en-US" sz="1200" dirty="0">
                <a:latin typeface="Meiryo UI" panose="020B0604030504040204" pitchFamily="50" charset="-128"/>
                <a:ea typeface="Meiryo UI" panose="020B0604030504040204" pitchFamily="50" charset="-128"/>
              </a:rPr>
              <a:t>「次へ」を</a:t>
            </a:r>
            <a:r>
              <a:rPr lang="ja-JP" altLang="en-US" sz="1200" dirty="0"/>
              <a:t>押下</a:t>
            </a:r>
            <a:r>
              <a:rPr lang="ja-JP" altLang="en-US" sz="1200" dirty="0">
                <a:latin typeface="Meiryo UI" panose="020B0604030504040204" pitchFamily="50" charset="-128"/>
                <a:ea typeface="Meiryo UI" panose="020B0604030504040204" pitchFamily="50" charset="-128"/>
              </a:rPr>
              <a:t>すると記載内容が一時保存され、入力内容確認画面へ遷移します。入力内容確認画面で「提出する」を押下し、申請を完了してください。</a:t>
            </a:r>
            <a:endParaRPr lang="en-US" altLang="ja-JP"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359907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CBACF99-BA2A-7C85-43C5-4FB0EB39F5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07" y="1762265"/>
            <a:ext cx="5872013" cy="2008565"/>
          </a:xfrm>
          <a:prstGeom prst="rect">
            <a:avLst/>
          </a:prstGeom>
          <a:noFill/>
          <a:extLst>
            <a:ext uri="{909E8E84-426E-40DD-AFC4-6F175D3DCCD1}">
              <a14:hiddenFill xmlns:a14="http://schemas.microsoft.com/office/drawing/2010/main">
                <a:solidFill>
                  <a:srgbClr val="FFFFFF"/>
                </a:solidFill>
              </a14:hiddenFill>
            </a:ext>
          </a:extLst>
        </p:spPr>
      </p:pic>
      <p:sp>
        <p:nvSpPr>
          <p:cNvPr id="2" name="正方形/長方形 1">
            <a:extLst>
              <a:ext uri="{FF2B5EF4-FFF2-40B4-BE49-F238E27FC236}">
                <a16:creationId xmlns:a16="http://schemas.microsoft.com/office/drawing/2014/main" id="{7CB432B8-2AB8-5890-DDF0-4AC02A1C89AE}"/>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rgbClr val="0070C0"/>
                </a:solidFill>
                <a:latin typeface="Meiryo UI" panose="020B0604030504040204" pitchFamily="50" charset="-128"/>
                <a:ea typeface="Meiryo UI" panose="020B0604030504040204" pitchFamily="50" charset="-128"/>
              </a:rPr>
              <a:t>督促</a:t>
            </a:r>
          </a:p>
        </p:txBody>
      </p:sp>
      <p:sp>
        <p:nvSpPr>
          <p:cNvPr id="3" name="テキスト プレースホルダ 38">
            <a:extLst>
              <a:ext uri="{FF2B5EF4-FFF2-40B4-BE49-F238E27FC236}">
                <a16:creationId xmlns:a16="http://schemas.microsoft.com/office/drawing/2014/main" id="{41C6B682-0091-4583-B14C-819AA2DA04B4}"/>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dirty="0">
                <a:cs typeface="メイリオ" panose="020B0604030504040204" pitchFamily="50" charset="-128"/>
              </a:rPr>
              <a:t>マイページ</a:t>
            </a:r>
            <a:endParaRPr lang="en-US" altLang="ja-JP" sz="1400" b="1" dirty="0">
              <a:cs typeface="メイリオ" panose="020B0604030504040204" pitchFamily="50" charset="-128"/>
            </a:endParaRPr>
          </a:p>
        </p:txBody>
      </p:sp>
      <p:grpSp>
        <p:nvGrpSpPr>
          <p:cNvPr id="15" name="グループ化 14">
            <a:extLst>
              <a:ext uri="{FF2B5EF4-FFF2-40B4-BE49-F238E27FC236}">
                <a16:creationId xmlns:a16="http://schemas.microsoft.com/office/drawing/2014/main" id="{17DC5F50-649D-9CF5-8B93-7585DC56C3E8}"/>
              </a:ext>
            </a:extLst>
          </p:cNvPr>
          <p:cNvGrpSpPr/>
          <p:nvPr/>
        </p:nvGrpSpPr>
        <p:grpSpPr>
          <a:xfrm>
            <a:off x="6292923" y="726049"/>
            <a:ext cx="5649632" cy="589280"/>
            <a:chOff x="3271184" y="3134360"/>
            <a:chExt cx="5649632" cy="589280"/>
          </a:xfrm>
        </p:grpSpPr>
        <p:sp>
          <p:nvSpPr>
            <p:cNvPr id="16" name="正方形/長方形 15">
              <a:extLst>
                <a:ext uri="{FF2B5EF4-FFF2-40B4-BE49-F238E27FC236}">
                  <a16:creationId xmlns:a16="http://schemas.microsoft.com/office/drawing/2014/main" id="{C8EA4F70-3E6F-9D70-EFF8-6835AB630869}"/>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dirty="0">
                  <a:solidFill>
                    <a:schemeClr val="tx1"/>
                  </a:solidFill>
                  <a:latin typeface="Meiryo UI" panose="020B0604030504040204" pitchFamily="50" charset="-128"/>
                  <a:ea typeface="Meiryo UI" panose="020B0604030504040204" pitchFamily="50" charset="-128"/>
                </a:rPr>
                <a:t>マイページに事務局からのお知らせが掲載されます。</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AD49930B-0435-1C60-BF83-37A2953D5A40}"/>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21" name="図 20" descr="図形&#10;&#10;低い精度で自動的に生成された説明">
              <a:extLst>
                <a:ext uri="{FF2B5EF4-FFF2-40B4-BE49-F238E27FC236}">
                  <a16:creationId xmlns:a16="http://schemas.microsoft.com/office/drawing/2014/main" id="{8F36E997-0960-64E3-B29D-80FA4E29BCB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sp>
        <p:nvSpPr>
          <p:cNvPr id="19" name="テキスト ボックス 1">
            <a:extLst>
              <a:ext uri="{FF2B5EF4-FFF2-40B4-BE49-F238E27FC236}">
                <a16:creationId xmlns:a16="http://schemas.microsoft.com/office/drawing/2014/main" id="{F68C4336-109E-8FAE-5B7E-58A9449327F1}"/>
              </a:ext>
            </a:extLst>
          </p:cNvPr>
          <p:cNvSpPr txBox="1"/>
          <p:nvPr/>
        </p:nvSpPr>
        <p:spPr>
          <a:xfrm>
            <a:off x="6292923" y="1315329"/>
            <a:ext cx="5649632" cy="1538883"/>
          </a:xfrm>
          <a:prstGeom prst="rect">
            <a:avLst/>
          </a:prstGeom>
          <a:noFill/>
        </p:spPr>
        <p:txBody>
          <a:bodyPr wrap="square" lIns="91440" tIns="45720" rIns="91440" bIns="45720" rtlCol="0" anchor="t">
            <a:spAutoFit/>
          </a:bodyPr>
          <a:lstStyle/>
          <a:p>
            <a:pPr>
              <a:buClr>
                <a:srgbClr val="FF0000"/>
              </a:buClr>
            </a:pPr>
            <a:endParaRPr lang="en-US" altLang="ja-JP" sz="1400" dirty="0">
              <a:solidFill>
                <a:srgbClr val="FF0000"/>
              </a:solidFill>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dirty="0">
                <a:latin typeface="Meiryo UI" panose="020B0604030504040204" pitchFamily="50" charset="-128"/>
                <a:ea typeface="Meiryo UI" panose="020B0604030504040204" pitchFamily="50" charset="-128"/>
              </a:rPr>
              <a:t>事務局から個別の事業者に</a:t>
            </a:r>
            <a:r>
              <a:rPr lang="ja-JP" altLang="en-US" sz="1400">
                <a:latin typeface="Meiryo UI" panose="020B0604030504040204" pitchFamily="50" charset="-128"/>
                <a:ea typeface="Meiryo UI" panose="020B0604030504040204" pitchFamily="50" charset="-128"/>
              </a:rPr>
              <a:t>向けて督促や連絡が</a:t>
            </a:r>
            <a:r>
              <a:rPr lang="ja-JP" altLang="en-US" sz="1400" dirty="0">
                <a:latin typeface="Meiryo UI" panose="020B0604030504040204" pitchFamily="50" charset="-128"/>
                <a:ea typeface="Meiryo UI" panose="020B0604030504040204" pitchFamily="50" charset="-128"/>
              </a:rPr>
              <a:t>ある</a:t>
            </a:r>
            <a:r>
              <a:rPr lang="ja-JP" altLang="en-US" sz="1400">
                <a:latin typeface="Meiryo UI" panose="020B0604030504040204" pitchFamily="50" charset="-128"/>
                <a:ea typeface="Meiryo UI" panose="020B0604030504040204" pitchFamily="50" charset="-128"/>
              </a:rPr>
              <a:t>場合、マイページの上部にある「</a:t>
            </a:r>
            <a:r>
              <a:rPr lang="ja-JP" altLang="en-US" sz="1400" dirty="0">
                <a:latin typeface="Meiryo UI" panose="020B0604030504040204" pitchFamily="50" charset="-128"/>
                <a:ea typeface="Meiryo UI" panose="020B0604030504040204" pitchFamily="50" charset="-128"/>
              </a:rPr>
              <a:t>事務局からのお知らせ」に掲載</a:t>
            </a:r>
            <a:r>
              <a:rPr lang="ja-JP" altLang="en-US" sz="1400">
                <a:latin typeface="Meiryo UI" panose="020B0604030504040204" pitchFamily="50" charset="-128"/>
                <a:ea typeface="Meiryo UI" panose="020B0604030504040204" pitchFamily="50" charset="-128"/>
              </a:rPr>
              <a:t>されます。</a:t>
            </a:r>
            <a:br>
              <a:rPr lang="en-US" altLang="ja-JP" sz="1400">
                <a:latin typeface="Meiryo UI" panose="020B0604030504040204" pitchFamily="50" charset="-128"/>
                <a:ea typeface="Meiryo UI" panose="020B0604030504040204" pitchFamily="50" charset="-128"/>
              </a:rPr>
            </a:br>
            <a:r>
              <a:rPr lang="ja-JP" altLang="en-US" sz="1400">
                <a:latin typeface="Meiryo UI" panose="020B0604030504040204" pitchFamily="50" charset="-128"/>
                <a:ea typeface="Meiryo UI" panose="020B0604030504040204" pitchFamily="50" charset="-128"/>
              </a:rPr>
              <a:t>表示された内容</a:t>
            </a:r>
            <a:r>
              <a:rPr lang="ja-JP" altLang="en-US" sz="1400" dirty="0">
                <a:latin typeface="Meiryo UI" panose="020B0604030504040204" pitchFamily="50" charset="-128"/>
                <a:ea typeface="Meiryo UI" panose="020B0604030504040204" pitchFamily="50" charset="-128"/>
              </a:rPr>
              <a:t>を</a:t>
            </a:r>
            <a:r>
              <a:rPr lang="ja-JP" altLang="en-US" sz="1400">
                <a:latin typeface="Meiryo UI" panose="020B0604030504040204" pitchFamily="50" charset="-128"/>
                <a:ea typeface="Meiryo UI" panose="020B0604030504040204" pitchFamily="50" charset="-128"/>
              </a:rPr>
              <a:t>確認して、必要な対応を進めてください。</a:t>
            </a: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お知らせの内容は、記載の対応が完了後も仕様上表示され続けますのでお含みおきください</a:t>
            </a:r>
            <a:endParaRPr lang="en-US" altLang="ja-JP" sz="1400" dirty="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7C137845-4775-26B9-3F3A-0DAF726EB038}"/>
              </a:ext>
            </a:extLst>
          </p:cNvPr>
          <p:cNvSpPr txBox="1"/>
          <p:nvPr/>
        </p:nvSpPr>
        <p:spPr>
          <a:xfrm>
            <a:off x="9598" y="2230238"/>
            <a:ext cx="413558" cy="369332"/>
          </a:xfrm>
          <a:prstGeom prst="rect">
            <a:avLst/>
          </a:prstGeom>
          <a:noFill/>
        </p:spPr>
        <p:txBody>
          <a:bodyPr wrap="square" rtlCol="0">
            <a:spAutoFit/>
          </a:bodyPr>
          <a:lstStyle/>
          <a:p>
            <a:r>
              <a:rPr lang="ja-JP" altLang="en-US" b="1" dirty="0">
                <a:solidFill>
                  <a:srgbClr val="FF0000"/>
                </a:solidFill>
                <a:latin typeface="Meiryo UI"/>
                <a:ea typeface="Meiryo UI"/>
              </a:rPr>
              <a:t>①</a:t>
            </a:r>
            <a:endParaRPr kumimoji="1" lang="ja-JP" altLang="en-US" b="1" dirty="0"/>
          </a:p>
        </p:txBody>
      </p:sp>
      <p:sp>
        <p:nvSpPr>
          <p:cNvPr id="10" name="角丸四角形 7">
            <a:extLst>
              <a:ext uri="{FF2B5EF4-FFF2-40B4-BE49-F238E27FC236}">
                <a16:creationId xmlns:a16="http://schemas.microsoft.com/office/drawing/2014/main" id="{C64D027C-8D13-666B-D12B-FE8175BB60B6}"/>
              </a:ext>
            </a:extLst>
          </p:cNvPr>
          <p:cNvSpPr/>
          <p:nvPr/>
        </p:nvSpPr>
        <p:spPr>
          <a:xfrm flipV="1">
            <a:off x="249445" y="2561107"/>
            <a:ext cx="5604946" cy="629768"/>
          </a:xfrm>
          <a:prstGeom prst="roundRect">
            <a:avLst>
              <a:gd name="adj" fmla="val 7365"/>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A5F5407F-BAE1-4CF6-49D0-0FEA6B06862F}"/>
              </a:ext>
            </a:extLst>
          </p:cNvPr>
          <p:cNvGrpSpPr/>
          <p:nvPr/>
        </p:nvGrpSpPr>
        <p:grpSpPr>
          <a:xfrm>
            <a:off x="1568449" y="2971799"/>
            <a:ext cx="3848101" cy="187325"/>
            <a:chOff x="1568449" y="2971799"/>
            <a:chExt cx="3848101" cy="187325"/>
          </a:xfrm>
        </p:grpSpPr>
        <p:sp>
          <p:nvSpPr>
            <p:cNvPr id="5" name="正方形/長方形 4">
              <a:extLst>
                <a:ext uri="{FF2B5EF4-FFF2-40B4-BE49-F238E27FC236}">
                  <a16:creationId xmlns:a16="http://schemas.microsoft.com/office/drawing/2014/main" id="{1E54BAAE-5CC1-DF51-1042-D5A7B7405E1F}"/>
                </a:ext>
              </a:extLst>
            </p:cNvPr>
            <p:cNvSpPr/>
            <p:nvPr/>
          </p:nvSpPr>
          <p:spPr>
            <a:xfrm>
              <a:off x="1568449" y="2971799"/>
              <a:ext cx="636309" cy="187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kumimoji="1" lang="ja-JP" altLang="en-US" sz="600" dirty="0">
                  <a:solidFill>
                    <a:schemeClr val="tx1"/>
                  </a:solidFill>
                  <a:latin typeface="Meiryo UI" panose="020B0604030504040204" pitchFamily="50" charset="-128"/>
                  <a:ea typeface="Meiryo UI" panose="020B0604030504040204" pitchFamily="50" charset="-128"/>
                </a:rPr>
                <a:t>○○について</a:t>
              </a:r>
            </a:p>
          </p:txBody>
        </p:sp>
        <p:sp>
          <p:nvSpPr>
            <p:cNvPr id="6" name="正方形/長方形 5">
              <a:extLst>
                <a:ext uri="{FF2B5EF4-FFF2-40B4-BE49-F238E27FC236}">
                  <a16:creationId xmlns:a16="http://schemas.microsoft.com/office/drawing/2014/main" id="{6AEC0C6F-8932-FA61-BF96-E431501028F2}"/>
                </a:ext>
              </a:extLst>
            </p:cNvPr>
            <p:cNvSpPr/>
            <p:nvPr/>
          </p:nvSpPr>
          <p:spPr>
            <a:xfrm>
              <a:off x="3010413" y="2971799"/>
              <a:ext cx="2406137" cy="187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r>
                <a:rPr kumimoji="1" lang="ja-JP" altLang="en-US" sz="600" dirty="0">
                  <a:solidFill>
                    <a:schemeClr val="tx1"/>
                  </a:solidFill>
                  <a:latin typeface="Meiryo UI" panose="020B0604030504040204" pitchFamily="50" charset="-128"/>
                  <a:ea typeface="Meiryo UI" panose="020B0604030504040204" pitchFamily="50" charset="-128"/>
                </a:rPr>
                <a:t>○○を▢▢</a:t>
              </a:r>
              <a:r>
                <a:rPr kumimoji="1" lang="en-US" altLang="ja-JP" sz="600" dirty="0">
                  <a:solidFill>
                    <a:schemeClr val="tx1"/>
                  </a:solidFill>
                  <a:latin typeface="Meiryo UI" panose="020B0604030504040204" pitchFamily="50" charset="-128"/>
                  <a:ea typeface="Meiryo UI" panose="020B0604030504040204" pitchFamily="50" charset="-128"/>
                </a:rPr>
                <a:t>/</a:t>
              </a:r>
              <a:r>
                <a:rPr kumimoji="1" lang="ja-JP" altLang="en-US" sz="600" dirty="0">
                  <a:solidFill>
                    <a:schemeClr val="tx1"/>
                  </a:solidFill>
                  <a:latin typeface="Meiryo UI" panose="020B0604030504040204" pitchFamily="50" charset="-128"/>
                  <a:ea typeface="Meiryo UI" panose="020B0604030504040204" pitchFamily="50" charset="-128"/>
                </a:rPr>
                <a:t>△△までに提出してください。</a:t>
              </a:r>
            </a:p>
          </p:txBody>
        </p:sp>
      </p:grpSp>
    </p:spTree>
    <p:extLst>
      <p:ext uri="{BB962C8B-B14F-4D97-AF65-F5344CB8AC3E}">
        <p14:creationId xmlns:p14="http://schemas.microsoft.com/office/powerpoint/2010/main" val="30012162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3BF076A5-BDC1-51D0-9B63-4EDD801D436B}"/>
              </a:ext>
            </a:extLst>
          </p:cNvPr>
          <p:cNvSpPr/>
          <p:nvPr/>
        </p:nvSpPr>
        <p:spPr>
          <a:xfrm>
            <a:off x="656303" y="1168809"/>
            <a:ext cx="11149781" cy="4520381"/>
          </a:xfrm>
          <a:prstGeom prst="roundRect">
            <a:avLst>
              <a:gd name="adj" fmla="val 9489"/>
            </a:avLst>
          </a:prstGeom>
          <a:solidFill>
            <a:srgbClr val="FBE5D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buNone/>
            </a:pPr>
            <a:r>
              <a:rPr lang="ja-JP" altLang="en-US" sz="2400">
                <a:solidFill>
                  <a:schemeClr val="tx1"/>
                </a:solidFill>
                <a:latin typeface="Meiryo UI"/>
                <a:ea typeface="Meiryo UI"/>
              </a:rPr>
              <a:t>●</a:t>
            </a:r>
            <a:r>
              <a:rPr lang="ja-JP" altLang="en-US" sz="2400" b="1">
                <a:solidFill>
                  <a:schemeClr val="tx1"/>
                </a:solidFill>
                <a:latin typeface="Meiryo UI"/>
                <a:ea typeface="Meiryo UI"/>
              </a:rPr>
              <a:t>新システムの操作に係るお問い合わせ窓口（商工会地区）</a:t>
            </a:r>
          </a:p>
          <a:p>
            <a:pPr marL="0" indent="0">
              <a:buNone/>
            </a:pPr>
            <a:r>
              <a:rPr lang="ja-JP" altLang="en-US" sz="2400">
                <a:solidFill>
                  <a:schemeClr val="tx1"/>
                </a:solidFill>
                <a:latin typeface="Meiryo UI"/>
                <a:ea typeface="Meiryo UI"/>
              </a:rPr>
              <a:t>　　　 ☎　</a:t>
            </a:r>
            <a:r>
              <a:rPr lang="en-US" altLang="ja-JP" sz="2400">
                <a:solidFill>
                  <a:schemeClr val="tx1"/>
                </a:solidFill>
                <a:latin typeface="Meiryo UI"/>
                <a:ea typeface="Meiryo UI"/>
              </a:rPr>
              <a:t>03-6705-0156</a:t>
            </a:r>
          </a:p>
          <a:p>
            <a:pPr marL="0" indent="0">
              <a:buNone/>
            </a:pPr>
            <a:r>
              <a:rPr lang="ja-JP" altLang="en-US" sz="2400">
                <a:solidFill>
                  <a:schemeClr val="tx1"/>
                </a:solidFill>
                <a:latin typeface="Meiryo UI"/>
                <a:ea typeface="Meiryo UI"/>
              </a:rPr>
              <a:t>　　　 受付時間 </a:t>
            </a:r>
            <a:r>
              <a:rPr lang="en-US" altLang="ja-JP" sz="2400">
                <a:solidFill>
                  <a:schemeClr val="tx1"/>
                </a:solidFill>
                <a:latin typeface="Meiryo UI"/>
                <a:ea typeface="Meiryo UI"/>
              </a:rPr>
              <a:t>9:00</a:t>
            </a:r>
            <a:r>
              <a:rPr lang="ja-JP" altLang="en-US" sz="2400">
                <a:solidFill>
                  <a:schemeClr val="tx1"/>
                </a:solidFill>
                <a:latin typeface="Meiryo UI"/>
                <a:ea typeface="Meiryo UI"/>
              </a:rPr>
              <a:t>～</a:t>
            </a:r>
            <a:r>
              <a:rPr lang="en-US" altLang="ja-JP" sz="2400">
                <a:solidFill>
                  <a:schemeClr val="tx1"/>
                </a:solidFill>
                <a:latin typeface="Meiryo UI"/>
                <a:ea typeface="Meiryo UI"/>
              </a:rPr>
              <a:t>12:00､13:00</a:t>
            </a:r>
            <a:r>
              <a:rPr lang="ja-JP" altLang="en-US" sz="2400">
                <a:solidFill>
                  <a:schemeClr val="tx1"/>
                </a:solidFill>
                <a:latin typeface="Meiryo UI"/>
                <a:ea typeface="Meiryo UI"/>
              </a:rPr>
              <a:t>～</a:t>
            </a:r>
            <a:r>
              <a:rPr lang="en-US" altLang="ja-JP" sz="2400">
                <a:solidFill>
                  <a:schemeClr val="tx1"/>
                </a:solidFill>
                <a:latin typeface="Meiryo UI"/>
                <a:ea typeface="Meiryo UI"/>
              </a:rPr>
              <a:t>17:00</a:t>
            </a:r>
          </a:p>
          <a:p>
            <a:pPr marL="0" indent="0">
              <a:buNone/>
            </a:pPr>
            <a:r>
              <a:rPr lang="ja-JP" altLang="en-US" sz="2400">
                <a:solidFill>
                  <a:schemeClr val="tx1"/>
                </a:solidFill>
                <a:latin typeface="Meiryo UI"/>
                <a:ea typeface="Meiryo UI"/>
              </a:rPr>
              <a:t>　　　 </a:t>
            </a:r>
            <a:r>
              <a:rPr lang="en-US" altLang="ja-JP" sz="2400">
                <a:solidFill>
                  <a:schemeClr val="tx1"/>
                </a:solidFill>
                <a:latin typeface="Meiryo UI"/>
                <a:ea typeface="Meiryo UI"/>
              </a:rPr>
              <a:t>※</a:t>
            </a:r>
            <a:r>
              <a:rPr lang="ja-JP" altLang="en-US" sz="2400">
                <a:solidFill>
                  <a:schemeClr val="tx1"/>
                </a:solidFill>
                <a:latin typeface="Meiryo UI"/>
                <a:ea typeface="Meiryo UI"/>
              </a:rPr>
              <a:t>土日祝日、年末年始の休業日を除く</a:t>
            </a:r>
          </a:p>
          <a:p>
            <a:pPr marL="0" indent="0">
              <a:buNone/>
            </a:pPr>
            <a:r>
              <a:rPr lang="ja-JP" altLang="en-US" sz="2400">
                <a:solidFill>
                  <a:schemeClr val="tx1"/>
                </a:solidFill>
                <a:latin typeface="Meiryo UI"/>
                <a:ea typeface="Meiryo UI"/>
              </a:rPr>
              <a:t>　　　 </a:t>
            </a:r>
            <a:r>
              <a:rPr lang="en-US" altLang="ja-JP" sz="2400">
                <a:solidFill>
                  <a:schemeClr val="tx1"/>
                </a:solidFill>
                <a:latin typeface="Meiryo UI"/>
                <a:ea typeface="Meiryo UI"/>
              </a:rPr>
              <a:t>※</a:t>
            </a:r>
            <a:r>
              <a:rPr lang="ja-JP" altLang="en-US" sz="2400">
                <a:solidFill>
                  <a:schemeClr val="tx1"/>
                </a:solidFill>
                <a:latin typeface="Meiryo UI"/>
                <a:ea typeface="Meiryo UI"/>
              </a:rPr>
              <a:t>お電話はお間違いのないようお願いいたします（通話料がかかります）</a:t>
            </a:r>
          </a:p>
          <a:p>
            <a:pPr marL="0" indent="0">
              <a:buNone/>
              <a:tabLst>
                <a:tab pos="985838" algn="l"/>
              </a:tabLst>
            </a:pPr>
            <a:r>
              <a:rPr lang="ja-JP" altLang="en-US" sz="2400">
                <a:solidFill>
                  <a:schemeClr val="tx1"/>
                </a:solidFill>
                <a:latin typeface="Meiryo UI"/>
                <a:ea typeface="Meiryo UI"/>
              </a:rPr>
              <a:t>　　　 </a:t>
            </a:r>
            <a:r>
              <a:rPr lang="en-US" altLang="ja-JP" sz="2400">
                <a:solidFill>
                  <a:schemeClr val="tx1"/>
                </a:solidFill>
                <a:latin typeface="Meiryo UI"/>
                <a:ea typeface="Meiryo UI"/>
              </a:rPr>
              <a:t>※</a:t>
            </a:r>
            <a:r>
              <a:rPr lang="ja-JP" altLang="en-US" sz="2400">
                <a:solidFill>
                  <a:schemeClr val="tx1"/>
                </a:solidFill>
                <a:latin typeface="Meiryo UI"/>
                <a:ea typeface="Meiryo UI"/>
              </a:rPr>
              <a:t>本補助金の概要や制度の詳細、補助金内容のお問い合わせ先については、</a:t>
            </a:r>
            <a:endParaRPr lang="en-US" altLang="ja-JP" sz="2400">
              <a:solidFill>
                <a:schemeClr val="tx1"/>
              </a:solidFill>
              <a:latin typeface="Meiryo UI"/>
              <a:ea typeface="Meiryo UI"/>
            </a:endParaRPr>
          </a:p>
          <a:p>
            <a:pPr marL="0" indent="0">
              <a:buNone/>
              <a:tabLst>
                <a:tab pos="985838" algn="l"/>
              </a:tabLst>
            </a:pPr>
            <a:r>
              <a:rPr lang="ja-JP" altLang="en-US" sz="2400">
                <a:solidFill>
                  <a:schemeClr val="tx1"/>
                </a:solidFill>
                <a:latin typeface="Meiryo UI"/>
                <a:ea typeface="Meiryo UI"/>
              </a:rPr>
              <a:t>　　　　　小規模事業者持続化補助金＜一般型＞のホームページをご参照ください。</a:t>
            </a:r>
            <a:r>
              <a:rPr lang="en-US" altLang="ja-JP" sz="2400">
                <a:latin typeface="Meiryo UI"/>
                <a:ea typeface="Meiryo UI"/>
              </a:rPr>
              <a:t>  </a:t>
            </a:r>
            <a:r>
              <a:rPr lang="ja-JP" altLang="en-US" sz="2400">
                <a:latin typeface="Meiryo UI"/>
                <a:ea typeface="Meiryo UI"/>
              </a:rPr>
              <a:t>　　　</a:t>
            </a:r>
            <a:r>
              <a:rPr lang="en-US" altLang="ja-JP" sz="2400">
                <a:latin typeface="Meiryo UI"/>
                <a:ea typeface="Meiryo UI"/>
              </a:rPr>
              <a:t>    	   </a:t>
            </a:r>
            <a:r>
              <a:rPr lang="en-US" altLang="ja-JP" sz="2400">
                <a:solidFill>
                  <a:schemeClr val="tx1"/>
                </a:solidFill>
                <a:latin typeface="Meiryo UI"/>
                <a:ea typeface="Meiryo UI"/>
                <a:hlinkClick r:id="rId2"/>
              </a:rPr>
              <a:t>https://www.shokokai.or.jp/jizokuka_r1h/</a:t>
            </a:r>
            <a:endParaRPr lang="en-US" altLang="ja-JP" sz="2400">
              <a:solidFill>
                <a:schemeClr val="tx1"/>
              </a:solidFill>
              <a:latin typeface="Meiryo UI"/>
              <a:ea typeface="Meiryo UI"/>
            </a:endParaRPr>
          </a:p>
        </p:txBody>
      </p:sp>
      <p:sp>
        <p:nvSpPr>
          <p:cNvPr id="5" name="正方形/長方形 4">
            <a:extLst>
              <a:ext uri="{FF2B5EF4-FFF2-40B4-BE49-F238E27FC236}">
                <a16:creationId xmlns:a16="http://schemas.microsoft.com/office/drawing/2014/main" id="{45B6B8A6-B50A-8ADF-8B12-01048BE3B7B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indent="0">
              <a:buFont typeface="Arial" panose="020B0604020202020204" pitchFamily="34" charset="0"/>
              <a:buNone/>
            </a:pPr>
            <a:r>
              <a:rPr lang="ja-JP" altLang="en-US" sz="2200" b="1">
                <a:solidFill>
                  <a:srgbClr val="0070C0"/>
                </a:solidFill>
                <a:latin typeface="Meiryo UI"/>
                <a:ea typeface="Meiryo UI"/>
              </a:rPr>
              <a:t>商工会地区における新システムご利用に関するお問い合わせ先</a:t>
            </a:r>
          </a:p>
        </p:txBody>
      </p:sp>
    </p:spTree>
    <p:extLst>
      <p:ext uri="{BB962C8B-B14F-4D97-AF65-F5344CB8AC3E}">
        <p14:creationId xmlns:p14="http://schemas.microsoft.com/office/powerpoint/2010/main" val="29996260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think-cell data - do not delete" hidden="1">
            <a:extLst>
              <a:ext uri="{FF2B5EF4-FFF2-40B4-BE49-F238E27FC236}">
                <a16:creationId xmlns:a16="http://schemas.microsoft.com/office/drawing/2014/main" id="{402BBD2A-6095-2DAE-6D41-A8A0F3D83708}"/>
              </a:ext>
            </a:extLst>
          </p:cNvPr>
          <p:cNvGraphicFramePr>
            <a:graphicFrameLocks noChangeAspect="1"/>
          </p:cNvGraphicFramePr>
          <p:nvPr>
            <p:custDataLst>
              <p:tags r:id="rId2"/>
            </p:custDataLst>
            <p:extLst>
              <p:ext uri="{D42A27DB-BD31-4B8C-83A1-F6EECF244321}">
                <p14:modId xmlns:p14="http://schemas.microsoft.com/office/powerpoint/2010/main" val="19837454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0" name="think-cell スライド" r:id="rId4" imgW="473" imgH="473" progId="TCLayout.ActiveDocument.1">
                  <p:embed/>
                </p:oleObj>
              </mc:Choice>
              <mc:Fallback>
                <p:oleObj name="think-cell スライド" r:id="rId4" imgW="473" imgH="473" progId="TCLayout.ActiveDocument.1">
                  <p:embed/>
                  <p:pic>
                    <p:nvPicPr>
                      <p:cNvPr id="40" name="think-cell data - do not delete" hidden="1">
                        <a:extLst>
                          <a:ext uri="{FF2B5EF4-FFF2-40B4-BE49-F238E27FC236}">
                            <a16:creationId xmlns:a16="http://schemas.microsoft.com/office/drawing/2014/main" id="{402BBD2A-6095-2DAE-6D41-A8A0F3D8370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正方形/長方形 8">
            <a:extLst>
              <a:ext uri="{FF2B5EF4-FFF2-40B4-BE49-F238E27FC236}">
                <a16:creationId xmlns:a16="http://schemas.microsoft.com/office/drawing/2014/main" id="{7C71A0FD-1E14-0E30-C30F-C4AF59BAE114}"/>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提出可能な申請一覧　一覧表</a:t>
            </a:r>
          </a:p>
        </p:txBody>
      </p:sp>
      <p:sp>
        <p:nvSpPr>
          <p:cNvPr id="10" name="テキスト ボックス 9">
            <a:extLst>
              <a:ext uri="{FF2B5EF4-FFF2-40B4-BE49-F238E27FC236}">
                <a16:creationId xmlns:a16="http://schemas.microsoft.com/office/drawing/2014/main" id="{FD50A827-B00B-83FD-FBA6-F4FED0ECD67E}"/>
              </a:ext>
            </a:extLst>
          </p:cNvPr>
          <p:cNvSpPr txBox="1"/>
          <p:nvPr/>
        </p:nvSpPr>
        <p:spPr>
          <a:xfrm>
            <a:off x="568363" y="708946"/>
            <a:ext cx="11055274" cy="542884"/>
          </a:xfrm>
          <a:prstGeom prst="rect">
            <a:avLst/>
          </a:prstGeom>
          <a:solidFill>
            <a:schemeClr val="accent1">
              <a:lumMod val="20000"/>
              <a:lumOff val="80000"/>
            </a:schemeClr>
          </a:solidFill>
        </p:spPr>
        <p:txBody>
          <a:bodyPr wrap="square" rtlCol="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spcBef>
                <a:spcPts val="600"/>
              </a:spcBef>
              <a:buFont typeface="Wingdings" panose="05000000000000000000" pitchFamily="2" charset="2"/>
              <a:buChar char="u"/>
            </a:pPr>
            <a:r>
              <a:rPr lang="ja-JP" altLang="en-US" sz="1200">
                <a:latin typeface="Meiryo UI" panose="020B0604030504040204" pitchFamily="50" charset="-128"/>
                <a:ea typeface="Meiryo UI" panose="020B0604030504040204" pitchFamily="50" charset="-128"/>
              </a:rPr>
              <a:t>事業者の</a:t>
            </a:r>
            <a:r>
              <a:rPr lang="ja-JP" altLang="en-US" sz="1200" b="1">
                <a:latin typeface="Meiryo UI" panose="020B0604030504040204" pitchFamily="50" charset="-128"/>
                <a:ea typeface="Meiryo UI" panose="020B0604030504040204" pitchFamily="50" charset="-128"/>
              </a:rPr>
              <a:t>申請の提出状況に応じて、提出できる申請が異なります</a:t>
            </a:r>
            <a:r>
              <a:rPr lang="ja-JP" altLang="en-US" sz="1200">
                <a:latin typeface="Meiryo UI" panose="020B0604030504040204" pitchFamily="50" charset="-128"/>
                <a:ea typeface="Meiryo UI" panose="020B0604030504040204" pitchFamily="50" charset="-128"/>
              </a:rPr>
              <a:t>。下図にて、事業者のステータス（提出の申請状況）別に、</a:t>
            </a:r>
            <a:r>
              <a:rPr lang="ja-JP" altLang="en-US" sz="1200" b="1">
                <a:latin typeface="Meiryo UI" panose="020B0604030504040204" pitchFamily="50" charset="-128"/>
                <a:ea typeface="Meiryo UI" panose="020B0604030504040204" pitchFamily="50" charset="-128"/>
              </a:rPr>
              <a:t>提出可能な申請の一覧を整理</a:t>
            </a:r>
            <a:r>
              <a:rPr lang="ja-JP" altLang="en-US" sz="1200">
                <a:latin typeface="Meiryo UI" panose="020B0604030504040204" pitchFamily="50" charset="-128"/>
                <a:ea typeface="Meiryo UI" panose="020B0604030504040204" pitchFamily="50" charset="-128"/>
              </a:rPr>
              <a:t>しています。</a:t>
            </a:r>
            <a:endParaRPr lang="en-US" altLang="ja-JP" sz="1200">
              <a:latin typeface="Meiryo UI" panose="020B0604030504040204" pitchFamily="50" charset="-128"/>
              <a:ea typeface="Meiryo UI" panose="020B0604030504040204" pitchFamily="50" charset="-128"/>
            </a:endParaRPr>
          </a:p>
          <a:p>
            <a:pPr marL="285750" indent="-285750">
              <a:spcBef>
                <a:spcPts val="600"/>
              </a:spcBef>
              <a:buFont typeface="Wingdings" panose="05000000000000000000" pitchFamily="2" charset="2"/>
              <a:buChar char="u"/>
            </a:pPr>
            <a:r>
              <a:rPr lang="ja-JP" altLang="en-US" sz="1200">
                <a:latin typeface="Meiryo UI" panose="020B0604030504040204" pitchFamily="50" charset="-128"/>
                <a:ea typeface="Meiryo UI" panose="020B0604030504040204" pitchFamily="50" charset="-128"/>
              </a:rPr>
              <a:t>マイページでの表示イメージは、</a:t>
            </a:r>
            <a:r>
              <a:rPr lang="ja-JP" altLang="en-US" sz="1200" b="1">
                <a:latin typeface="Meiryo UI" panose="020B0604030504040204" pitchFamily="50" charset="-128"/>
                <a:ea typeface="Meiryo UI" panose="020B0604030504040204" pitchFamily="50" charset="-128"/>
              </a:rPr>
              <a:t>次ページ</a:t>
            </a:r>
            <a:r>
              <a:rPr lang="ja-JP" altLang="en-US" sz="1200">
                <a:latin typeface="Meiryo UI" panose="020B0604030504040204" pitchFamily="50" charset="-128"/>
                <a:ea typeface="Meiryo UI" panose="020B0604030504040204" pitchFamily="50" charset="-128"/>
              </a:rPr>
              <a:t>をご参照ください。</a:t>
            </a:r>
            <a:endParaRPr lang="en-US" altLang="ja-JP" sz="1200">
              <a:latin typeface="Meiryo UI" panose="020B0604030504040204" pitchFamily="50" charset="-128"/>
              <a:ea typeface="Meiryo UI" panose="020B0604030504040204" pitchFamily="50" charset="-128"/>
            </a:endParaRPr>
          </a:p>
        </p:txBody>
      </p:sp>
      <p:graphicFrame>
        <p:nvGraphicFramePr>
          <p:cNvPr id="13" name="表 12">
            <a:extLst>
              <a:ext uri="{FF2B5EF4-FFF2-40B4-BE49-F238E27FC236}">
                <a16:creationId xmlns:a16="http://schemas.microsoft.com/office/drawing/2014/main" id="{B71F8F2C-5B2F-CFFC-5657-64696D1E1090}"/>
              </a:ext>
            </a:extLst>
          </p:cNvPr>
          <p:cNvGraphicFramePr>
            <a:graphicFrameLocks noGrp="1"/>
          </p:cNvGraphicFramePr>
          <p:nvPr>
            <p:extLst>
              <p:ext uri="{D42A27DB-BD31-4B8C-83A1-F6EECF244321}">
                <p14:modId xmlns:p14="http://schemas.microsoft.com/office/powerpoint/2010/main" val="359446890"/>
              </p:ext>
            </p:extLst>
          </p:nvPr>
        </p:nvGraphicFramePr>
        <p:xfrm>
          <a:off x="234654" y="1618521"/>
          <a:ext cx="11722692" cy="3833682"/>
        </p:xfrm>
        <a:graphic>
          <a:graphicData uri="http://schemas.openxmlformats.org/drawingml/2006/table">
            <a:tbl>
              <a:tblPr>
                <a:tableStyleId>{5C22544A-7EE6-4342-B048-85BDC9FD1C3A}</a:tableStyleId>
              </a:tblPr>
              <a:tblGrid>
                <a:gridCol w="1428078">
                  <a:extLst>
                    <a:ext uri="{9D8B030D-6E8A-4147-A177-3AD203B41FA5}">
                      <a16:colId xmlns:a16="http://schemas.microsoft.com/office/drawing/2014/main" val="3668206090"/>
                    </a:ext>
                  </a:extLst>
                </a:gridCol>
                <a:gridCol w="571923">
                  <a:extLst>
                    <a:ext uri="{9D8B030D-6E8A-4147-A177-3AD203B41FA5}">
                      <a16:colId xmlns:a16="http://schemas.microsoft.com/office/drawing/2014/main" val="3797464967"/>
                    </a:ext>
                  </a:extLst>
                </a:gridCol>
                <a:gridCol w="571923">
                  <a:extLst>
                    <a:ext uri="{9D8B030D-6E8A-4147-A177-3AD203B41FA5}">
                      <a16:colId xmlns:a16="http://schemas.microsoft.com/office/drawing/2014/main" val="2937239207"/>
                    </a:ext>
                  </a:extLst>
                </a:gridCol>
                <a:gridCol w="571923">
                  <a:extLst>
                    <a:ext uri="{9D8B030D-6E8A-4147-A177-3AD203B41FA5}">
                      <a16:colId xmlns:a16="http://schemas.microsoft.com/office/drawing/2014/main" val="2786633280"/>
                    </a:ext>
                  </a:extLst>
                </a:gridCol>
                <a:gridCol w="571923">
                  <a:extLst>
                    <a:ext uri="{9D8B030D-6E8A-4147-A177-3AD203B41FA5}">
                      <a16:colId xmlns:a16="http://schemas.microsoft.com/office/drawing/2014/main" val="3913762412"/>
                    </a:ext>
                  </a:extLst>
                </a:gridCol>
                <a:gridCol w="571923">
                  <a:extLst>
                    <a:ext uri="{9D8B030D-6E8A-4147-A177-3AD203B41FA5}">
                      <a16:colId xmlns:a16="http://schemas.microsoft.com/office/drawing/2014/main" val="2832896575"/>
                    </a:ext>
                  </a:extLst>
                </a:gridCol>
                <a:gridCol w="571923">
                  <a:extLst>
                    <a:ext uri="{9D8B030D-6E8A-4147-A177-3AD203B41FA5}">
                      <a16:colId xmlns:a16="http://schemas.microsoft.com/office/drawing/2014/main" val="783550380"/>
                    </a:ext>
                  </a:extLst>
                </a:gridCol>
                <a:gridCol w="571923">
                  <a:extLst>
                    <a:ext uri="{9D8B030D-6E8A-4147-A177-3AD203B41FA5}">
                      <a16:colId xmlns:a16="http://schemas.microsoft.com/office/drawing/2014/main" val="923658131"/>
                    </a:ext>
                  </a:extLst>
                </a:gridCol>
                <a:gridCol w="571923">
                  <a:extLst>
                    <a:ext uri="{9D8B030D-6E8A-4147-A177-3AD203B41FA5}">
                      <a16:colId xmlns:a16="http://schemas.microsoft.com/office/drawing/2014/main" val="570031331"/>
                    </a:ext>
                  </a:extLst>
                </a:gridCol>
                <a:gridCol w="571923">
                  <a:extLst>
                    <a:ext uri="{9D8B030D-6E8A-4147-A177-3AD203B41FA5}">
                      <a16:colId xmlns:a16="http://schemas.microsoft.com/office/drawing/2014/main" val="2990037946"/>
                    </a:ext>
                  </a:extLst>
                </a:gridCol>
                <a:gridCol w="571923">
                  <a:extLst>
                    <a:ext uri="{9D8B030D-6E8A-4147-A177-3AD203B41FA5}">
                      <a16:colId xmlns:a16="http://schemas.microsoft.com/office/drawing/2014/main" val="4053879008"/>
                    </a:ext>
                  </a:extLst>
                </a:gridCol>
                <a:gridCol w="571923">
                  <a:extLst>
                    <a:ext uri="{9D8B030D-6E8A-4147-A177-3AD203B41FA5}">
                      <a16:colId xmlns:a16="http://schemas.microsoft.com/office/drawing/2014/main" val="404202031"/>
                    </a:ext>
                  </a:extLst>
                </a:gridCol>
                <a:gridCol w="571923">
                  <a:extLst>
                    <a:ext uri="{9D8B030D-6E8A-4147-A177-3AD203B41FA5}">
                      <a16:colId xmlns:a16="http://schemas.microsoft.com/office/drawing/2014/main" val="344795709"/>
                    </a:ext>
                  </a:extLst>
                </a:gridCol>
                <a:gridCol w="571923">
                  <a:extLst>
                    <a:ext uri="{9D8B030D-6E8A-4147-A177-3AD203B41FA5}">
                      <a16:colId xmlns:a16="http://schemas.microsoft.com/office/drawing/2014/main" val="322145555"/>
                    </a:ext>
                  </a:extLst>
                </a:gridCol>
                <a:gridCol w="571923">
                  <a:extLst>
                    <a:ext uri="{9D8B030D-6E8A-4147-A177-3AD203B41FA5}">
                      <a16:colId xmlns:a16="http://schemas.microsoft.com/office/drawing/2014/main" val="3947737463"/>
                    </a:ext>
                  </a:extLst>
                </a:gridCol>
                <a:gridCol w="571923">
                  <a:extLst>
                    <a:ext uri="{9D8B030D-6E8A-4147-A177-3AD203B41FA5}">
                      <a16:colId xmlns:a16="http://schemas.microsoft.com/office/drawing/2014/main" val="71683174"/>
                    </a:ext>
                  </a:extLst>
                </a:gridCol>
                <a:gridCol w="571923">
                  <a:extLst>
                    <a:ext uri="{9D8B030D-6E8A-4147-A177-3AD203B41FA5}">
                      <a16:colId xmlns:a16="http://schemas.microsoft.com/office/drawing/2014/main" val="1377181133"/>
                    </a:ext>
                  </a:extLst>
                </a:gridCol>
                <a:gridCol w="571923">
                  <a:extLst>
                    <a:ext uri="{9D8B030D-6E8A-4147-A177-3AD203B41FA5}">
                      <a16:colId xmlns:a16="http://schemas.microsoft.com/office/drawing/2014/main" val="4034115818"/>
                    </a:ext>
                  </a:extLst>
                </a:gridCol>
                <a:gridCol w="571923">
                  <a:extLst>
                    <a:ext uri="{9D8B030D-6E8A-4147-A177-3AD203B41FA5}">
                      <a16:colId xmlns:a16="http://schemas.microsoft.com/office/drawing/2014/main" val="2186425875"/>
                    </a:ext>
                  </a:extLst>
                </a:gridCol>
              </a:tblGrid>
              <a:tr h="242078">
                <a:tc rowSpan="2">
                  <a:txBody>
                    <a:bodyPr/>
                    <a:lstStyle/>
                    <a:p>
                      <a:pPr algn="l" fontAlgn="ctr"/>
                      <a:r>
                        <a:rPr lang="ja-JP" altLang="en-US" sz="1000" u="none" strike="noStrike">
                          <a:effectLst/>
                          <a:latin typeface="Meiryo UI" panose="020B0604030504040204" pitchFamily="50" charset="-128"/>
                          <a:ea typeface="Meiryo UI" panose="020B0604030504040204" pitchFamily="50" charset="-128"/>
                        </a:rPr>
                        <a:t>マイページのメニュー</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gridSpan="10">
                  <a:txBody>
                    <a:bodyPr/>
                    <a:lstStyle/>
                    <a:p>
                      <a:pPr algn="l" fontAlgn="ctr"/>
                      <a:r>
                        <a:rPr lang="ja-JP" altLang="en-US" sz="1000" u="none" strike="noStrike">
                          <a:effectLst/>
                          <a:latin typeface="Meiryo UI" panose="020B0604030504040204" pitchFamily="50" charset="-128"/>
                          <a:ea typeface="Meiryo UI" panose="020B0604030504040204" pitchFamily="50" charset="-128"/>
                        </a:rPr>
                        <a:t>①公募・交付申請を</a:t>
                      </a:r>
                      <a:r>
                        <a:rPr lang="ja-JP" altLang="en-US" sz="1000" b="1" u="none" strike="noStrike">
                          <a:effectLst/>
                          <a:latin typeface="Meiryo UI" panose="020B0604030504040204" pitchFamily="50" charset="-128"/>
                          <a:ea typeface="Meiryo UI" panose="020B0604030504040204" pitchFamily="50" charset="-128"/>
                        </a:rPr>
                        <a:t>申請</a:t>
                      </a:r>
                      <a:r>
                        <a:rPr lang="ja-JP" altLang="en-US" sz="1000" u="none" strike="noStrike">
                          <a:effectLst/>
                          <a:latin typeface="Meiryo UI" panose="020B0604030504040204" pitchFamily="50" charset="-128"/>
                          <a:ea typeface="Meiryo UI" panose="020B0604030504040204" pitchFamily="50" charset="-128"/>
                        </a:rPr>
                        <a:t>する</a:t>
                      </a:r>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l" fontAlgn="ct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tc>
                <a:tc hMerge="1">
                  <a:txBody>
                    <a:bodyPr/>
                    <a:lstStyle/>
                    <a:p>
                      <a:pPr algn="l" fontAlgn="ct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tc>
                <a:tc hMerge="1">
                  <a:txBody>
                    <a:bodyPr/>
                    <a:lstStyle/>
                    <a:p>
                      <a:pPr algn="l" fontAlgn="ct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tcPr>
                </a:tc>
                <a:tc hMerge="1">
                  <a:txBody>
                    <a:bodyPr/>
                    <a:lstStyle/>
                    <a:p>
                      <a:pPr algn="l" fontAlgn="ct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tc>
                <a:tc hMerge="1">
                  <a:txBody>
                    <a:bodyPr/>
                    <a:lstStyle/>
                    <a:p>
                      <a:pPr algn="l" fontAlgn="ct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tc>
                <a:tc hMerge="1">
                  <a:txBody>
                    <a:bodyPr/>
                    <a:lstStyle/>
                    <a:p>
                      <a:pPr algn="l" fontAlgn="ct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tc>
                <a:tc hMerge="1">
                  <a:txBody>
                    <a:bodyPr/>
                    <a:lstStyle/>
                    <a:p>
                      <a:pPr algn="l" fontAlgn="ct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tc>
                <a:tc gridSpan="4">
                  <a:txBody>
                    <a:bodyPr/>
                    <a:lstStyle/>
                    <a:p>
                      <a:pPr algn="l" fontAlgn="ctr"/>
                      <a:r>
                        <a:rPr lang="ja-JP" altLang="en-US" sz="1000" u="none" strike="noStrike">
                          <a:effectLst/>
                          <a:latin typeface="Meiryo UI" panose="020B0604030504040204" pitchFamily="50" charset="-128"/>
                          <a:ea typeface="Meiryo UI" panose="020B0604030504040204" pitchFamily="50" charset="-128"/>
                        </a:rPr>
                        <a:t>②実績報告を</a:t>
                      </a:r>
                      <a:r>
                        <a:rPr lang="ja-JP" altLang="en-US" sz="1000" b="1" u="none" strike="noStrike">
                          <a:effectLst/>
                          <a:latin typeface="Meiryo UI" panose="020B0604030504040204" pitchFamily="50" charset="-128"/>
                          <a:ea typeface="Meiryo UI" panose="020B0604030504040204" pitchFamily="50" charset="-128"/>
                        </a:rPr>
                        <a:t>申請</a:t>
                      </a:r>
                      <a:r>
                        <a:rPr lang="ja-JP" altLang="en-US" sz="1000" u="none" strike="noStrike">
                          <a:effectLst/>
                          <a:latin typeface="Meiryo UI" panose="020B0604030504040204" pitchFamily="50" charset="-128"/>
                          <a:ea typeface="Meiryo UI" panose="020B0604030504040204" pitchFamily="50" charset="-128"/>
                        </a:rPr>
                        <a:t>する</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tcPr>
                </a:tc>
                <a:tc hMerge="1">
                  <a:txBody>
                    <a:bodyPr/>
                    <a:lstStyle/>
                    <a:p>
                      <a:endParaRPr/>
                    </a:p>
                  </a:txBody>
                  <a:tcPr marL="0" marR="0" marT="0" marB="0" anchor="ctr"/>
                </a:tc>
                <a:tc gridSpan="4">
                  <a:txBody>
                    <a:bodyPr/>
                    <a:lstStyle/>
                    <a:p>
                      <a:pPr algn="l" fontAlgn="ctr"/>
                      <a:r>
                        <a:rPr lang="ja-JP" altLang="en-US" sz="1000" u="none" strike="noStrike">
                          <a:effectLst/>
                          <a:latin typeface="Meiryo UI" panose="020B0604030504040204" pitchFamily="50" charset="-128"/>
                          <a:ea typeface="Meiryo UI" panose="020B0604030504040204" pitchFamily="50" charset="-128"/>
                        </a:rPr>
                        <a:t>③精算払請求を</a:t>
                      </a:r>
                      <a:r>
                        <a:rPr lang="ja-JP" altLang="en-US" sz="1000" b="1" u="none" strike="noStrike">
                          <a:effectLst/>
                          <a:latin typeface="Meiryo UI" panose="020B0604030504040204" pitchFamily="50" charset="-128"/>
                          <a:ea typeface="Meiryo UI" panose="020B0604030504040204" pitchFamily="50" charset="-128"/>
                        </a:rPr>
                        <a:t>申請</a:t>
                      </a:r>
                      <a:r>
                        <a:rPr lang="ja-JP" altLang="en-US" sz="1000" u="none" strike="noStrike">
                          <a:effectLst/>
                          <a:latin typeface="Meiryo UI" panose="020B0604030504040204" pitchFamily="50" charset="-128"/>
                          <a:ea typeface="Meiryo UI" panose="020B0604030504040204" pitchFamily="50" charset="-128"/>
                        </a:rPr>
                        <a:t>する</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hMerge="1">
                  <a:txBody>
                    <a:bodyPr/>
                    <a:lstStyle/>
                    <a:p>
                      <a:endParaRPr kumimoji="1" lang="ja-JP" altLang="en-US"/>
                    </a:p>
                  </a:txBody>
                  <a:tcPr/>
                </a:tc>
                <a:tc hMerge="1">
                  <a:txBody>
                    <a:bodyPr/>
                    <a:lstStyle/>
                    <a:p>
                      <a:endParaRPr/>
                    </a:p>
                  </a:txBody>
                  <a:tcPr marL="0" marR="0" marT="0" marB="0" anchor="ctr"/>
                </a:tc>
                <a:tc hMerge="1">
                  <a:txBody>
                    <a:bodyPr/>
                    <a:lstStyle/>
                    <a:p>
                      <a:endParaRPr/>
                    </a:p>
                  </a:txBody>
                  <a:tcPr marL="0" marR="0" marT="0" marB="0" anchor="ctr"/>
                </a:tc>
                <a:extLst>
                  <a:ext uri="{0D108BD9-81ED-4DB2-BD59-A6C34878D82A}">
                    <a16:rowId xmlns:a16="http://schemas.microsoft.com/office/drawing/2014/main" val="134197128"/>
                  </a:ext>
                </a:extLst>
              </a:tr>
              <a:tr h="208038">
                <a:tc vMerge="1">
                  <a:txBody>
                    <a:bodyPr/>
                    <a:lstStyle/>
                    <a:p>
                      <a:endParaRPr/>
                    </a:p>
                  </a:txBody>
                  <a:tcPr marL="0" marR="0" marT="0" marB="0" anchor="ctr"/>
                </a:tc>
                <a:tc>
                  <a:txBody>
                    <a:bodyPr/>
                    <a:lstStyle/>
                    <a:p>
                      <a:pPr algn="l" fontAlgn="ctr"/>
                      <a:r>
                        <a:rPr lang="ja-JP" altLang="en-US" sz="1000" u="none" strike="noStrike">
                          <a:effectLst/>
                          <a:latin typeface="Meiryo UI" panose="020B0604030504040204" pitchFamily="50" charset="-128"/>
                          <a:ea typeface="Meiryo UI" panose="020B0604030504040204" pitchFamily="50" charset="-128"/>
                        </a:rPr>
                        <a:t>　</a:t>
                      </a:r>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gridSpan="9">
                  <a:txBody>
                    <a:bodyPr/>
                    <a:lstStyle/>
                    <a:p>
                      <a:pPr algn="l" fontAlgn="ctr"/>
                      <a:r>
                        <a:rPr lang="ja-JP" altLang="en-US" sz="1000" u="none" strike="noStrike">
                          <a:effectLst/>
                          <a:latin typeface="Meiryo UI" panose="020B0604030504040204" pitchFamily="50" charset="-128"/>
                          <a:ea typeface="Meiryo UI" panose="020B0604030504040204" pitchFamily="50" charset="-128"/>
                        </a:rPr>
                        <a:t>公募・交付申請を</a:t>
                      </a:r>
                      <a:r>
                        <a:rPr lang="ja-JP" altLang="en-US" sz="1000" b="1" u="none" strike="noStrike">
                          <a:effectLst/>
                          <a:latin typeface="Meiryo UI" panose="020B0604030504040204" pitchFamily="50" charset="-128"/>
                          <a:ea typeface="Meiryo UI" panose="020B0604030504040204" pitchFamily="50" charset="-128"/>
                        </a:rPr>
                        <a:t>参照</a:t>
                      </a:r>
                      <a:r>
                        <a:rPr lang="ja-JP" altLang="en-US" sz="1000" u="none" strike="noStrike">
                          <a:effectLst/>
                          <a:latin typeface="Meiryo UI" panose="020B0604030504040204" pitchFamily="50" charset="-128"/>
                          <a:ea typeface="Meiryo UI" panose="020B0604030504040204" pitchFamily="50" charset="-128"/>
                        </a:rPr>
                        <a:t>する</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a:p>
                  </a:txBody>
                  <a:tcPr marL="45720" marR="45720" anchor="ctr"/>
                </a:tc>
                <a:tc hMerge="1">
                  <a:txBody>
                    <a:bodyPr/>
                    <a:lstStyle/>
                    <a:p>
                      <a:endParaRPr/>
                    </a:p>
                  </a:txBody>
                  <a:tcPr marL="45720" marR="45720" anchor="ctr">
                    <a:lnL w="12700" cap="flat" cmpd="sng" algn="ctr">
                      <a:solidFill>
                        <a:schemeClr val="tx1"/>
                      </a:solidFill>
                      <a:prstDash val="solid"/>
                      <a:round/>
                      <a:headEnd type="none" w="med" len="med"/>
                      <a:tailEnd type="none" w="med" len="med"/>
                    </a:lnL>
                  </a:tcPr>
                </a:tc>
                <a:tc hMerge="1">
                  <a:txBody>
                    <a:bodyPr/>
                    <a:lstStyle/>
                    <a:p>
                      <a:endParaRPr/>
                    </a:p>
                  </a:txBody>
                  <a:tcPr marL="45720" marR="45720" anchor="ctr"/>
                </a:tc>
                <a:tc hMerge="1">
                  <a:txBody>
                    <a:bodyPr/>
                    <a:lstStyle/>
                    <a:p>
                      <a:endParaRPr/>
                    </a:p>
                  </a:txBody>
                  <a:tcPr marL="45720" marR="45720" anchor="ctr"/>
                </a:tc>
                <a:tc hMerge="1">
                  <a:txBody>
                    <a:bodyPr/>
                    <a:lstStyle/>
                    <a:p>
                      <a:endParaRPr/>
                    </a:p>
                  </a:txBody>
                  <a:tcPr marL="45720" marR="45720" anchor="ctr"/>
                </a:tc>
                <a:tc hMerge="1">
                  <a:txBody>
                    <a:bodyPr/>
                    <a:lstStyle/>
                    <a:p>
                      <a:endParaRPr/>
                    </a:p>
                  </a:txBody>
                  <a:tcPr marL="45720" marR="45720" anchor="ctr"/>
                </a:tc>
                <a:tc>
                  <a:txBody>
                    <a:bodyPr/>
                    <a:lstStyle/>
                    <a:p>
                      <a:pPr algn="l" fontAlgn="ctr"/>
                      <a:r>
                        <a:rPr lang="ja-JP" altLang="en-US" sz="1000" u="none" strike="noStrike">
                          <a:effectLst/>
                          <a:latin typeface="Meiryo UI" panose="020B0604030504040204" pitchFamily="50" charset="-128"/>
                          <a:ea typeface="Meiryo UI" panose="020B0604030504040204" pitchFamily="50" charset="-128"/>
                        </a:rPr>
                        <a:t>　</a:t>
                      </a:r>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gridSpan="3">
                  <a:txBody>
                    <a:bodyPr/>
                    <a:lstStyle/>
                    <a:p>
                      <a:pPr algn="l" fontAlgn="ctr"/>
                      <a:r>
                        <a:rPr lang="ja-JP" altLang="en-US" sz="1000" u="none" strike="noStrike">
                          <a:effectLst/>
                          <a:latin typeface="Meiryo UI" panose="020B0604030504040204" pitchFamily="50" charset="-128"/>
                          <a:ea typeface="Meiryo UI" panose="020B0604030504040204" pitchFamily="50" charset="-128"/>
                        </a:rPr>
                        <a:t>実績報告を</a:t>
                      </a:r>
                      <a:r>
                        <a:rPr lang="ja-JP" altLang="en-US" sz="1000" b="1" u="none" strike="noStrike">
                          <a:effectLst/>
                          <a:latin typeface="Meiryo UI" panose="020B0604030504040204" pitchFamily="50" charset="-128"/>
                          <a:ea typeface="Meiryo UI" panose="020B0604030504040204" pitchFamily="50" charset="-128"/>
                        </a:rPr>
                        <a:t>参照</a:t>
                      </a:r>
                      <a:r>
                        <a:rPr lang="ja-JP" altLang="en-US" sz="1000" u="none" strike="noStrike">
                          <a:effectLst/>
                          <a:latin typeface="Meiryo UI" panose="020B0604030504040204" pitchFamily="50" charset="-128"/>
                          <a:ea typeface="Meiryo UI" panose="020B0604030504040204" pitchFamily="50" charset="-128"/>
                        </a:rPr>
                        <a:t>する</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tcPr>
                </a:tc>
                <a:tc hMerge="1">
                  <a:txBody>
                    <a:bodyPr/>
                    <a:lstStyle/>
                    <a:p>
                      <a:endParaRPr/>
                    </a:p>
                  </a:txBody>
                  <a:tcPr marL="0" marR="0" marT="0" marB="0" anchor="ctr"/>
                </a:tc>
                <a:tc>
                  <a:txBody>
                    <a:bodyPr/>
                    <a:lstStyle/>
                    <a:p>
                      <a:pPr algn="l" fontAlgn="ctr"/>
                      <a:r>
                        <a:rPr lang="ja-JP" altLang="en-US" sz="1000" u="none" strike="noStrike">
                          <a:effectLst/>
                          <a:latin typeface="Meiryo UI" panose="020B0604030504040204" pitchFamily="50" charset="-128"/>
                          <a:ea typeface="Meiryo UI" panose="020B0604030504040204" pitchFamily="50" charset="-128"/>
                        </a:rPr>
                        <a:t>　</a:t>
                      </a:r>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gridSpan="3">
                  <a:txBody>
                    <a:bodyPr/>
                    <a:lstStyle/>
                    <a:p>
                      <a:pPr algn="l" fontAlgn="ctr"/>
                      <a:r>
                        <a:rPr lang="ja-JP" altLang="en-US" sz="1000" u="none" strike="noStrike">
                          <a:effectLst/>
                          <a:latin typeface="Meiryo UI" panose="020B0604030504040204" pitchFamily="50" charset="-128"/>
                          <a:ea typeface="Meiryo UI" panose="020B0604030504040204" pitchFamily="50" charset="-128"/>
                        </a:rPr>
                        <a:t>精算払請求を</a:t>
                      </a:r>
                      <a:r>
                        <a:rPr lang="ja-JP" altLang="en-US" sz="1000" b="1" u="none" strike="noStrike">
                          <a:effectLst/>
                          <a:latin typeface="Meiryo UI" panose="020B0604030504040204" pitchFamily="50" charset="-128"/>
                          <a:ea typeface="Meiryo UI" panose="020B0604030504040204" pitchFamily="50" charset="-128"/>
                        </a:rPr>
                        <a:t>参照</a:t>
                      </a:r>
                      <a:r>
                        <a:rPr lang="ja-JP" altLang="en-US" sz="1000" u="none" strike="noStrike">
                          <a:effectLst/>
                          <a:latin typeface="Meiryo UI" panose="020B0604030504040204" pitchFamily="50" charset="-128"/>
                          <a:ea typeface="Meiryo UI" panose="020B0604030504040204" pitchFamily="50" charset="-128"/>
                        </a:rPr>
                        <a:t>する</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hMerge="1">
                  <a:txBody>
                    <a:bodyPr/>
                    <a:lstStyle/>
                    <a:p>
                      <a:endParaRPr kumimoji="1" lang="ja-JP" altLang="en-US"/>
                    </a:p>
                  </a:txBody>
                  <a:tcPr/>
                </a:tc>
                <a:tc hMerge="1">
                  <a:txBody>
                    <a:bodyPr/>
                    <a:lstStyle/>
                    <a:p>
                      <a:endParaRPr/>
                    </a:p>
                  </a:txBody>
                  <a:tcPr marL="0" marR="0" marT="0" marB="0" anchor="ctr"/>
                </a:tc>
                <a:extLst>
                  <a:ext uri="{0D108BD9-81ED-4DB2-BD59-A6C34878D82A}">
                    <a16:rowId xmlns:a16="http://schemas.microsoft.com/office/drawing/2014/main" val="3562807419"/>
                  </a:ext>
                </a:extLst>
              </a:tr>
              <a:tr h="1021030">
                <a:tc>
                  <a:txBody>
                    <a:bodyPr/>
                    <a:lstStyle/>
                    <a:p>
                      <a:pPr algn="l" fontAlgn="b"/>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000" u="none" strike="noStrike">
                          <a:effectLst/>
                          <a:latin typeface="Meiryo UI" panose="020B0604030504040204" pitchFamily="50" charset="-128"/>
                          <a:ea typeface="Meiryo UI" panose="020B0604030504040204" pitchFamily="50" charset="-128"/>
                        </a:rPr>
                        <a:t>公募申請</a:t>
                      </a:r>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000" u="none" strike="noStrike">
                          <a:effectLst/>
                          <a:latin typeface="Meiryo UI" panose="020B0604030504040204" pitchFamily="50" charset="-128"/>
                          <a:ea typeface="Meiryo UI" panose="020B0604030504040204" pitchFamily="50" charset="-128"/>
                        </a:rPr>
                        <a:t>辞退届</a:t>
                      </a:r>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000" u="none" strike="noStrike">
                          <a:effectLst/>
                          <a:latin typeface="Meiryo UI" panose="020B0604030504040204" pitchFamily="50" charset="-128"/>
                          <a:ea typeface="Meiryo UI" panose="020B0604030504040204" pitchFamily="50" charset="-128"/>
                        </a:rPr>
                        <a:t>中止・廃止</a:t>
                      </a:r>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zh-TW" altLang="en-US" sz="1000" u="none" strike="noStrike">
                          <a:effectLst/>
                          <a:latin typeface="Meiryo UI" panose="020B0604030504040204" pitchFamily="50" charset="-128"/>
                          <a:ea typeface="Meiryo UI" panose="020B0604030504040204" pitchFamily="50" charset="-128"/>
                        </a:rPr>
                        <a:t>変更承認</a:t>
                      </a:r>
                      <a:r>
                        <a:rPr lang="en-US" altLang="zh-TW" sz="1000" u="none" strike="noStrike">
                          <a:effectLst/>
                          <a:latin typeface="Meiryo UI" panose="020B0604030504040204" pitchFamily="50" charset="-128"/>
                          <a:ea typeface="Meiryo UI" panose="020B0604030504040204" pitchFamily="50" charset="-128"/>
                        </a:rPr>
                        <a:t>(</a:t>
                      </a:r>
                      <a:r>
                        <a:rPr lang="zh-TW" altLang="en-US" sz="1000" u="none" strike="noStrike">
                          <a:effectLst/>
                          <a:latin typeface="Meiryo UI" panose="020B0604030504040204" pitchFamily="50" charset="-128"/>
                          <a:ea typeface="Meiryo UI" panose="020B0604030504040204" pitchFamily="50" charset="-128"/>
                        </a:rPr>
                        <a:t>計画変更</a:t>
                      </a:r>
                      <a:r>
                        <a:rPr lang="en-US" altLang="zh-TW" sz="1000" u="none" strike="noStrike">
                          <a:effectLst/>
                          <a:latin typeface="Meiryo UI" panose="020B0604030504040204" pitchFamily="50" charset="-128"/>
                          <a:ea typeface="Meiryo UI" panose="020B0604030504040204" pitchFamily="50" charset="-128"/>
                        </a:rPr>
                        <a:t>)</a:t>
                      </a:r>
                      <a:br>
                        <a:rPr lang="en-US" altLang="zh-TW" sz="1000" u="none" strike="noStrike">
                          <a:effectLst/>
                          <a:latin typeface="Meiryo UI" panose="020B0604030504040204" pitchFamily="50" charset="-128"/>
                          <a:ea typeface="Meiryo UI" panose="020B0604030504040204" pitchFamily="50" charset="-128"/>
                        </a:rPr>
                      </a:br>
                      <a:r>
                        <a:rPr lang="en-US" altLang="zh-TW" sz="1000" u="none" strike="noStrike">
                          <a:effectLst/>
                          <a:latin typeface="Meiryo UI" panose="020B0604030504040204" pitchFamily="50" charset="-128"/>
                          <a:ea typeface="Meiryo UI" panose="020B0604030504040204" pitchFamily="50" charset="-128"/>
                        </a:rPr>
                        <a:t>(※1)</a:t>
                      </a:r>
                      <a:endParaRPr lang="en-US" altLang="zh-TW"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000" u="none" strike="noStrike">
                          <a:effectLst/>
                          <a:latin typeface="Meiryo UI" panose="020B0604030504040204" pitchFamily="50" charset="-128"/>
                          <a:ea typeface="Meiryo UI" panose="020B0604030504040204" pitchFamily="50" charset="-128"/>
                        </a:rPr>
                        <a:t>交付申請取下届</a:t>
                      </a:r>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zh-TW" altLang="en-US" sz="1000" u="none" strike="noStrike">
                          <a:effectLst/>
                          <a:latin typeface="Meiryo UI" panose="020B0604030504040204" pitchFamily="50" charset="-128"/>
                          <a:ea typeface="Meiryo UI" panose="020B0604030504040204" pitchFamily="50" charset="-128"/>
                        </a:rPr>
                        <a:t>登録事項変更</a:t>
                      </a:r>
                      <a:br>
                        <a:rPr lang="zh-TW" altLang="en-US" sz="1000" u="none" strike="noStrike">
                          <a:effectLst/>
                          <a:latin typeface="Meiryo UI" panose="020B0604030504040204" pitchFamily="50" charset="-128"/>
                          <a:ea typeface="Meiryo UI" panose="020B0604030504040204" pitchFamily="50" charset="-128"/>
                        </a:rPr>
                      </a:br>
                      <a:r>
                        <a:rPr lang="en-US" altLang="zh-TW" sz="1000" u="none" strike="noStrike">
                          <a:effectLst/>
                          <a:latin typeface="Meiryo UI" panose="020B0604030504040204" pitchFamily="50" charset="-128"/>
                          <a:ea typeface="Meiryo UI" panose="020B0604030504040204" pitchFamily="50" charset="-128"/>
                        </a:rPr>
                        <a:t>(※1)</a:t>
                      </a:r>
                      <a:endParaRPr lang="en-US" altLang="zh-TW"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000" u="none" strike="noStrike">
                          <a:effectLst/>
                          <a:latin typeface="Meiryo UI" panose="020B0604030504040204" pitchFamily="50" charset="-128"/>
                          <a:ea typeface="Meiryo UI" panose="020B0604030504040204" pitchFamily="50" charset="-128"/>
                        </a:rPr>
                        <a:t>事故報告</a:t>
                      </a:r>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zh-TW" altLang="en-US" sz="1000" u="none" strike="noStrike">
                          <a:effectLst/>
                          <a:latin typeface="Meiryo UI" panose="020B0604030504040204" pitchFamily="50" charset="-128"/>
                          <a:ea typeface="Meiryo UI" panose="020B0604030504040204" pitchFamily="50" charset="-128"/>
                        </a:rPr>
                        <a:t>補助事業遂行状況報告</a:t>
                      </a:r>
                      <a:endParaRPr lang="zh-TW"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000" u="none" strike="noStrike">
                          <a:effectLst/>
                          <a:latin typeface="Meiryo UI" panose="020B0604030504040204" pitchFamily="50" charset="-128"/>
                          <a:ea typeface="Meiryo UI" panose="020B0604030504040204" pitchFamily="50" charset="-128"/>
                        </a:rPr>
                        <a:t>実績報告</a:t>
                      </a:r>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zh-TW" altLang="en-US" sz="1000" u="none" strike="noStrike">
                          <a:effectLst/>
                          <a:latin typeface="Meiryo UI" panose="020B0604030504040204" pitchFamily="50" charset="-128"/>
                          <a:ea typeface="Meiryo UI" panose="020B0604030504040204" pitchFamily="50" charset="-128"/>
                        </a:rPr>
                        <a:t>産業財産権等取得等</a:t>
                      </a:r>
                      <a:endParaRPr lang="zh-TW"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a:t>
                      </a:r>
                      <a:r>
                        <a:rPr lang="ja-JP" altLang="en-US" sz="1000" u="none" strike="noStrike">
                          <a:effectLst/>
                          <a:latin typeface="Meiryo UI" panose="020B0604030504040204" pitchFamily="50" charset="-128"/>
                          <a:ea typeface="Meiryo UI" panose="020B0604030504040204" pitchFamily="50" charset="-128"/>
                        </a:rPr>
                        <a:t>実績</a:t>
                      </a:r>
                      <a:br>
                        <a:rPr lang="en-US" altLang="ja-JP" sz="1000" u="none" strike="noStrike">
                          <a:effectLst/>
                          <a:latin typeface="Meiryo UI" panose="020B0604030504040204" pitchFamily="50" charset="-128"/>
                          <a:ea typeface="Meiryo UI" panose="020B0604030504040204" pitchFamily="50" charset="-128"/>
                        </a:rPr>
                      </a:br>
                      <a:r>
                        <a:rPr lang="ja-JP" altLang="en-US" sz="1000" u="none" strike="noStrike">
                          <a:effectLst/>
                          <a:latin typeface="Meiryo UI" panose="020B0604030504040204" pitchFamily="50" charset="-128"/>
                          <a:ea typeface="Meiryo UI" panose="020B0604030504040204" pitchFamily="50" charset="-128"/>
                        </a:rPr>
                        <a:t>報告</a:t>
                      </a:r>
                      <a:r>
                        <a:rPr lang="en-US" altLang="ja-JP" sz="1000" u="none" strike="noStrike">
                          <a:effectLst/>
                          <a:latin typeface="Meiryo UI" panose="020B0604030504040204" pitchFamily="50" charset="-128"/>
                          <a:ea typeface="Meiryo UI" panose="020B0604030504040204" pitchFamily="50" charset="-128"/>
                        </a:rPr>
                        <a:t>)</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zh-CN" altLang="en-US" sz="1000" u="none" strike="noStrike">
                          <a:effectLst/>
                          <a:latin typeface="Meiryo UI" panose="020B0604030504040204" pitchFamily="50" charset="-128"/>
                          <a:ea typeface="Meiryo UI" panose="020B0604030504040204" pitchFamily="50" charset="-128"/>
                        </a:rPr>
                        <a:t>確定通知後精算払辞退届</a:t>
                      </a:r>
                      <a:endParaRPr lang="zh-CN"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zh-TW" altLang="en-US" sz="1000" u="none" strike="noStrike">
                          <a:effectLst/>
                          <a:latin typeface="Meiryo UI" panose="020B0604030504040204" pitchFamily="50" charset="-128"/>
                          <a:ea typeface="Meiryo UI" panose="020B0604030504040204" pitchFamily="50" charset="-128"/>
                        </a:rPr>
                        <a:t>精算払</a:t>
                      </a:r>
                      <a:br>
                        <a:rPr lang="en-US" altLang="zh-TW" sz="1000" u="none" strike="noStrike">
                          <a:effectLst/>
                          <a:latin typeface="Meiryo UI" panose="020B0604030504040204" pitchFamily="50" charset="-128"/>
                          <a:ea typeface="Meiryo UI" panose="020B0604030504040204" pitchFamily="50" charset="-128"/>
                        </a:rPr>
                      </a:br>
                      <a:r>
                        <a:rPr lang="zh-TW" altLang="en-US" sz="1000" u="none" strike="noStrike">
                          <a:effectLst/>
                          <a:latin typeface="Meiryo UI" panose="020B0604030504040204" pitchFamily="50" charset="-128"/>
                          <a:ea typeface="Meiryo UI" panose="020B0604030504040204" pitchFamily="50" charset="-128"/>
                        </a:rPr>
                        <a:t>請求書</a:t>
                      </a:r>
                      <a:endParaRPr lang="zh-TW"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000" u="none" strike="noStrike">
                          <a:effectLst/>
                          <a:latin typeface="Meiryo UI" panose="020B0604030504040204" pitchFamily="50" charset="-128"/>
                          <a:ea typeface="Meiryo UI" panose="020B0604030504040204" pitchFamily="50" charset="-128"/>
                        </a:rPr>
                        <a:t>事業効果および賃金引上げ等状況報告</a:t>
                      </a:r>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en-US" altLang="zh-TW" sz="1000" u="none" strike="noStrike">
                          <a:effectLst/>
                          <a:latin typeface="Meiryo UI" panose="020B0604030504040204" pitchFamily="50" charset="-128"/>
                          <a:ea typeface="Meiryo UI" panose="020B0604030504040204" pitchFamily="50" charset="-128"/>
                        </a:rPr>
                        <a:t>(</a:t>
                      </a:r>
                      <a:r>
                        <a:rPr lang="zh-TW" altLang="en-US" sz="1000" u="none" strike="noStrike">
                          <a:effectLst/>
                          <a:latin typeface="Meiryo UI" panose="020B0604030504040204" pitchFamily="50" charset="-128"/>
                          <a:ea typeface="Meiryo UI" panose="020B0604030504040204" pitchFamily="50" charset="-128"/>
                        </a:rPr>
                        <a:t>精算払</a:t>
                      </a:r>
                      <a:br>
                        <a:rPr lang="en-US" altLang="zh-TW" sz="1000" u="none" strike="noStrike">
                          <a:effectLst/>
                          <a:latin typeface="Meiryo UI" panose="020B0604030504040204" pitchFamily="50" charset="-128"/>
                          <a:ea typeface="Meiryo UI" panose="020B0604030504040204" pitchFamily="50" charset="-128"/>
                        </a:rPr>
                      </a:br>
                      <a:r>
                        <a:rPr lang="zh-TW" altLang="en-US" sz="1000" u="none" strike="noStrike">
                          <a:effectLst/>
                          <a:latin typeface="Meiryo UI" panose="020B0604030504040204" pitchFamily="50" charset="-128"/>
                          <a:ea typeface="Meiryo UI" panose="020B0604030504040204" pitchFamily="50" charset="-128"/>
                        </a:rPr>
                        <a:t>請求書</a:t>
                      </a:r>
                      <a:r>
                        <a:rPr lang="en-US" altLang="zh-TW" sz="1000" u="none" strike="noStrike">
                          <a:effectLst/>
                          <a:latin typeface="Meiryo UI" panose="020B0604030504040204" pitchFamily="50" charset="-128"/>
                          <a:ea typeface="Meiryo UI" panose="020B0604030504040204" pitchFamily="50" charset="-128"/>
                        </a:rPr>
                        <a:t>)</a:t>
                      </a:r>
                      <a:endParaRPr lang="en-US" altLang="zh-TW"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000" u="none" strike="noStrike">
                          <a:effectLst/>
                          <a:latin typeface="Meiryo UI" panose="020B0604030504040204" pitchFamily="50" charset="-128"/>
                          <a:ea typeface="Meiryo UI" panose="020B0604030504040204" pitchFamily="50" charset="-128"/>
                        </a:rPr>
                        <a:t>消費税及び地方消費税の額の確定に伴う報告</a:t>
                      </a:r>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000" u="none" strike="noStrike">
                          <a:effectLst/>
                          <a:latin typeface="Meiryo UI" panose="020B0604030504040204" pitchFamily="50" charset="-128"/>
                          <a:ea typeface="Meiryo UI" panose="020B0604030504040204" pitchFamily="50" charset="-128"/>
                        </a:rPr>
                        <a:t>取得財産の処分承認申請</a:t>
                      </a:r>
                      <a:br>
                        <a:rPr lang="ja-JP" altLang="en-US" sz="1000" u="none" strike="noStrike">
                          <a:effectLst/>
                          <a:latin typeface="Meiryo UI" panose="020B0604030504040204" pitchFamily="50" charset="-128"/>
                          <a:ea typeface="Meiryo UI" panose="020B0604030504040204" pitchFamily="50" charset="-128"/>
                        </a:rPr>
                      </a:br>
                      <a:r>
                        <a:rPr lang="en-US" altLang="ja-JP" sz="1000" u="none" strike="noStrike">
                          <a:effectLst/>
                          <a:latin typeface="Meiryo UI" panose="020B0604030504040204" pitchFamily="50" charset="-128"/>
                          <a:ea typeface="Meiryo UI" panose="020B0604030504040204" pitchFamily="50" charset="-128"/>
                        </a:rPr>
                        <a:t>(※2)</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000" u="none" strike="noStrike">
                          <a:effectLst/>
                          <a:latin typeface="Meiryo UI" panose="020B0604030504040204" pitchFamily="50" charset="-128"/>
                          <a:ea typeface="Meiryo UI" panose="020B0604030504040204" pitchFamily="50" charset="-128"/>
                        </a:rPr>
                        <a:t>取得財産の処分報告</a:t>
                      </a:r>
                      <a:br>
                        <a:rPr lang="ja-JP" altLang="en-US" sz="1000" u="none" strike="noStrike">
                          <a:effectLst/>
                          <a:latin typeface="Meiryo UI" panose="020B0604030504040204" pitchFamily="50" charset="-128"/>
                          <a:ea typeface="Meiryo UI" panose="020B0604030504040204" pitchFamily="50" charset="-128"/>
                        </a:rPr>
                      </a:br>
                      <a:r>
                        <a:rPr lang="en-US" altLang="ja-JP" sz="1000" u="none" strike="noStrike">
                          <a:effectLst/>
                          <a:latin typeface="Meiryo UI" panose="020B0604030504040204" pitchFamily="50" charset="-128"/>
                          <a:ea typeface="Meiryo UI" panose="020B0604030504040204" pitchFamily="50" charset="-128"/>
                        </a:rPr>
                        <a:t>(※2)</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921326022"/>
                  </a:ext>
                </a:extLst>
              </a:tr>
              <a:tr h="444083">
                <a:tc>
                  <a:txBody>
                    <a:bodyPr/>
                    <a:lstStyle/>
                    <a:p>
                      <a:pPr algn="l" fontAlgn="ctr"/>
                      <a:r>
                        <a:rPr lang="zh-TW" altLang="en-US" sz="1000" u="none" strike="noStrike">
                          <a:effectLst/>
                          <a:latin typeface="Meiryo UI" panose="020B0604030504040204" pitchFamily="50" charset="-128"/>
                          <a:ea typeface="Meiryo UI" panose="020B0604030504040204" pitchFamily="50" charset="-128"/>
                        </a:rPr>
                        <a:t>公募申請 </a:t>
                      </a:r>
                      <a:r>
                        <a:rPr lang="zh-TW" altLang="en-US" sz="1000" b="1" u="sng" strike="noStrike">
                          <a:effectLst/>
                          <a:latin typeface="Meiryo UI" panose="020B0604030504040204" pitchFamily="50" charset="-128"/>
                          <a:ea typeface="Meiryo UI" panose="020B0604030504040204" pitchFamily="50" charset="-128"/>
                        </a:rPr>
                        <a:t>提出前</a:t>
                      </a:r>
                      <a:endParaRPr lang="zh-TW" altLang="en-US" sz="1000" b="1" i="0" u="none" strike="noStrike">
                        <a:solidFill>
                          <a:srgbClr val="000000"/>
                        </a:solidFill>
                        <a:effectLst/>
                        <a:latin typeface="Meiryo UI" panose="020B0604030504040204" pitchFamily="50" charset="-128"/>
                        <a:ea typeface="Meiryo UI" panose="020B0604030504040204" pitchFamily="50" charset="-128"/>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extLst>
                  <a:ext uri="{0D108BD9-81ED-4DB2-BD59-A6C34878D82A}">
                    <a16:rowId xmlns:a16="http://schemas.microsoft.com/office/drawing/2014/main" val="947351705"/>
                  </a:ext>
                </a:extLst>
              </a:tr>
              <a:tr h="444083">
                <a:tc>
                  <a:txBody>
                    <a:bodyPr/>
                    <a:lstStyle/>
                    <a:p>
                      <a:pPr algn="l" fontAlgn="ctr"/>
                      <a:r>
                        <a:rPr lang="en-US" altLang="ja-JP" sz="1000" u="none" strike="noStrike">
                          <a:effectLst/>
                          <a:latin typeface="Meiryo UI" panose="020B0604030504040204" pitchFamily="50" charset="-128"/>
                          <a:ea typeface="Meiryo UI" panose="020B0604030504040204" pitchFamily="50" charset="-128"/>
                        </a:rPr>
                        <a:t>(</a:t>
                      </a:r>
                      <a:r>
                        <a:rPr lang="ja-JP" altLang="en-US" sz="1000" u="none" strike="noStrike">
                          <a:effectLst/>
                          <a:latin typeface="Meiryo UI" panose="020B0604030504040204" pitchFamily="50" charset="-128"/>
                          <a:ea typeface="Meiryo UI" panose="020B0604030504040204" pitchFamily="50" charset="-128"/>
                        </a:rPr>
                        <a:t>第</a:t>
                      </a:r>
                      <a:r>
                        <a:rPr lang="en-US" altLang="ja-JP" sz="1000" u="none" strike="noStrike">
                          <a:effectLst/>
                          <a:latin typeface="Meiryo UI" panose="020B0604030504040204" pitchFamily="50" charset="-128"/>
                          <a:ea typeface="Meiryo UI" panose="020B0604030504040204" pitchFamily="50" charset="-128"/>
                        </a:rPr>
                        <a:t>15</a:t>
                      </a:r>
                      <a:r>
                        <a:rPr lang="ja-JP" altLang="en-US" sz="1000" u="none" strike="noStrike">
                          <a:effectLst/>
                          <a:latin typeface="Meiryo UI" panose="020B0604030504040204" pitchFamily="50" charset="-128"/>
                          <a:ea typeface="Meiryo UI" panose="020B0604030504040204" pitchFamily="50" charset="-128"/>
                        </a:rPr>
                        <a:t>回のみ</a:t>
                      </a:r>
                      <a:r>
                        <a:rPr lang="en-US" altLang="ja-JP" sz="1000" u="none" strike="noStrike">
                          <a:effectLst/>
                          <a:latin typeface="Meiryo UI" panose="020B0604030504040204" pitchFamily="50" charset="-128"/>
                          <a:ea typeface="Meiryo UI" panose="020B0604030504040204" pitchFamily="50" charset="-128"/>
                        </a:rPr>
                        <a:t>)</a:t>
                      </a:r>
                    </a:p>
                    <a:p>
                      <a:pPr algn="l" fontAlgn="ctr"/>
                      <a:r>
                        <a:rPr lang="ja-JP" altLang="en-US" sz="1000" u="none" strike="noStrike">
                          <a:effectLst/>
                          <a:latin typeface="Meiryo UI" panose="020B0604030504040204" pitchFamily="50" charset="-128"/>
                          <a:ea typeface="Meiryo UI" panose="020B0604030504040204" pitchFamily="50" charset="-128"/>
                        </a:rPr>
                        <a:t>採択～交付決定</a:t>
                      </a:r>
                      <a:endParaRPr lang="en-US" altLang="ja-JP" sz="1000" u="none" strike="noStrike">
                        <a:effectLst/>
                        <a:latin typeface="Meiryo UI" panose="020B0604030504040204" pitchFamily="50" charset="-128"/>
                        <a:ea typeface="Meiryo UI" panose="020B0604030504040204" pitchFamily="50" charset="-128"/>
                      </a:endParaRPr>
                    </a:p>
                    <a:p>
                      <a:pPr algn="l" fontAlgn="ctr"/>
                      <a:r>
                        <a:rPr lang="ja-JP" altLang="en-US" sz="1000" b="1" u="sng" strike="noStrike">
                          <a:effectLst/>
                          <a:latin typeface="Meiryo UI" panose="020B0604030504040204" pitchFamily="50" charset="-128"/>
                          <a:ea typeface="Meiryo UI" panose="020B0604030504040204" pitchFamily="50" charset="-128"/>
                        </a:rPr>
                        <a:t>事業者差戻し中</a:t>
                      </a:r>
                      <a:endParaRPr lang="ja-JP" altLang="en-US" sz="1000" b="1" i="0" u="sng" strike="noStrike">
                        <a:solidFill>
                          <a:srgbClr val="000000"/>
                        </a:solidFill>
                        <a:effectLst/>
                        <a:latin typeface="Meiryo UI" panose="020B0604030504040204" pitchFamily="50" charset="-128"/>
                        <a:ea typeface="Meiryo UI" panose="020B0604030504040204" pitchFamily="50" charset="-128"/>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extLst>
                  <a:ext uri="{0D108BD9-81ED-4DB2-BD59-A6C34878D82A}">
                    <a16:rowId xmlns:a16="http://schemas.microsoft.com/office/drawing/2014/main" val="3140485125"/>
                  </a:ext>
                </a:extLst>
              </a:tr>
              <a:tr h="444083">
                <a:tc>
                  <a:txBody>
                    <a:bodyPr/>
                    <a:lstStyle/>
                    <a:p>
                      <a:pPr algn="l" fontAlgn="ctr"/>
                      <a:r>
                        <a:rPr lang="zh-TW" altLang="en-US" sz="1000" u="none" strike="noStrike">
                          <a:effectLst/>
                          <a:latin typeface="Meiryo UI" panose="020B0604030504040204" pitchFamily="50" charset="-128"/>
                          <a:ea typeface="Meiryo UI" panose="020B0604030504040204" pitchFamily="50" charset="-128"/>
                        </a:rPr>
                        <a:t>交付決定</a:t>
                      </a:r>
                      <a:r>
                        <a:rPr lang="ja-JP" altLang="en-US" sz="1000" u="none" strike="noStrike">
                          <a:effectLst/>
                          <a:latin typeface="Meiryo UI" panose="020B0604030504040204" pitchFamily="50" charset="-128"/>
                          <a:ea typeface="Meiryo UI" panose="020B0604030504040204" pitchFamily="50" charset="-128"/>
                        </a:rPr>
                        <a:t>通知</a:t>
                      </a:r>
                      <a:r>
                        <a:rPr lang="zh-TW" altLang="en-US" sz="1000" b="1" u="sng" strike="noStrike">
                          <a:effectLst/>
                          <a:latin typeface="Meiryo UI" panose="020B0604030504040204" pitchFamily="50" charset="-128"/>
                          <a:ea typeface="Meiryo UI" panose="020B0604030504040204" pitchFamily="50" charset="-128"/>
                        </a:rPr>
                        <a:t>受領後</a:t>
                      </a:r>
                      <a:endParaRPr lang="en-US" altLang="zh-TW" sz="1000" b="1" u="sng" strike="noStrike">
                        <a:effectLst/>
                        <a:latin typeface="Meiryo UI" panose="020B0604030504040204" pitchFamily="50" charset="-128"/>
                        <a:ea typeface="Meiryo UI" panose="020B0604030504040204" pitchFamily="50" charset="-128"/>
                      </a:endParaRPr>
                    </a:p>
                    <a:p>
                      <a:pPr algn="l" fontAlgn="ctr"/>
                      <a:r>
                        <a:rPr lang="en-US" altLang="zh-TW" sz="1000" u="none" strike="noStrike">
                          <a:effectLst/>
                          <a:latin typeface="Meiryo UI" panose="020B0604030504040204" pitchFamily="50" charset="-128"/>
                          <a:ea typeface="Meiryo UI" panose="020B0604030504040204" pitchFamily="50" charset="-128"/>
                        </a:rPr>
                        <a:t>(=</a:t>
                      </a:r>
                      <a:r>
                        <a:rPr lang="zh-TW" altLang="en-US" sz="1000" u="none" strike="noStrike">
                          <a:effectLst/>
                          <a:latin typeface="Meiryo UI" panose="020B0604030504040204" pitchFamily="50" charset="-128"/>
                          <a:ea typeface="Meiryo UI" panose="020B0604030504040204" pitchFamily="50" charset="-128"/>
                        </a:rPr>
                        <a:t>事業実施中</a:t>
                      </a:r>
                      <a:r>
                        <a:rPr lang="en-US" altLang="zh-TW" sz="1000" u="none" strike="noStrike">
                          <a:effectLst/>
                          <a:latin typeface="Meiryo UI" panose="020B0604030504040204" pitchFamily="50" charset="-128"/>
                          <a:ea typeface="Meiryo UI" panose="020B0604030504040204" pitchFamily="50" charset="-128"/>
                        </a:rPr>
                        <a:t>)</a:t>
                      </a:r>
                      <a:endParaRPr lang="en-US" altLang="zh-TW" sz="1000" b="0" i="0" u="none" strike="noStrike" dirty="0">
                        <a:solidFill>
                          <a:srgbClr val="000000"/>
                        </a:solidFill>
                        <a:effectLst/>
                        <a:latin typeface="Meiryo UI" panose="020B0604030504040204" pitchFamily="50" charset="-128"/>
                        <a:ea typeface="Meiryo UI" panose="020B0604030504040204" pitchFamily="50" charset="-128"/>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extLst>
                  <a:ext uri="{0D108BD9-81ED-4DB2-BD59-A6C34878D82A}">
                    <a16:rowId xmlns:a16="http://schemas.microsoft.com/office/drawing/2014/main" val="4246183534"/>
                  </a:ext>
                </a:extLst>
              </a:tr>
              <a:tr h="444083">
                <a:tc>
                  <a:txBody>
                    <a:bodyPr/>
                    <a:lstStyle/>
                    <a:p>
                      <a:pPr algn="l" fontAlgn="ctr"/>
                      <a:r>
                        <a:rPr lang="zh-TW" altLang="en-US" sz="1000" u="none" strike="noStrike">
                          <a:effectLst/>
                          <a:latin typeface="Meiryo UI" panose="020B0604030504040204" pitchFamily="50" charset="-128"/>
                          <a:ea typeface="Meiryo UI" panose="020B0604030504040204" pitchFamily="50" charset="-128"/>
                        </a:rPr>
                        <a:t>実績報告 </a:t>
                      </a:r>
                      <a:r>
                        <a:rPr lang="zh-TW" altLang="en-US" sz="1000" b="1" u="sng" strike="noStrike">
                          <a:effectLst/>
                          <a:latin typeface="Meiryo UI" panose="020B0604030504040204" pitchFamily="50" charset="-128"/>
                          <a:ea typeface="Meiryo UI" panose="020B0604030504040204" pitchFamily="50" charset="-128"/>
                        </a:rPr>
                        <a:t>審査完了後</a:t>
                      </a:r>
                      <a:endParaRPr lang="zh-TW" altLang="en-US" sz="1000" b="1" i="0" u="none" strike="noStrike">
                        <a:solidFill>
                          <a:srgbClr val="000000"/>
                        </a:solidFill>
                        <a:effectLst/>
                        <a:latin typeface="Meiryo UI" panose="020B0604030504040204" pitchFamily="50" charset="-128"/>
                        <a:ea typeface="Meiryo UI" panose="020B0604030504040204" pitchFamily="50" charset="-128"/>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b"/>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extLst>
                  <a:ext uri="{0D108BD9-81ED-4DB2-BD59-A6C34878D82A}">
                    <a16:rowId xmlns:a16="http://schemas.microsoft.com/office/drawing/2014/main" val="91103382"/>
                  </a:ext>
                </a:extLst>
              </a:tr>
              <a:tr h="444083">
                <a:tc>
                  <a:txBody>
                    <a:bodyPr/>
                    <a:lstStyle/>
                    <a:p>
                      <a:pPr algn="l" fontAlgn="ctr"/>
                      <a:r>
                        <a:rPr lang="zh-TW" altLang="en-US" sz="1000" u="none" strike="noStrike">
                          <a:effectLst/>
                          <a:latin typeface="Meiryo UI" panose="020B0604030504040204" pitchFamily="50" charset="-128"/>
                          <a:ea typeface="Meiryo UI" panose="020B0604030504040204" pitchFamily="50" charset="-128"/>
                        </a:rPr>
                        <a:t>精算払請求 </a:t>
                      </a:r>
                      <a:r>
                        <a:rPr lang="zh-TW" altLang="en-US" sz="1000" b="1" u="sng" strike="noStrike">
                          <a:effectLst/>
                          <a:latin typeface="Meiryo UI" panose="020B0604030504040204" pitchFamily="50" charset="-128"/>
                          <a:ea typeface="Meiryo UI" panose="020B0604030504040204" pitchFamily="50" charset="-128"/>
                        </a:rPr>
                        <a:t>審査完了後</a:t>
                      </a:r>
                      <a:endParaRPr lang="zh-TW" altLang="en-US" sz="1000" b="1" i="0" u="none" strike="noStrike">
                        <a:solidFill>
                          <a:srgbClr val="000000"/>
                        </a:solidFill>
                        <a:effectLst/>
                        <a:latin typeface="Meiryo UI" panose="020B0604030504040204" pitchFamily="50" charset="-128"/>
                        <a:ea typeface="Meiryo UI" panose="020B0604030504040204" pitchFamily="50" charset="-128"/>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accent1">
                        <a:lumMod val="20000"/>
                        <a:lumOff val="80000"/>
                      </a:schemeClr>
                    </a:solid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000" u="none" strike="noStrike">
                          <a:effectLst/>
                          <a:latin typeface="Meiryo UI" panose="020B0604030504040204" pitchFamily="50" charset="-128"/>
                          <a:ea typeface="Meiryo UI" panose="020B0604030504040204" pitchFamily="50" charset="-128"/>
                        </a:rPr>
                        <a:t>交付申請取下届</a:t>
                      </a:r>
                      <a:endParaRPr lang="ja-JP" altLang="en-US" sz="10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l" fontAlgn="ctr"/>
                      <a:r>
                        <a:rPr lang="ja-JP" altLang="en-US" sz="1600" u="none" strike="noStrike">
                          <a:effectLst/>
                          <a:latin typeface="Meiryo UI" panose="020B0604030504040204" pitchFamily="50" charset="-128"/>
                          <a:ea typeface="Meiryo UI" panose="020B0604030504040204" pitchFamily="50" charset="-128"/>
                        </a:rPr>
                        <a:t>　</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tc>
                  <a:txBody>
                    <a:bodyPr/>
                    <a:lstStyle/>
                    <a:p>
                      <a:pPr algn="ctr" fontAlgn="ctr"/>
                      <a:r>
                        <a:rPr lang="ja-JP" altLang="en-US" sz="1600" u="none" strike="noStrike">
                          <a:effectLst/>
                          <a:latin typeface="Meiryo UI" panose="020B0604030504040204" pitchFamily="50" charset="-128"/>
                          <a:ea typeface="Meiryo UI" panose="020B0604030504040204" pitchFamily="50" charset="-128"/>
                        </a:rPr>
                        <a:t>●</a:t>
                      </a:r>
                      <a:endParaRPr lang="ja-JP" altLang="en-US" sz="1600" b="0" i="0" u="none" strike="noStrike">
                        <a:solidFill>
                          <a:srgbClr val="000000"/>
                        </a:solidFill>
                        <a:effectLst/>
                        <a:latin typeface="Meiryo UI" panose="020B0604030504040204" pitchFamily="50" charset="-128"/>
                        <a:ea typeface="Meiryo UI" panose="020B0604030504040204" pitchFamily="50" charset="-128"/>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noFill/>
                  </a:tcPr>
                </a:tc>
                <a:extLst>
                  <a:ext uri="{0D108BD9-81ED-4DB2-BD59-A6C34878D82A}">
                    <a16:rowId xmlns:a16="http://schemas.microsoft.com/office/drawing/2014/main" val="3624367420"/>
                  </a:ext>
                </a:extLst>
              </a:tr>
            </a:tbl>
          </a:graphicData>
        </a:graphic>
      </p:graphicFrame>
      <p:sp>
        <p:nvSpPr>
          <p:cNvPr id="14" name="正方形/長方形 13">
            <a:extLst>
              <a:ext uri="{FF2B5EF4-FFF2-40B4-BE49-F238E27FC236}">
                <a16:creationId xmlns:a16="http://schemas.microsoft.com/office/drawing/2014/main" id="{FA1A6961-4FE5-BBB6-913A-1177107C9CBD}"/>
              </a:ext>
            </a:extLst>
          </p:cNvPr>
          <p:cNvSpPr/>
          <p:nvPr/>
        </p:nvSpPr>
        <p:spPr>
          <a:xfrm>
            <a:off x="9657077" y="1288650"/>
            <a:ext cx="2313940" cy="282246"/>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lIns="36000" tIns="36000" rIns="36000" bIns="36000" rtlCol="0" anchor="b"/>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lang="ja-JP" altLang="en-US">
                <a:latin typeface="Meiryo UI" panose="020B0604030504040204" pitchFamily="50" charset="-128"/>
                <a:ea typeface="Meiryo UI" panose="020B0604030504040204" pitchFamily="50" charset="-128"/>
              </a:rPr>
              <a:t>●：申請の作成・提出が可能</a:t>
            </a:r>
            <a:endParaRPr kumimoji="1" lang="ja-JP" altLang="en-US" sz="1100">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884E78C2-32CE-C28D-D7BD-CFFE2804794B}"/>
              </a:ext>
            </a:extLst>
          </p:cNvPr>
          <p:cNvSpPr/>
          <p:nvPr/>
        </p:nvSpPr>
        <p:spPr>
          <a:xfrm>
            <a:off x="6246593" y="4123262"/>
            <a:ext cx="563880" cy="466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47" name="正方形/長方形 46">
            <a:extLst>
              <a:ext uri="{FF2B5EF4-FFF2-40B4-BE49-F238E27FC236}">
                <a16:creationId xmlns:a16="http://schemas.microsoft.com/office/drawing/2014/main" id="{6A169C43-68FF-6D19-6C5D-62368A00F508}"/>
              </a:ext>
            </a:extLst>
          </p:cNvPr>
          <p:cNvSpPr/>
          <p:nvPr/>
        </p:nvSpPr>
        <p:spPr>
          <a:xfrm>
            <a:off x="7371180" y="4123262"/>
            <a:ext cx="563880" cy="466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5A7F30B0-08C1-1E6D-D640-7BF1495593ED}"/>
              </a:ext>
            </a:extLst>
          </p:cNvPr>
          <p:cNvSpPr/>
          <p:nvPr/>
        </p:nvSpPr>
        <p:spPr>
          <a:xfrm>
            <a:off x="7977917" y="4548184"/>
            <a:ext cx="563880" cy="466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49" name="正方形/長方形 48">
            <a:extLst>
              <a:ext uri="{FF2B5EF4-FFF2-40B4-BE49-F238E27FC236}">
                <a16:creationId xmlns:a16="http://schemas.microsoft.com/office/drawing/2014/main" id="{F2C8F33A-71FF-3CA4-E024-12CDBE0923C2}"/>
              </a:ext>
            </a:extLst>
          </p:cNvPr>
          <p:cNvSpPr/>
          <p:nvPr/>
        </p:nvSpPr>
        <p:spPr>
          <a:xfrm>
            <a:off x="9687812" y="4548184"/>
            <a:ext cx="563880" cy="466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cxnSp>
        <p:nvCxnSpPr>
          <p:cNvPr id="53" name="コネクタ: カギ線 52">
            <a:extLst>
              <a:ext uri="{FF2B5EF4-FFF2-40B4-BE49-F238E27FC236}">
                <a16:creationId xmlns:a16="http://schemas.microsoft.com/office/drawing/2014/main" id="{0177A40A-ED31-D468-5EE6-009F3E7DB0AB}"/>
              </a:ext>
            </a:extLst>
          </p:cNvPr>
          <p:cNvCxnSpPr>
            <a:cxnSpLocks/>
            <a:stCxn id="48" idx="2"/>
            <a:endCxn id="49" idx="2"/>
          </p:cNvCxnSpPr>
          <p:nvPr/>
        </p:nvCxnSpPr>
        <p:spPr>
          <a:xfrm rot="16200000" flipH="1">
            <a:off x="9114804" y="4159543"/>
            <a:ext cx="12700" cy="1709895"/>
          </a:xfrm>
          <a:prstGeom prst="bentConnector3">
            <a:avLst>
              <a:gd name="adj1" fmla="val 4350000"/>
            </a:avLst>
          </a:prstGeom>
          <a:ln w="25400">
            <a:solidFill>
              <a:schemeClr val="accent1">
                <a:lumMod val="75000"/>
              </a:schemeClr>
            </a:solidFill>
            <a:headEnd type="arrow" w="sm" len="sm"/>
            <a:tailEnd type="arrow" w="sm" len="sm"/>
          </a:ln>
        </p:spPr>
        <p:style>
          <a:lnRef idx="1">
            <a:schemeClr val="dk1"/>
          </a:lnRef>
          <a:fillRef idx="0">
            <a:schemeClr val="dk1"/>
          </a:fillRef>
          <a:effectRef idx="0">
            <a:schemeClr val="dk1"/>
          </a:effectRef>
          <a:fontRef idx="minor">
            <a:schemeClr val="tx1"/>
          </a:fontRef>
        </p:style>
      </p:cxnSp>
      <p:sp>
        <p:nvSpPr>
          <p:cNvPr id="59" name="二等辺三角形 58">
            <a:extLst>
              <a:ext uri="{FF2B5EF4-FFF2-40B4-BE49-F238E27FC236}">
                <a16:creationId xmlns:a16="http://schemas.microsoft.com/office/drawing/2014/main" id="{139B463E-1EA6-C73E-44C3-F4913A682F48}"/>
              </a:ext>
            </a:extLst>
          </p:cNvPr>
          <p:cNvSpPr/>
          <p:nvPr/>
        </p:nvSpPr>
        <p:spPr>
          <a:xfrm rot="18382487">
            <a:off x="7861032" y="5381701"/>
            <a:ext cx="171418" cy="796119"/>
          </a:xfrm>
          <a:prstGeom prst="triangl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61" name="二等辺三角形 60">
            <a:extLst>
              <a:ext uri="{FF2B5EF4-FFF2-40B4-BE49-F238E27FC236}">
                <a16:creationId xmlns:a16="http://schemas.microsoft.com/office/drawing/2014/main" id="{FDFF533C-2EE9-CA1D-6384-7EF147C8FD50}"/>
              </a:ext>
            </a:extLst>
          </p:cNvPr>
          <p:cNvSpPr/>
          <p:nvPr/>
        </p:nvSpPr>
        <p:spPr>
          <a:xfrm>
            <a:off x="9041801" y="5603389"/>
            <a:ext cx="159349" cy="295985"/>
          </a:xfrm>
          <a:prstGeom prst="triangl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43" name="テキスト ボックス 42">
            <a:extLst>
              <a:ext uri="{FF2B5EF4-FFF2-40B4-BE49-F238E27FC236}">
                <a16:creationId xmlns:a16="http://schemas.microsoft.com/office/drawing/2014/main" id="{B091DD54-E46E-79D5-C1CA-A85F489E2C5F}"/>
              </a:ext>
            </a:extLst>
          </p:cNvPr>
          <p:cNvSpPr txBox="1"/>
          <p:nvPr/>
        </p:nvSpPr>
        <p:spPr>
          <a:xfrm>
            <a:off x="8059929" y="5883257"/>
            <a:ext cx="4007497" cy="638648"/>
          </a:xfrm>
          <a:prstGeom prst="rect">
            <a:avLst/>
          </a:prstGeom>
          <a:solidFill>
            <a:schemeClr val="accent4">
              <a:lumMod val="20000"/>
              <a:lumOff val="80000"/>
            </a:schemeClr>
          </a:solidFill>
        </p:spPr>
        <p:txBody>
          <a:bodyPr wrap="none" rtlCol="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1000">
                <a:latin typeface="Meiryo UI" panose="020B0604030504040204" pitchFamily="50" charset="-128"/>
                <a:ea typeface="Meiryo UI" panose="020B0604030504040204" pitchFamily="50" charset="-128"/>
              </a:rPr>
              <a:t>「実績報告」と「精算払請求書」の入力画面は、</a:t>
            </a:r>
            <a:br>
              <a:rPr lang="en-US" altLang="ja-JP" sz="1000">
                <a:latin typeface="Meiryo UI" panose="020B0604030504040204" pitchFamily="50" charset="-128"/>
                <a:ea typeface="Meiryo UI" panose="020B0604030504040204" pitchFamily="50" charset="-128"/>
              </a:rPr>
            </a:br>
            <a:r>
              <a:rPr lang="ja-JP" altLang="en-US" sz="1000">
                <a:latin typeface="Meiryo UI" panose="020B0604030504040204" pitchFamily="50" charset="-128"/>
                <a:ea typeface="Meiryo UI" panose="020B0604030504040204" pitchFamily="50" charset="-128"/>
              </a:rPr>
              <a:t>以下</a:t>
            </a:r>
            <a:r>
              <a:rPr lang="en-US" altLang="ja-JP" sz="1000">
                <a:latin typeface="Meiryo UI" panose="020B0604030504040204" pitchFamily="50" charset="-128"/>
                <a:ea typeface="Meiryo UI" panose="020B0604030504040204" pitchFamily="50" charset="-128"/>
              </a:rPr>
              <a:t>2</a:t>
            </a:r>
            <a:r>
              <a:rPr lang="ja-JP" altLang="en-US" sz="1000">
                <a:latin typeface="Meiryo UI" panose="020B0604030504040204" pitchFamily="50" charset="-128"/>
                <a:ea typeface="Meiryo UI" panose="020B0604030504040204" pitchFamily="50" charset="-128"/>
              </a:rPr>
              <a:t>つのいずれの方法からでも入力できます。</a:t>
            </a:r>
            <a:endParaRPr lang="en-US" altLang="ja-JP" sz="1000">
              <a:latin typeface="Meiryo UI" panose="020B0604030504040204" pitchFamily="50" charset="-128"/>
              <a:ea typeface="Meiryo UI" panose="020B0604030504040204" pitchFamily="50" charset="-128"/>
            </a:endParaRPr>
          </a:p>
          <a:p>
            <a:pPr marL="176213" indent="-87313" algn="l">
              <a:buFont typeface="Arial" panose="020B0604020202020204" pitchFamily="34" charset="0"/>
              <a:buChar char="•"/>
            </a:pPr>
            <a:r>
              <a:rPr kumimoji="1" lang="ja-JP" altLang="en-US" sz="1000">
                <a:latin typeface="Meiryo UI" panose="020B0604030504040204" pitchFamily="50" charset="-128"/>
                <a:ea typeface="Meiryo UI" panose="020B0604030504040204" pitchFamily="50" charset="-128"/>
              </a:rPr>
              <a:t>「～</a:t>
            </a:r>
            <a:r>
              <a:rPr lang="ja-JP" altLang="en-US" sz="1000" u="none" strike="noStrike">
                <a:effectLst/>
                <a:latin typeface="Meiryo UI" panose="020B0604030504040204" pitchFamily="50" charset="-128"/>
                <a:ea typeface="Meiryo UI" panose="020B0604030504040204" pitchFamily="50" charset="-128"/>
              </a:rPr>
              <a:t>を</a:t>
            </a:r>
            <a:r>
              <a:rPr lang="ja-JP" altLang="en-US" sz="1000" b="1">
                <a:latin typeface="Meiryo UI" panose="020B0604030504040204" pitchFamily="50" charset="-128"/>
                <a:ea typeface="Meiryo UI" panose="020B0604030504040204" pitchFamily="50" charset="-128"/>
              </a:rPr>
              <a:t>参照</a:t>
            </a:r>
            <a:r>
              <a:rPr lang="ja-JP" altLang="en-US" sz="1000" u="none" strike="noStrike">
                <a:effectLst/>
                <a:latin typeface="Meiryo UI" panose="020B0604030504040204" pitchFamily="50" charset="-128"/>
                <a:ea typeface="Meiryo UI" panose="020B0604030504040204" pitchFamily="50" charset="-128"/>
              </a:rPr>
              <a:t>する</a:t>
            </a:r>
            <a:r>
              <a:rPr kumimoji="1" lang="ja-JP" altLang="en-US" sz="1000">
                <a:latin typeface="Meiryo UI" panose="020B0604030504040204" pitchFamily="50" charset="-128"/>
                <a:ea typeface="Meiryo UI" panose="020B0604030504040204" pitchFamily="50" charset="-128"/>
              </a:rPr>
              <a:t>」の下に表示される「申請する」のボタンを押下</a:t>
            </a:r>
            <a:endParaRPr kumimoji="1" lang="en-US" altLang="ja-JP" sz="1000">
              <a:latin typeface="Meiryo UI" panose="020B0604030504040204" pitchFamily="50" charset="-128"/>
              <a:ea typeface="Meiryo UI" panose="020B0604030504040204" pitchFamily="50" charset="-128"/>
            </a:endParaRPr>
          </a:p>
          <a:p>
            <a:pPr marL="176213" indent="-87313" algn="l">
              <a:buFont typeface="Arial" panose="020B0604020202020204" pitchFamily="34" charset="0"/>
              <a:buChar char="•"/>
            </a:pPr>
            <a:r>
              <a:rPr kumimoji="1" lang="ja-JP" altLang="en-US" sz="1000">
                <a:latin typeface="Meiryo UI" panose="020B0604030504040204" pitchFamily="50" charset="-128"/>
                <a:ea typeface="Meiryo UI" panose="020B0604030504040204" pitchFamily="50" charset="-128"/>
              </a:rPr>
              <a:t>マイページのメニューの上部に表示される「～を</a:t>
            </a:r>
            <a:r>
              <a:rPr kumimoji="1" lang="ja-JP" altLang="en-US" sz="1000" b="1">
                <a:latin typeface="Meiryo UI" panose="020B0604030504040204" pitchFamily="50" charset="-128"/>
                <a:ea typeface="Meiryo UI" panose="020B0604030504040204" pitchFamily="50" charset="-128"/>
              </a:rPr>
              <a:t>申請</a:t>
            </a:r>
            <a:r>
              <a:rPr kumimoji="1" lang="ja-JP" altLang="en-US" sz="1000">
                <a:latin typeface="Meiryo UI" panose="020B0604030504040204" pitchFamily="50" charset="-128"/>
                <a:ea typeface="Meiryo UI" panose="020B0604030504040204" pitchFamily="50" charset="-128"/>
              </a:rPr>
              <a:t>する」の直下にあるリンク</a:t>
            </a:r>
            <a:endParaRPr kumimoji="1" lang="en-US" altLang="ja-JP" sz="1000">
              <a:latin typeface="Meiryo UI" panose="020B0604030504040204" pitchFamily="50" charset="-128"/>
              <a:ea typeface="Meiryo UI" panose="020B0604030504040204" pitchFamily="50" charset="-128"/>
            </a:endParaRPr>
          </a:p>
        </p:txBody>
      </p:sp>
      <p:cxnSp>
        <p:nvCxnSpPr>
          <p:cNvPr id="45" name="コネクタ: カギ線 44">
            <a:extLst>
              <a:ext uri="{FF2B5EF4-FFF2-40B4-BE49-F238E27FC236}">
                <a16:creationId xmlns:a16="http://schemas.microsoft.com/office/drawing/2014/main" id="{C67ACC1D-4B5E-5751-876A-0A7D11BA07AC}"/>
              </a:ext>
            </a:extLst>
          </p:cNvPr>
          <p:cNvCxnSpPr>
            <a:cxnSpLocks/>
            <a:stCxn id="46" idx="2"/>
            <a:endCxn id="47" idx="2"/>
          </p:cNvCxnSpPr>
          <p:nvPr/>
        </p:nvCxnSpPr>
        <p:spPr>
          <a:xfrm rot="16200000" flipH="1">
            <a:off x="7090826" y="4027275"/>
            <a:ext cx="12700" cy="1124587"/>
          </a:xfrm>
          <a:prstGeom prst="bentConnector3">
            <a:avLst>
              <a:gd name="adj1" fmla="val 7651575"/>
            </a:avLst>
          </a:prstGeom>
          <a:ln w="25400">
            <a:solidFill>
              <a:schemeClr val="accent1">
                <a:lumMod val="75000"/>
              </a:schemeClr>
            </a:solidFill>
            <a:headEnd type="arrow" w="sm" len="sm"/>
            <a:tailEnd type="arrow" w="sm" len="s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062931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3BF076A5-BDC1-51D0-9B63-4EDD801D436B}"/>
              </a:ext>
            </a:extLst>
          </p:cNvPr>
          <p:cNvSpPr/>
          <p:nvPr/>
        </p:nvSpPr>
        <p:spPr>
          <a:xfrm>
            <a:off x="656303" y="1168809"/>
            <a:ext cx="11149781" cy="4520381"/>
          </a:xfrm>
          <a:prstGeom prst="roundRect">
            <a:avLst>
              <a:gd name="adj" fmla="val 9489"/>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buNone/>
            </a:pPr>
            <a:r>
              <a:rPr lang="ja-JP" altLang="en-US" sz="2400">
                <a:solidFill>
                  <a:schemeClr val="tx1"/>
                </a:solidFill>
                <a:latin typeface="Meiryo UI"/>
                <a:ea typeface="Meiryo UI"/>
              </a:rPr>
              <a:t>●</a:t>
            </a:r>
            <a:r>
              <a:rPr lang="ja-JP" altLang="en-US" sz="2400" b="1">
                <a:solidFill>
                  <a:schemeClr val="tx1"/>
                </a:solidFill>
                <a:latin typeface="Meiryo UI"/>
                <a:ea typeface="Meiryo UI"/>
              </a:rPr>
              <a:t>新システムの操作に係るお問い合わせ窓口（商工会議所地区）</a:t>
            </a:r>
          </a:p>
          <a:p>
            <a:pPr marL="0" indent="0">
              <a:buNone/>
            </a:pPr>
            <a:r>
              <a:rPr lang="ja-JP" altLang="en-US" sz="2400">
                <a:solidFill>
                  <a:schemeClr val="tx1"/>
                </a:solidFill>
                <a:latin typeface="Meiryo UI"/>
                <a:ea typeface="Meiryo UI"/>
              </a:rPr>
              <a:t>　　　 ☎　</a:t>
            </a:r>
            <a:r>
              <a:rPr lang="en-US" altLang="ja-JP" sz="2400">
                <a:solidFill>
                  <a:schemeClr val="tx1"/>
                </a:solidFill>
                <a:latin typeface="Meiryo UI"/>
                <a:ea typeface="Meiryo UI"/>
              </a:rPr>
              <a:t>03-6704-4709</a:t>
            </a:r>
          </a:p>
          <a:p>
            <a:pPr marL="0" indent="0">
              <a:buNone/>
            </a:pPr>
            <a:r>
              <a:rPr lang="ja-JP" altLang="en-US" sz="2400">
                <a:solidFill>
                  <a:schemeClr val="tx1"/>
                </a:solidFill>
                <a:latin typeface="Meiryo UI"/>
                <a:ea typeface="Meiryo UI"/>
              </a:rPr>
              <a:t>　　　 受付時間 </a:t>
            </a:r>
            <a:r>
              <a:rPr lang="en-US" altLang="ja-JP" sz="2400">
                <a:solidFill>
                  <a:schemeClr val="tx1"/>
                </a:solidFill>
                <a:latin typeface="Meiryo UI"/>
                <a:ea typeface="Meiryo UI"/>
              </a:rPr>
              <a:t>9:00</a:t>
            </a:r>
            <a:r>
              <a:rPr lang="ja-JP" altLang="en-US" sz="2400">
                <a:solidFill>
                  <a:schemeClr val="tx1"/>
                </a:solidFill>
                <a:latin typeface="Meiryo UI"/>
                <a:ea typeface="Meiryo UI"/>
              </a:rPr>
              <a:t>～</a:t>
            </a:r>
            <a:r>
              <a:rPr lang="en-US" altLang="ja-JP" sz="2400">
                <a:solidFill>
                  <a:schemeClr val="tx1"/>
                </a:solidFill>
                <a:latin typeface="Meiryo UI"/>
                <a:ea typeface="Meiryo UI"/>
              </a:rPr>
              <a:t>12:00､13:00</a:t>
            </a:r>
            <a:r>
              <a:rPr lang="ja-JP" altLang="en-US" sz="2400">
                <a:solidFill>
                  <a:schemeClr val="tx1"/>
                </a:solidFill>
                <a:latin typeface="Meiryo UI"/>
                <a:ea typeface="Meiryo UI"/>
              </a:rPr>
              <a:t>～</a:t>
            </a:r>
            <a:r>
              <a:rPr lang="en-US" altLang="ja-JP" sz="2400">
                <a:solidFill>
                  <a:schemeClr val="tx1"/>
                </a:solidFill>
                <a:latin typeface="Meiryo UI"/>
                <a:ea typeface="Meiryo UI"/>
              </a:rPr>
              <a:t>17:00</a:t>
            </a:r>
          </a:p>
          <a:p>
            <a:pPr marL="0" indent="0">
              <a:buNone/>
            </a:pPr>
            <a:r>
              <a:rPr lang="ja-JP" altLang="en-US" sz="2400">
                <a:solidFill>
                  <a:schemeClr val="tx1"/>
                </a:solidFill>
                <a:latin typeface="Meiryo UI"/>
                <a:ea typeface="Meiryo UI"/>
              </a:rPr>
              <a:t>　　　 </a:t>
            </a:r>
            <a:r>
              <a:rPr lang="en-US" altLang="ja-JP" sz="2400">
                <a:solidFill>
                  <a:schemeClr val="tx1"/>
                </a:solidFill>
                <a:latin typeface="Meiryo UI"/>
                <a:ea typeface="Meiryo UI"/>
              </a:rPr>
              <a:t>※</a:t>
            </a:r>
            <a:r>
              <a:rPr lang="ja-JP" altLang="en-US" sz="2400">
                <a:solidFill>
                  <a:schemeClr val="tx1"/>
                </a:solidFill>
                <a:latin typeface="Meiryo UI"/>
                <a:ea typeface="Meiryo UI"/>
              </a:rPr>
              <a:t>土日祝日、年末年始の休業日を除く</a:t>
            </a:r>
          </a:p>
          <a:p>
            <a:pPr marL="0" indent="0">
              <a:buNone/>
            </a:pPr>
            <a:r>
              <a:rPr lang="ja-JP" altLang="en-US" sz="2400">
                <a:solidFill>
                  <a:schemeClr val="tx1"/>
                </a:solidFill>
                <a:latin typeface="Meiryo UI"/>
                <a:ea typeface="Meiryo UI"/>
              </a:rPr>
              <a:t>　　　 </a:t>
            </a:r>
            <a:r>
              <a:rPr lang="en-US" altLang="ja-JP" sz="2400">
                <a:solidFill>
                  <a:schemeClr val="tx1"/>
                </a:solidFill>
                <a:latin typeface="Meiryo UI"/>
                <a:ea typeface="Meiryo UI"/>
              </a:rPr>
              <a:t>※</a:t>
            </a:r>
            <a:r>
              <a:rPr lang="ja-JP" altLang="en-US" sz="2400">
                <a:solidFill>
                  <a:schemeClr val="tx1"/>
                </a:solidFill>
                <a:latin typeface="Meiryo UI"/>
                <a:ea typeface="Meiryo UI"/>
              </a:rPr>
              <a:t>お電話はお間違いのないようお願いいたします（通話料がかかります）</a:t>
            </a:r>
            <a:endParaRPr lang="en-US" altLang="ja-JP" sz="2400">
              <a:solidFill>
                <a:schemeClr val="tx1"/>
              </a:solidFill>
              <a:latin typeface="Meiryo UI"/>
              <a:ea typeface="Meiryo UI"/>
            </a:endParaRPr>
          </a:p>
          <a:p>
            <a:pPr marL="0" indent="0">
              <a:buNone/>
            </a:pPr>
            <a:r>
              <a:rPr lang="ja-JP" altLang="en-US" sz="2400">
                <a:solidFill>
                  <a:schemeClr val="tx1"/>
                </a:solidFill>
                <a:latin typeface="Meiryo UI"/>
                <a:ea typeface="Meiryo UI"/>
              </a:rPr>
              <a:t>　　　 </a:t>
            </a:r>
            <a:r>
              <a:rPr lang="en-US" altLang="ja-JP" sz="2400">
                <a:solidFill>
                  <a:schemeClr val="tx1"/>
                </a:solidFill>
                <a:latin typeface="Meiryo UI"/>
                <a:ea typeface="Meiryo UI"/>
              </a:rPr>
              <a:t>※</a:t>
            </a:r>
            <a:r>
              <a:rPr lang="ja-JP" altLang="en-US" sz="2400">
                <a:solidFill>
                  <a:schemeClr val="tx1"/>
                </a:solidFill>
                <a:latin typeface="Meiryo UI"/>
                <a:ea typeface="Meiryo UI"/>
              </a:rPr>
              <a:t>本補助金の概要や制度の詳細、補助金内容のお問い合わせ先については、</a:t>
            </a:r>
            <a:endParaRPr lang="en-US" altLang="ja-JP" sz="2400">
              <a:solidFill>
                <a:schemeClr val="tx1"/>
              </a:solidFill>
              <a:latin typeface="Meiryo UI"/>
              <a:ea typeface="Meiryo UI"/>
            </a:endParaRPr>
          </a:p>
          <a:p>
            <a:pPr marL="0" indent="0">
              <a:buNone/>
            </a:pPr>
            <a:r>
              <a:rPr lang="ja-JP" altLang="en-US" sz="2400">
                <a:solidFill>
                  <a:schemeClr val="tx1"/>
                </a:solidFill>
                <a:latin typeface="Meiryo UI"/>
                <a:ea typeface="Meiryo UI"/>
              </a:rPr>
              <a:t>　　　　　小規模事業者持続化補助金＜一般型＞のホームページをご参照ください。</a:t>
            </a:r>
          </a:p>
          <a:p>
            <a:pPr marL="0" indent="0">
              <a:buNone/>
            </a:pPr>
            <a:r>
              <a:rPr lang="en-US" altLang="ja-JP" sz="2400">
                <a:latin typeface="Meiryo UI"/>
                <a:ea typeface="Meiryo UI"/>
              </a:rPr>
              <a:t>  </a:t>
            </a:r>
            <a:r>
              <a:rPr lang="ja-JP" altLang="en-US" sz="2400">
                <a:latin typeface="Meiryo UI"/>
                <a:ea typeface="Meiryo UI"/>
              </a:rPr>
              <a:t>　　　</a:t>
            </a:r>
            <a:r>
              <a:rPr lang="en-US" altLang="ja-JP" sz="2400">
                <a:latin typeface="Meiryo UI"/>
                <a:ea typeface="Meiryo UI"/>
              </a:rPr>
              <a:t>     </a:t>
            </a:r>
            <a:r>
              <a:rPr lang="en-US" altLang="ja-JP" sz="2400">
                <a:latin typeface="Meiryo UI"/>
                <a:ea typeface="Meiryo UI"/>
                <a:hlinkClick r:id="rId2"/>
              </a:rPr>
              <a:t>https://s23.jizokukahojokin.info/</a:t>
            </a:r>
            <a:endParaRPr kumimoji="1" lang="ja-JP" altLang="en-US" sz="2400"/>
          </a:p>
        </p:txBody>
      </p:sp>
      <p:sp>
        <p:nvSpPr>
          <p:cNvPr id="5" name="正方形/長方形 4">
            <a:extLst>
              <a:ext uri="{FF2B5EF4-FFF2-40B4-BE49-F238E27FC236}">
                <a16:creationId xmlns:a16="http://schemas.microsoft.com/office/drawing/2014/main" id="{45B6B8A6-B50A-8ADF-8B12-01048BE3B7B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indent="0">
              <a:buFont typeface="Arial" panose="020B0604020202020204" pitchFamily="34" charset="0"/>
              <a:buNone/>
            </a:pPr>
            <a:r>
              <a:rPr lang="ja-JP" altLang="en-US" sz="2200" b="1">
                <a:solidFill>
                  <a:srgbClr val="0070C0"/>
                </a:solidFill>
                <a:latin typeface="Meiryo UI"/>
                <a:ea typeface="Meiryo UI"/>
              </a:rPr>
              <a:t>商工会議所地区における新システムご利用に関するお問い合わせ先</a:t>
            </a:r>
          </a:p>
        </p:txBody>
      </p:sp>
    </p:spTree>
    <p:extLst>
      <p:ext uri="{BB962C8B-B14F-4D97-AF65-F5344CB8AC3E}">
        <p14:creationId xmlns:p14="http://schemas.microsoft.com/office/powerpoint/2010/main" val="3285975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think-cell data - do not delete" hidden="1">
            <a:extLst>
              <a:ext uri="{FF2B5EF4-FFF2-40B4-BE49-F238E27FC236}">
                <a16:creationId xmlns:a16="http://schemas.microsoft.com/office/drawing/2014/main" id="{2CBE4A5E-3E35-4D2A-A7C8-6704EB6A68FC}"/>
              </a:ext>
            </a:extLst>
          </p:cNvPr>
          <p:cNvGraphicFramePr>
            <a:graphicFrameLocks noChangeAspect="1"/>
          </p:cNvGraphicFramePr>
          <p:nvPr>
            <p:custDataLst>
              <p:tags r:id="rId2"/>
            </p:custDataLst>
            <p:extLst>
              <p:ext uri="{D42A27DB-BD31-4B8C-83A1-F6EECF244321}">
                <p14:modId xmlns:p14="http://schemas.microsoft.com/office/powerpoint/2010/main" val="21161823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4" name="think-cell スライド" r:id="rId4" imgW="473" imgH="473" progId="TCLayout.ActiveDocument.1">
                  <p:embed/>
                </p:oleObj>
              </mc:Choice>
              <mc:Fallback>
                <p:oleObj name="think-cell スライド" r:id="rId4" imgW="473" imgH="473" progId="TCLayout.ActiveDocument.1">
                  <p:embed/>
                  <p:pic>
                    <p:nvPicPr>
                      <p:cNvPr id="20" name="think-cell data - do not delete" hidden="1">
                        <a:extLst>
                          <a:ext uri="{FF2B5EF4-FFF2-40B4-BE49-F238E27FC236}">
                            <a16:creationId xmlns:a16="http://schemas.microsoft.com/office/drawing/2014/main" id="{2CBE4A5E-3E35-4D2A-A7C8-6704EB6A68F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正方形/長方形 2">
            <a:extLst>
              <a:ext uri="{FF2B5EF4-FFF2-40B4-BE49-F238E27FC236}">
                <a16:creationId xmlns:a16="http://schemas.microsoft.com/office/drawing/2014/main" id="{08046855-EB58-47B3-EF45-F2AA723DE0E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a:solidFill>
                  <a:srgbClr val="0070C0"/>
                </a:solidFill>
                <a:latin typeface="Meiryo UI" panose="020B0604030504040204" pitchFamily="50" charset="-128"/>
                <a:ea typeface="Meiryo UI" panose="020B0604030504040204" pitchFamily="50" charset="-128"/>
              </a:rPr>
              <a:t>提出可能な申請一覧　画面イメージ</a:t>
            </a:r>
          </a:p>
        </p:txBody>
      </p:sp>
      <p:pic>
        <p:nvPicPr>
          <p:cNvPr id="7" name="図 6" descr="グラフィカル ユーザー インターフェイス, アプリケーション&#10;&#10;説明は自動で生成されたものです">
            <a:extLst>
              <a:ext uri="{FF2B5EF4-FFF2-40B4-BE49-F238E27FC236}">
                <a16:creationId xmlns:a16="http://schemas.microsoft.com/office/drawing/2014/main" id="{120A13D7-09C3-76D3-F46C-A28B5074A2B7}"/>
              </a:ext>
            </a:extLst>
          </p:cNvPr>
          <p:cNvPicPr>
            <a:picLocks noChangeAspect="1"/>
          </p:cNvPicPr>
          <p:nvPr/>
        </p:nvPicPr>
        <p:blipFill>
          <a:blip r:embed="rId6"/>
          <a:stretch>
            <a:fillRect/>
          </a:stretch>
        </p:blipFill>
        <p:spPr>
          <a:xfrm>
            <a:off x="861396" y="833564"/>
            <a:ext cx="4860193" cy="5262436"/>
          </a:xfrm>
          <a:prstGeom prst="rect">
            <a:avLst/>
          </a:prstGeom>
        </p:spPr>
      </p:pic>
      <p:pic>
        <p:nvPicPr>
          <p:cNvPr id="8" name="図 7" descr="テーブル&#10;&#10;説明は自動で生成されたものです">
            <a:extLst>
              <a:ext uri="{FF2B5EF4-FFF2-40B4-BE49-F238E27FC236}">
                <a16:creationId xmlns:a16="http://schemas.microsoft.com/office/drawing/2014/main" id="{6155CA94-B548-36F8-12C9-949426028696}"/>
              </a:ext>
            </a:extLst>
          </p:cNvPr>
          <p:cNvPicPr>
            <a:picLocks noChangeAspect="1"/>
          </p:cNvPicPr>
          <p:nvPr/>
        </p:nvPicPr>
        <p:blipFill>
          <a:blip r:embed="rId7"/>
          <a:stretch>
            <a:fillRect/>
          </a:stretch>
        </p:blipFill>
        <p:spPr>
          <a:xfrm>
            <a:off x="6470412" y="833564"/>
            <a:ext cx="4860193" cy="2186608"/>
          </a:xfrm>
          <a:prstGeom prst="rect">
            <a:avLst/>
          </a:prstGeom>
        </p:spPr>
      </p:pic>
      <p:pic>
        <p:nvPicPr>
          <p:cNvPr id="9" name="図 8">
            <a:extLst>
              <a:ext uri="{FF2B5EF4-FFF2-40B4-BE49-F238E27FC236}">
                <a16:creationId xmlns:a16="http://schemas.microsoft.com/office/drawing/2014/main" id="{D6D71782-5222-6476-C1D3-2633CECC975C}"/>
              </a:ext>
            </a:extLst>
          </p:cNvPr>
          <p:cNvPicPr>
            <a:picLocks noChangeAspect="1"/>
          </p:cNvPicPr>
          <p:nvPr/>
        </p:nvPicPr>
        <p:blipFill>
          <a:blip r:embed="rId8"/>
          <a:stretch>
            <a:fillRect/>
          </a:stretch>
        </p:blipFill>
        <p:spPr>
          <a:xfrm>
            <a:off x="6470412" y="3160143"/>
            <a:ext cx="4860193" cy="1334765"/>
          </a:xfrm>
          <a:prstGeom prst="rect">
            <a:avLst/>
          </a:prstGeom>
        </p:spPr>
      </p:pic>
      <p:pic>
        <p:nvPicPr>
          <p:cNvPr id="10" name="図 9" descr="グラフィカル ユーザー インターフェイス, テキスト&#10;&#10;説明は自動で生成されたものです">
            <a:extLst>
              <a:ext uri="{FF2B5EF4-FFF2-40B4-BE49-F238E27FC236}">
                <a16:creationId xmlns:a16="http://schemas.microsoft.com/office/drawing/2014/main" id="{6A9722DD-31D2-8923-8D52-9C3F7E9BE845}"/>
              </a:ext>
            </a:extLst>
          </p:cNvPr>
          <p:cNvPicPr>
            <a:picLocks noChangeAspect="1"/>
          </p:cNvPicPr>
          <p:nvPr/>
        </p:nvPicPr>
        <p:blipFill>
          <a:blip r:embed="rId9"/>
          <a:stretch>
            <a:fillRect/>
          </a:stretch>
        </p:blipFill>
        <p:spPr>
          <a:xfrm>
            <a:off x="6470412" y="4634879"/>
            <a:ext cx="4860193" cy="1459294"/>
          </a:xfrm>
          <a:prstGeom prst="rect">
            <a:avLst/>
          </a:prstGeom>
        </p:spPr>
      </p:pic>
      <p:sp>
        <p:nvSpPr>
          <p:cNvPr id="13" name="二等辺三角形 12">
            <a:extLst>
              <a:ext uri="{FF2B5EF4-FFF2-40B4-BE49-F238E27FC236}">
                <a16:creationId xmlns:a16="http://schemas.microsoft.com/office/drawing/2014/main" id="{C8D7E08D-2050-BF85-8E77-84FC2DA63AA8}"/>
              </a:ext>
            </a:extLst>
          </p:cNvPr>
          <p:cNvSpPr/>
          <p:nvPr/>
        </p:nvSpPr>
        <p:spPr>
          <a:xfrm rot="3136728">
            <a:off x="2386139" y="5025052"/>
            <a:ext cx="145533" cy="1493827"/>
          </a:xfrm>
          <a:prstGeom prst="triangl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AA8B4B95-DA01-D1D9-E509-2D080A41E3A1}"/>
              </a:ext>
            </a:extLst>
          </p:cNvPr>
          <p:cNvSpPr txBox="1"/>
          <p:nvPr/>
        </p:nvSpPr>
        <p:spPr>
          <a:xfrm>
            <a:off x="819816" y="6136879"/>
            <a:ext cx="5373594" cy="474199"/>
          </a:xfrm>
          <a:prstGeom prst="rect">
            <a:avLst/>
          </a:prstGeom>
          <a:solidFill>
            <a:schemeClr val="accent4">
              <a:lumMod val="20000"/>
              <a:lumOff val="80000"/>
            </a:schemeClr>
          </a:solidFill>
        </p:spPr>
        <p:txBody>
          <a:bodyPr wrap="square" rtlCol="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kumimoji="1" lang="ja-JP" altLang="en-US" sz="1000">
                <a:latin typeface="Meiryo UI" panose="020B0604030504040204" pitchFamily="50" charset="-128"/>
                <a:ea typeface="Meiryo UI" panose="020B0604030504040204" pitchFamily="50" charset="-128"/>
              </a:rPr>
              <a:t>いずれのメニュー共に、メニューに表示されている申請をまだ提出していない場合は、「～を</a:t>
            </a:r>
            <a:r>
              <a:rPr kumimoji="1" lang="ja-JP" altLang="en-US" sz="1000" b="1">
                <a:latin typeface="Meiryo UI" panose="020B0604030504040204" pitchFamily="50" charset="-128"/>
                <a:ea typeface="Meiryo UI" panose="020B0604030504040204" pitchFamily="50" charset="-128"/>
              </a:rPr>
              <a:t>参照</a:t>
            </a:r>
            <a:r>
              <a:rPr kumimoji="1" lang="ja-JP" altLang="en-US" sz="1000">
                <a:latin typeface="Meiryo UI" panose="020B0604030504040204" pitchFamily="50" charset="-128"/>
                <a:ea typeface="Meiryo UI" panose="020B0604030504040204" pitchFamily="50" charset="-128"/>
              </a:rPr>
              <a:t>する」ではなく「～を</a:t>
            </a:r>
            <a:r>
              <a:rPr kumimoji="1" lang="ja-JP" altLang="en-US" sz="1000" b="1">
                <a:latin typeface="Meiryo UI" panose="020B0604030504040204" pitchFamily="50" charset="-128"/>
                <a:ea typeface="Meiryo UI" panose="020B0604030504040204" pitchFamily="50" charset="-128"/>
              </a:rPr>
              <a:t>申請</a:t>
            </a:r>
            <a:r>
              <a:rPr kumimoji="1" lang="ja-JP" altLang="en-US" sz="1000">
                <a:latin typeface="Meiryo UI" panose="020B0604030504040204" pitchFamily="50" charset="-128"/>
                <a:ea typeface="Meiryo UI" panose="020B0604030504040204" pitchFamily="50" charset="-128"/>
              </a:rPr>
              <a:t>する」と表示されます。</a:t>
            </a:r>
            <a:br>
              <a:rPr kumimoji="1" lang="en-US" altLang="ja-JP" sz="1000">
                <a:latin typeface="Meiryo UI" panose="020B0604030504040204" pitchFamily="50" charset="-128"/>
                <a:ea typeface="Meiryo UI" panose="020B0604030504040204" pitchFamily="50" charset="-128"/>
              </a:rPr>
            </a:br>
            <a:r>
              <a:rPr kumimoji="1" lang="ja-JP" altLang="en-US" sz="1000">
                <a:latin typeface="Meiryo UI" panose="020B0604030504040204" pitchFamily="50" charset="-128"/>
                <a:ea typeface="Meiryo UI" panose="020B0604030504040204" pitchFamily="50" charset="-128"/>
              </a:rPr>
              <a:t>（押下すると、表示されている申請の入力画面に遷移します）</a:t>
            </a:r>
            <a:endParaRPr kumimoji="1" lang="en-US" altLang="ja-JP" sz="1000">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80BE071C-2189-E9A8-149B-9AB167357A62}"/>
              </a:ext>
            </a:extLst>
          </p:cNvPr>
          <p:cNvSpPr/>
          <p:nvPr/>
        </p:nvSpPr>
        <p:spPr>
          <a:xfrm>
            <a:off x="2586990" y="1885278"/>
            <a:ext cx="1497329" cy="220508"/>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wrap="none"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800" b="1" u="sng">
                <a:solidFill>
                  <a:srgbClr val="0D6EFD"/>
                </a:solidFill>
                <a:latin typeface="Meiryo UI" panose="020B0604030504040204" pitchFamily="50" charset="-128"/>
                <a:ea typeface="Meiryo UI" panose="020B0604030504040204" pitchFamily="50" charset="-128"/>
              </a:rPr>
              <a:t>公募・交付申請を参照する</a:t>
            </a:r>
            <a:endParaRPr kumimoji="1" lang="ja-JP" altLang="en-US" sz="800" b="1" u="sng">
              <a:solidFill>
                <a:srgbClr val="0D6EFD"/>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EE7F0C3E-E936-8485-E162-05267E717523}"/>
              </a:ext>
            </a:extLst>
          </p:cNvPr>
          <p:cNvSpPr/>
          <p:nvPr/>
        </p:nvSpPr>
        <p:spPr>
          <a:xfrm>
            <a:off x="2586990" y="3834231"/>
            <a:ext cx="1497329" cy="220508"/>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wrap="none"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800" b="1" u="sng">
                <a:solidFill>
                  <a:srgbClr val="0D6EFD"/>
                </a:solidFill>
                <a:latin typeface="Meiryo UI" panose="020B0604030504040204" pitchFamily="50" charset="-128"/>
                <a:ea typeface="Meiryo UI" panose="020B0604030504040204" pitchFamily="50" charset="-128"/>
              </a:rPr>
              <a:t>実績報告を参照する</a:t>
            </a:r>
            <a:endParaRPr kumimoji="1" lang="ja-JP" altLang="en-US" sz="800" b="1" u="sng">
              <a:solidFill>
                <a:srgbClr val="0D6EFD"/>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8E559A64-2309-BCF1-AFE2-B401C7A7EE6F}"/>
              </a:ext>
            </a:extLst>
          </p:cNvPr>
          <p:cNvSpPr/>
          <p:nvPr/>
        </p:nvSpPr>
        <p:spPr>
          <a:xfrm>
            <a:off x="2586990" y="5147176"/>
            <a:ext cx="1497329" cy="220508"/>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wrap="none" lIns="36000" tIns="36000" rIns="36000" bIns="36000"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800" b="1" u="sng">
                <a:solidFill>
                  <a:srgbClr val="0D6EFD"/>
                </a:solidFill>
                <a:latin typeface="Meiryo UI" panose="020B0604030504040204" pitchFamily="50" charset="-128"/>
                <a:ea typeface="Meiryo UI" panose="020B0604030504040204" pitchFamily="50" charset="-128"/>
              </a:rPr>
              <a:t>精算払請求を参照する</a:t>
            </a:r>
            <a:endParaRPr kumimoji="1" lang="ja-JP" altLang="en-US" sz="800" b="1" u="sng">
              <a:solidFill>
                <a:srgbClr val="0D6EFD"/>
              </a:solidFill>
              <a:latin typeface="Meiryo UI" panose="020B0604030504040204" pitchFamily="50" charset="-128"/>
              <a:ea typeface="Meiryo UI" panose="020B0604030504040204" pitchFamily="50" charset="-128"/>
            </a:endParaRPr>
          </a:p>
        </p:txBody>
      </p:sp>
      <p:sp>
        <p:nvSpPr>
          <p:cNvPr id="16" name="角丸四角形 7">
            <a:extLst>
              <a:ext uri="{FF2B5EF4-FFF2-40B4-BE49-F238E27FC236}">
                <a16:creationId xmlns:a16="http://schemas.microsoft.com/office/drawing/2014/main" id="{5A51FA5F-D3FA-FAB0-12B7-0702E3E43ABD}"/>
              </a:ext>
            </a:extLst>
          </p:cNvPr>
          <p:cNvSpPr/>
          <p:nvPr/>
        </p:nvSpPr>
        <p:spPr>
          <a:xfrm flipV="1">
            <a:off x="2691587" y="1885402"/>
            <a:ext cx="1270653" cy="220384"/>
          </a:xfrm>
          <a:prstGeom prst="roundRect">
            <a:avLst>
              <a:gd name="adj" fmla="val 629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1" name="角丸四角形 7">
            <a:extLst>
              <a:ext uri="{FF2B5EF4-FFF2-40B4-BE49-F238E27FC236}">
                <a16:creationId xmlns:a16="http://schemas.microsoft.com/office/drawing/2014/main" id="{448E4D5A-A324-9B44-BB35-37628CB3B602}"/>
              </a:ext>
            </a:extLst>
          </p:cNvPr>
          <p:cNvSpPr/>
          <p:nvPr/>
        </p:nvSpPr>
        <p:spPr>
          <a:xfrm flipV="1">
            <a:off x="2691587" y="3829458"/>
            <a:ext cx="1270653" cy="220384"/>
          </a:xfrm>
          <a:prstGeom prst="roundRect">
            <a:avLst>
              <a:gd name="adj" fmla="val 629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2" name="角丸四角形 7">
            <a:extLst>
              <a:ext uri="{FF2B5EF4-FFF2-40B4-BE49-F238E27FC236}">
                <a16:creationId xmlns:a16="http://schemas.microsoft.com/office/drawing/2014/main" id="{1D46CA94-3DC6-FEB7-66C4-6AE04C4CBA05}"/>
              </a:ext>
            </a:extLst>
          </p:cNvPr>
          <p:cNvSpPr/>
          <p:nvPr/>
        </p:nvSpPr>
        <p:spPr>
          <a:xfrm flipV="1">
            <a:off x="2691587" y="5144498"/>
            <a:ext cx="1270653" cy="220384"/>
          </a:xfrm>
          <a:prstGeom prst="roundRect">
            <a:avLst>
              <a:gd name="adj" fmla="val 629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cxnSp>
        <p:nvCxnSpPr>
          <p:cNvPr id="25" name="直線矢印コネクタ 24">
            <a:extLst>
              <a:ext uri="{FF2B5EF4-FFF2-40B4-BE49-F238E27FC236}">
                <a16:creationId xmlns:a16="http://schemas.microsoft.com/office/drawing/2014/main" id="{1A786A62-E456-BDF7-387B-25FC45E26ED6}"/>
              </a:ext>
            </a:extLst>
          </p:cNvPr>
          <p:cNvCxnSpPr>
            <a:cxnSpLocks/>
            <a:stCxn id="16" idx="3"/>
            <a:endCxn id="28" idx="1"/>
          </p:cNvCxnSpPr>
          <p:nvPr/>
        </p:nvCxnSpPr>
        <p:spPr>
          <a:xfrm>
            <a:off x="3962240" y="1995594"/>
            <a:ext cx="2628320" cy="287325"/>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28" name="角丸四角形 7">
            <a:extLst>
              <a:ext uri="{FF2B5EF4-FFF2-40B4-BE49-F238E27FC236}">
                <a16:creationId xmlns:a16="http://schemas.microsoft.com/office/drawing/2014/main" id="{81F4C4C3-904F-9D6D-AD02-1B3B4718F2E6}"/>
              </a:ext>
            </a:extLst>
          </p:cNvPr>
          <p:cNvSpPr/>
          <p:nvPr/>
        </p:nvSpPr>
        <p:spPr>
          <a:xfrm flipV="1">
            <a:off x="6590560" y="1545666"/>
            <a:ext cx="2012420" cy="1474506"/>
          </a:xfrm>
          <a:prstGeom prst="roundRect">
            <a:avLst>
              <a:gd name="adj" fmla="val 629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9" name="角丸四角形 7">
            <a:extLst>
              <a:ext uri="{FF2B5EF4-FFF2-40B4-BE49-F238E27FC236}">
                <a16:creationId xmlns:a16="http://schemas.microsoft.com/office/drawing/2014/main" id="{4FD3FB78-915A-42D6-94BD-F86CB88CAED1}"/>
              </a:ext>
            </a:extLst>
          </p:cNvPr>
          <p:cNvSpPr/>
          <p:nvPr/>
        </p:nvSpPr>
        <p:spPr>
          <a:xfrm flipV="1">
            <a:off x="6590560" y="3837828"/>
            <a:ext cx="2012420" cy="657080"/>
          </a:xfrm>
          <a:prstGeom prst="roundRect">
            <a:avLst>
              <a:gd name="adj" fmla="val 629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30" name="角丸四角形 7">
            <a:extLst>
              <a:ext uri="{FF2B5EF4-FFF2-40B4-BE49-F238E27FC236}">
                <a16:creationId xmlns:a16="http://schemas.microsoft.com/office/drawing/2014/main" id="{119375C4-624C-1F38-7DA4-E69F582DD7E2}"/>
              </a:ext>
            </a:extLst>
          </p:cNvPr>
          <p:cNvSpPr/>
          <p:nvPr/>
        </p:nvSpPr>
        <p:spPr>
          <a:xfrm flipV="1">
            <a:off x="6590560" y="5367356"/>
            <a:ext cx="2012420" cy="657080"/>
          </a:xfrm>
          <a:prstGeom prst="roundRect">
            <a:avLst>
              <a:gd name="adj" fmla="val 6296"/>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cxnSp>
        <p:nvCxnSpPr>
          <p:cNvPr id="32" name="直線矢印コネクタ 31">
            <a:extLst>
              <a:ext uri="{FF2B5EF4-FFF2-40B4-BE49-F238E27FC236}">
                <a16:creationId xmlns:a16="http://schemas.microsoft.com/office/drawing/2014/main" id="{A52DED89-4034-B972-0A3D-6B574D6210AF}"/>
              </a:ext>
            </a:extLst>
          </p:cNvPr>
          <p:cNvCxnSpPr>
            <a:cxnSpLocks/>
            <a:stCxn id="21" idx="3"/>
            <a:endCxn id="29" idx="1"/>
          </p:cNvCxnSpPr>
          <p:nvPr/>
        </p:nvCxnSpPr>
        <p:spPr>
          <a:xfrm>
            <a:off x="3962240" y="3939650"/>
            <a:ext cx="2628320" cy="226718"/>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35" name="直線矢印コネクタ 34">
            <a:extLst>
              <a:ext uri="{FF2B5EF4-FFF2-40B4-BE49-F238E27FC236}">
                <a16:creationId xmlns:a16="http://schemas.microsoft.com/office/drawing/2014/main" id="{70DBCE09-F4E7-C75C-8331-0BBC06ADAB5D}"/>
              </a:ext>
            </a:extLst>
          </p:cNvPr>
          <p:cNvCxnSpPr>
            <a:cxnSpLocks/>
            <a:stCxn id="22" idx="3"/>
            <a:endCxn id="30" idx="1"/>
          </p:cNvCxnSpPr>
          <p:nvPr/>
        </p:nvCxnSpPr>
        <p:spPr>
          <a:xfrm>
            <a:off x="3962240" y="5254690"/>
            <a:ext cx="2628320" cy="441206"/>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5" name="二等辺三角形 4">
            <a:extLst>
              <a:ext uri="{FF2B5EF4-FFF2-40B4-BE49-F238E27FC236}">
                <a16:creationId xmlns:a16="http://schemas.microsoft.com/office/drawing/2014/main" id="{D61541BB-D69C-E3A2-AE9C-78071A465530}"/>
              </a:ext>
            </a:extLst>
          </p:cNvPr>
          <p:cNvSpPr/>
          <p:nvPr/>
        </p:nvSpPr>
        <p:spPr>
          <a:xfrm rot="3136728">
            <a:off x="3604244" y="4006730"/>
            <a:ext cx="128603" cy="742230"/>
          </a:xfrm>
          <a:prstGeom prst="triangl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l"/>
            <a:endParaRPr kumimoji="1" lang="ja-JP" altLang="en-US" sz="1000" dirty="0">
              <a:solidFill>
                <a:srgbClr val="FF0000"/>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F6CF6DC8-F418-2CBE-AC8B-971983DC03E2}"/>
              </a:ext>
            </a:extLst>
          </p:cNvPr>
          <p:cNvSpPr txBox="1"/>
          <p:nvPr/>
        </p:nvSpPr>
        <p:spPr>
          <a:xfrm>
            <a:off x="819816" y="4515415"/>
            <a:ext cx="5373594" cy="382331"/>
          </a:xfrm>
          <a:prstGeom prst="rect">
            <a:avLst/>
          </a:prstGeom>
          <a:solidFill>
            <a:schemeClr val="accent4">
              <a:lumMod val="20000"/>
              <a:lumOff val="80000"/>
            </a:schemeClr>
          </a:solidFill>
        </p:spPr>
        <p:txBody>
          <a:bodyPr wrap="square" rtlCol="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buClr>
                <a:srgbClr val="FF0000"/>
              </a:buClr>
            </a:pPr>
            <a:r>
              <a:rPr lang="ja-JP" altLang="en-US" sz="1000">
                <a:latin typeface="Meiryo UI" panose="020B0604030504040204" pitchFamily="50" charset="-128"/>
                <a:ea typeface="Meiryo UI" panose="020B0604030504040204" pitchFamily="50" charset="-128"/>
              </a:rPr>
              <a:t>提出済の申請が事務局の審査により棄却となった場合は、申請ステータスが</a:t>
            </a:r>
            <a:r>
              <a:rPr lang="ja-JP" altLang="en-US" sz="1000" b="1">
                <a:latin typeface="Meiryo UI" panose="020B0604030504040204" pitchFamily="50" charset="-128"/>
                <a:ea typeface="Meiryo UI" panose="020B0604030504040204" pitchFamily="50" charset="-128"/>
              </a:rPr>
              <a:t>「棄却」</a:t>
            </a:r>
            <a:r>
              <a:rPr lang="ja-JP" altLang="en-US" sz="1000">
                <a:latin typeface="Meiryo UI" panose="020B0604030504040204" pitchFamily="50" charset="-128"/>
                <a:ea typeface="Meiryo UI" panose="020B0604030504040204" pitchFamily="50" charset="-128"/>
              </a:rPr>
              <a:t>と表示されます。</a:t>
            </a:r>
            <a:endParaRPr lang="en-US" altLang="ja-JP" sz="1000">
              <a:latin typeface="Meiryo UI" panose="020B0604030504040204" pitchFamily="50" charset="-128"/>
              <a:ea typeface="Meiryo UI" panose="020B0604030504040204" pitchFamily="50" charset="-128"/>
            </a:endParaRPr>
          </a:p>
          <a:p>
            <a:pPr>
              <a:buClr>
                <a:srgbClr val="FF0000"/>
              </a:buClr>
            </a:pPr>
            <a:r>
              <a:rPr lang="ja-JP" altLang="en-US" sz="1000">
                <a:latin typeface="Meiryo UI" panose="020B0604030504040204" pitchFamily="50" charset="-128"/>
                <a:ea typeface="Meiryo UI" panose="020B0604030504040204" pitchFamily="50" charset="-128"/>
              </a:rPr>
              <a:t>この場合、当該申請データの再度の提出はできませんので、改めて新規に申請を作成し直してください。</a:t>
            </a:r>
            <a:endParaRPr lang="en-US" altLang="ja-JP" sz="10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85175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1">
            <a:extLst>
              <a:ext uri="{FF2B5EF4-FFF2-40B4-BE49-F238E27FC236}">
                <a16:creationId xmlns:a16="http://schemas.microsoft.com/office/drawing/2014/main" id="{E82A4C2C-6647-F2D8-13FB-F07A94C03CDA}"/>
              </a:ext>
            </a:extLst>
          </p:cNvPr>
          <p:cNvSpPr txBox="1"/>
          <p:nvPr/>
        </p:nvSpPr>
        <p:spPr>
          <a:xfrm>
            <a:off x="894376" y="1513841"/>
            <a:ext cx="10403248" cy="3830320"/>
          </a:xfrm>
          <a:prstGeom prst="rect">
            <a:avLst/>
          </a:prstGeom>
          <a:solidFill>
            <a:schemeClr val="accent1">
              <a:lumMod val="40000"/>
              <a:lumOff val="60000"/>
            </a:schemeClr>
          </a:solidFill>
        </p:spPr>
        <p:txBody>
          <a:bodyPr wrap="square" lIns="91440" tIns="45720" rIns="91440" bIns="45720" rtlCol="0" anchor="ctr">
            <a:noAutofit/>
          </a:bodyPr>
          <a:lstStyle/>
          <a:p>
            <a:pPr algn="ctr">
              <a:buClr>
                <a:srgbClr val="FF0000"/>
              </a:buClr>
            </a:pPr>
            <a:r>
              <a:rPr lang="ja-JP" altLang="en-US" sz="4800" b="1">
                <a:latin typeface="Meiryo UI" panose="020B0604030504040204" pitchFamily="50" charset="-128"/>
                <a:ea typeface="Meiryo UI" panose="020B0604030504040204" pitchFamily="50" charset="-128"/>
              </a:rPr>
              <a:t>各申請共通の操作</a:t>
            </a:r>
            <a:endParaRPr lang="en-US" altLang="ja-JP" sz="4800" b="1">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868109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
            <a:extLst>
              <a:ext uri="{FF2B5EF4-FFF2-40B4-BE49-F238E27FC236}">
                <a16:creationId xmlns:a16="http://schemas.microsoft.com/office/drawing/2014/main" id="{69A9B1F8-9105-C796-79E0-D2901518EAA4}"/>
              </a:ext>
            </a:extLst>
          </p:cNvPr>
          <p:cNvSpPr txBox="1"/>
          <p:nvPr/>
        </p:nvSpPr>
        <p:spPr>
          <a:xfrm>
            <a:off x="6274822" y="1315329"/>
            <a:ext cx="5825146" cy="1384995"/>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a:buClr>
                <a:srgbClr val="FF0000"/>
              </a:buClr>
            </a:pP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本手引では、以下、「中止・廃止」の申請を例に手順を説明します。</a:t>
            </a:r>
            <a:endParaRPr lang="en-US" altLang="ja-JP" sz="1400">
              <a:solidFill>
                <a:srgbClr val="FF0000"/>
              </a:solidFill>
              <a:latin typeface="Meiryo UI" panose="020B0604030504040204" pitchFamily="50" charset="-128"/>
              <a:ea typeface="Meiryo UI" panose="020B0604030504040204" pitchFamily="50" charset="-128"/>
            </a:endParaRPr>
          </a:p>
          <a:p>
            <a:pPr>
              <a:buClr>
                <a:srgbClr val="FF0000"/>
              </a:buClr>
            </a:pPr>
            <a:r>
              <a:rPr lang="ja-JP" altLang="en-US" sz="1400">
                <a:solidFill>
                  <a:srgbClr val="FF0000"/>
                </a:solidFill>
                <a:latin typeface="Meiryo UI" panose="020B0604030504040204" pitchFamily="50" charset="-128"/>
                <a:ea typeface="Meiryo UI" panose="020B0604030504040204" pitchFamily="50" charset="-128"/>
              </a:rPr>
              <a:t>他の申請も同様の操作ですので、申請の名称を適宜を読み替えてご参照下さい。</a:t>
            </a:r>
            <a:br>
              <a:rPr lang="en-US" altLang="ja-JP" sz="1400">
                <a:solidFill>
                  <a:srgbClr val="FF0000"/>
                </a:solidFill>
                <a:latin typeface="Meiryo UI" panose="020B0604030504040204" pitchFamily="50" charset="-128"/>
                <a:ea typeface="Meiryo UI" panose="020B0604030504040204" pitchFamily="50" charset="-128"/>
              </a:rPr>
            </a:b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マイページにログイン後、申請一覧の</a:t>
            </a:r>
            <a:r>
              <a:rPr lang="ja-JP" altLang="en-US" sz="1400" b="1">
                <a:latin typeface="Meiryo UI" panose="020B0604030504040204" pitchFamily="50" charset="-128"/>
                <a:ea typeface="Meiryo UI" panose="020B0604030504040204" pitchFamily="50" charset="-128"/>
              </a:rPr>
              <a:t>「公募・交付申請」</a:t>
            </a:r>
            <a:r>
              <a:rPr lang="ja-JP" altLang="en-US" sz="1400">
                <a:latin typeface="Meiryo UI" panose="020B0604030504040204" pitchFamily="50" charset="-128"/>
                <a:ea typeface="Meiryo UI" panose="020B0604030504040204" pitchFamily="50" charset="-128"/>
              </a:rPr>
              <a:t>を押下してください。</a:t>
            </a:r>
            <a:endParaRPr lang="en-US" altLang="ja-JP" sz="1400">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BD36C71-6B21-C384-48BA-18A074C3E3D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a:solidFill>
                  <a:srgbClr val="0070C0"/>
                </a:solidFill>
                <a:latin typeface="Meiryo UI" panose="020B0604030504040204" pitchFamily="50" charset="-128"/>
                <a:ea typeface="Meiryo UI" panose="020B0604030504040204" pitchFamily="50" charset="-128"/>
              </a:rPr>
              <a:t>申請</a:t>
            </a:r>
            <a:r>
              <a:rPr lang="ja-JP" altLang="en-US" sz="2200" b="1">
                <a:solidFill>
                  <a:srgbClr val="0070C0"/>
                </a:solidFill>
                <a:latin typeface="Meiryo UI" panose="020B0604030504040204" pitchFamily="50" charset="-128"/>
                <a:ea typeface="Meiryo UI" panose="020B0604030504040204" pitchFamily="50" charset="-128"/>
              </a:rPr>
              <a:t>の作成方法（</a:t>
            </a:r>
            <a:r>
              <a:rPr lang="en-US" altLang="ja-JP" sz="2200" b="1">
                <a:solidFill>
                  <a:srgbClr val="0070C0"/>
                </a:solidFill>
                <a:latin typeface="Meiryo UI" panose="020B0604030504040204" pitchFamily="50" charset="-128"/>
                <a:ea typeface="Meiryo UI" panose="020B0604030504040204" pitchFamily="50" charset="-128"/>
              </a:rPr>
              <a:t>1/5</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13" name="テキスト プレースホルダ 38">
            <a:extLst>
              <a:ext uri="{FF2B5EF4-FFF2-40B4-BE49-F238E27FC236}">
                <a16:creationId xmlns:a16="http://schemas.microsoft.com/office/drawing/2014/main" id="{84D6FAC8-25B2-1CE6-990B-1A6FC39AC3A6}"/>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申請入力画面への遷移（マイページ）</a:t>
            </a:r>
            <a:endParaRPr lang="en-US" altLang="ja-JP" sz="1400" b="1">
              <a:cs typeface="メイリオ" panose="020B0604030504040204" pitchFamily="50" charset="-128"/>
            </a:endParaRPr>
          </a:p>
        </p:txBody>
      </p:sp>
      <p:grpSp>
        <p:nvGrpSpPr>
          <p:cNvPr id="2" name="グループ化 1">
            <a:extLst>
              <a:ext uri="{FF2B5EF4-FFF2-40B4-BE49-F238E27FC236}">
                <a16:creationId xmlns:a16="http://schemas.microsoft.com/office/drawing/2014/main" id="{2CBB532D-0C84-4162-A8A5-893006615E93}"/>
              </a:ext>
            </a:extLst>
          </p:cNvPr>
          <p:cNvGrpSpPr/>
          <p:nvPr/>
        </p:nvGrpSpPr>
        <p:grpSpPr>
          <a:xfrm>
            <a:off x="6292923" y="726049"/>
            <a:ext cx="5649632" cy="589280"/>
            <a:chOff x="3271184" y="3134360"/>
            <a:chExt cx="5649632" cy="589280"/>
          </a:xfrm>
        </p:grpSpPr>
        <p:sp>
          <p:nvSpPr>
            <p:cNvPr id="6" name="正方形/長方形 5">
              <a:extLst>
                <a:ext uri="{FF2B5EF4-FFF2-40B4-BE49-F238E27FC236}">
                  <a16:creationId xmlns:a16="http://schemas.microsoft.com/office/drawing/2014/main" id="{6ADCFDBC-2AAC-7E04-0892-95552EF33042}"/>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申請入力画面を開きます。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F74C453A-8B61-955F-528E-BC0EAD5F327A}"/>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7" name="図 16" descr="図形&#10;&#10;低い精度で自動的に生成された説明">
              <a:extLst>
                <a:ext uri="{FF2B5EF4-FFF2-40B4-BE49-F238E27FC236}">
                  <a16:creationId xmlns:a16="http://schemas.microsoft.com/office/drawing/2014/main" id="{C18DB1BF-A8CC-7EA9-B62A-9B9550066FD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grpSp>
        <p:nvGrpSpPr>
          <p:cNvPr id="28" name="グループ化 27">
            <a:extLst>
              <a:ext uri="{FF2B5EF4-FFF2-40B4-BE49-F238E27FC236}">
                <a16:creationId xmlns:a16="http://schemas.microsoft.com/office/drawing/2014/main" id="{E5FF03D5-D774-0763-720D-B04E50FE9246}"/>
              </a:ext>
            </a:extLst>
          </p:cNvPr>
          <p:cNvGrpSpPr/>
          <p:nvPr/>
        </p:nvGrpSpPr>
        <p:grpSpPr>
          <a:xfrm>
            <a:off x="180815" y="1471228"/>
            <a:ext cx="5870194" cy="3915543"/>
            <a:chOff x="3203151" y="0"/>
            <a:chExt cx="5870194" cy="3915543"/>
          </a:xfrm>
        </p:grpSpPr>
        <p:pic>
          <p:nvPicPr>
            <p:cNvPr id="22" name="図 21">
              <a:extLst>
                <a:ext uri="{FF2B5EF4-FFF2-40B4-BE49-F238E27FC236}">
                  <a16:creationId xmlns:a16="http://schemas.microsoft.com/office/drawing/2014/main" id="{FA22455C-19EB-D2A1-E4E1-8D233A999E7A}"/>
                </a:ext>
              </a:extLst>
            </p:cNvPr>
            <p:cNvPicPr>
              <a:picLocks noChangeAspect="1"/>
            </p:cNvPicPr>
            <p:nvPr/>
          </p:nvPicPr>
          <p:blipFill rotWithShape="1">
            <a:blip r:embed="rId3"/>
            <a:srcRect l="14895" r="14710" b="51111"/>
            <a:stretch/>
          </p:blipFill>
          <p:spPr>
            <a:xfrm>
              <a:off x="3203153" y="0"/>
              <a:ext cx="5870192" cy="3352800"/>
            </a:xfrm>
            <a:prstGeom prst="rect">
              <a:avLst/>
            </a:prstGeom>
          </p:spPr>
        </p:pic>
        <p:pic>
          <p:nvPicPr>
            <p:cNvPr id="18" name="図 17">
              <a:extLst>
                <a:ext uri="{FF2B5EF4-FFF2-40B4-BE49-F238E27FC236}">
                  <a16:creationId xmlns:a16="http://schemas.microsoft.com/office/drawing/2014/main" id="{6FB01A87-E943-2096-CCEC-04FE70BEE292}"/>
                </a:ext>
              </a:extLst>
            </p:cNvPr>
            <p:cNvPicPr>
              <a:picLocks noChangeAspect="1"/>
            </p:cNvPicPr>
            <p:nvPr/>
          </p:nvPicPr>
          <p:blipFill rotWithShape="1">
            <a:blip r:embed="rId3"/>
            <a:srcRect l="14895" t="89401" r="14710" b="2840"/>
            <a:stretch/>
          </p:blipFill>
          <p:spPr>
            <a:xfrm>
              <a:off x="3203151" y="3383432"/>
              <a:ext cx="5870193" cy="532111"/>
            </a:xfrm>
            <a:prstGeom prst="rect">
              <a:avLst/>
            </a:prstGeom>
          </p:spPr>
        </p:pic>
      </p:grpSp>
      <p:sp>
        <p:nvSpPr>
          <p:cNvPr id="3" name="角丸四角形 7">
            <a:extLst>
              <a:ext uri="{FF2B5EF4-FFF2-40B4-BE49-F238E27FC236}">
                <a16:creationId xmlns:a16="http://schemas.microsoft.com/office/drawing/2014/main" id="{629AC5CA-6192-1082-0F8D-2B4FD5775301}"/>
              </a:ext>
            </a:extLst>
          </p:cNvPr>
          <p:cNvSpPr/>
          <p:nvPr/>
        </p:nvSpPr>
        <p:spPr>
          <a:xfrm flipV="1">
            <a:off x="2526417" y="3198810"/>
            <a:ext cx="1140708" cy="190864"/>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1567008C-8E4E-17A9-62D9-A8BC208C7E04}"/>
              </a:ext>
            </a:extLst>
          </p:cNvPr>
          <p:cNvSpPr txBox="1"/>
          <p:nvPr/>
        </p:nvSpPr>
        <p:spPr>
          <a:xfrm>
            <a:off x="2110919" y="3098995"/>
            <a:ext cx="41549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grpSp>
        <p:nvGrpSpPr>
          <p:cNvPr id="5" name="グループ化 4">
            <a:extLst>
              <a:ext uri="{FF2B5EF4-FFF2-40B4-BE49-F238E27FC236}">
                <a16:creationId xmlns:a16="http://schemas.microsoft.com/office/drawing/2014/main" id="{B28D6A9D-D22F-4D9A-CD36-2B105F3C0CE5}"/>
              </a:ext>
            </a:extLst>
          </p:cNvPr>
          <p:cNvGrpSpPr/>
          <p:nvPr/>
        </p:nvGrpSpPr>
        <p:grpSpPr>
          <a:xfrm>
            <a:off x="7637322" y="97432"/>
            <a:ext cx="3100146" cy="445714"/>
            <a:chOff x="6130612" y="97432"/>
            <a:chExt cx="3100146" cy="445714"/>
          </a:xfrm>
        </p:grpSpPr>
        <p:sp>
          <p:nvSpPr>
            <p:cNvPr id="7" name="矢印: 五方向 6">
              <a:extLst>
                <a:ext uri="{FF2B5EF4-FFF2-40B4-BE49-F238E27FC236}">
                  <a16:creationId xmlns:a16="http://schemas.microsoft.com/office/drawing/2014/main" id="{5A150EE9-4782-78A7-8505-B381A9751123}"/>
                </a:ext>
              </a:extLst>
            </p:cNvPr>
            <p:cNvSpPr/>
            <p:nvPr/>
          </p:nvSpPr>
          <p:spPr bwMode="auto">
            <a:xfrm>
              <a:off x="7163994" y="97432"/>
              <a:ext cx="1033382" cy="445714"/>
            </a:xfrm>
            <a:prstGeom prst="homePlate">
              <a:avLst>
                <a:gd name="adj" fmla="val 1340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情報の入力</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0" name="矢印: 五方向 9">
              <a:extLst>
                <a:ext uri="{FF2B5EF4-FFF2-40B4-BE49-F238E27FC236}">
                  <a16:creationId xmlns:a16="http://schemas.microsoft.com/office/drawing/2014/main" id="{3D8ED895-8476-B452-7815-3972A21EBBF2}"/>
                </a:ext>
              </a:extLst>
            </p:cNvPr>
            <p:cNvSpPr/>
            <p:nvPr/>
          </p:nvSpPr>
          <p:spPr bwMode="auto">
            <a:xfrm>
              <a:off x="8197376" y="97432"/>
              <a:ext cx="1033382" cy="445714"/>
            </a:xfrm>
            <a:prstGeom prst="homePlate">
              <a:avLst>
                <a:gd name="adj" fmla="val 1340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11" name="矢印: 五方向 10">
              <a:extLst>
                <a:ext uri="{FF2B5EF4-FFF2-40B4-BE49-F238E27FC236}">
                  <a16:creationId xmlns:a16="http://schemas.microsoft.com/office/drawing/2014/main" id="{EDAC5B0D-D39F-F174-6B67-75C551AD0AF2}"/>
                </a:ext>
              </a:extLst>
            </p:cNvPr>
            <p:cNvSpPr/>
            <p:nvPr/>
          </p:nvSpPr>
          <p:spPr bwMode="auto">
            <a:xfrm>
              <a:off x="6130612" y="97432"/>
              <a:ext cx="1033382" cy="445714"/>
            </a:xfrm>
            <a:prstGeom prst="homePlate">
              <a:avLst>
                <a:gd name="adj" fmla="val 13400"/>
              </a:avLst>
            </a:prstGeom>
            <a:solidFill>
              <a:srgbClr val="0070C0"/>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申請画面</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1497723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
            <a:extLst>
              <a:ext uri="{FF2B5EF4-FFF2-40B4-BE49-F238E27FC236}">
                <a16:creationId xmlns:a16="http://schemas.microsoft.com/office/drawing/2014/main" id="{69A9B1F8-9105-C796-79E0-D2901518EAA4}"/>
              </a:ext>
            </a:extLst>
          </p:cNvPr>
          <p:cNvSpPr txBox="1"/>
          <p:nvPr/>
        </p:nvSpPr>
        <p:spPr>
          <a:xfrm>
            <a:off x="6274822" y="1315329"/>
            <a:ext cx="5825146" cy="2893100"/>
          </a:xfrm>
          <a:prstGeom prst="rect">
            <a:avLst/>
          </a:prstGeom>
          <a:noFill/>
        </p:spPr>
        <p:txBody>
          <a:bodyPr wrap="square" lIns="91440" tIns="45720" rIns="91440" bIns="45720" rtlCol="0" anchor="t">
            <a:spAutoFit/>
          </a:bodyPr>
          <a:lstStyle/>
          <a:p>
            <a:pPr marL="342900" indent="-342900">
              <a:buClr>
                <a:srgbClr val="FF0000"/>
              </a:buClr>
              <a:buFont typeface="+mj-ea"/>
              <a:buAutoNum type="circleNumDbPlain"/>
            </a:pPr>
            <a:endParaRPr lang="en-US" altLang="ja-JP" sz="1400">
              <a:latin typeface="Meiryo UI" panose="020B0604030504040204" pitchFamily="50" charset="-128"/>
              <a:ea typeface="Meiryo UI" panose="020B0604030504040204" pitchFamily="50" charset="-128"/>
            </a:endParaRPr>
          </a:p>
          <a:p>
            <a:pPr marL="342900" indent="-342900">
              <a:buClr>
                <a:srgbClr val="FF0000"/>
              </a:buClr>
              <a:buFont typeface="+mj-ea"/>
              <a:buAutoNum type="circleNumDbPlain"/>
            </a:pPr>
            <a:r>
              <a:rPr lang="ja-JP" altLang="en-US" sz="1400">
                <a:latin typeface="Meiryo UI" panose="020B0604030504040204" pitchFamily="50" charset="-128"/>
                <a:ea typeface="Meiryo UI" panose="020B0604030504040204" pitchFamily="50" charset="-128"/>
              </a:rPr>
              <a:t>申請内容確認画面が開かれます。入力を行う申請の</a:t>
            </a:r>
            <a:r>
              <a:rPr lang="ja-JP" altLang="en-US" sz="1400" b="1">
                <a:latin typeface="Meiryo UI" panose="020B0604030504040204" pitchFamily="50" charset="-128"/>
                <a:ea typeface="Meiryo UI" panose="020B0604030504040204" pitchFamily="50" charset="-128"/>
              </a:rPr>
              <a:t>「申請する」</a:t>
            </a:r>
            <a:r>
              <a:rPr lang="ja-JP" altLang="en-US" sz="1400">
                <a:latin typeface="Meiryo UI" panose="020B0604030504040204" pitchFamily="50" charset="-128"/>
                <a:ea typeface="Meiryo UI" panose="020B0604030504040204" pitchFamily="50" charset="-128"/>
              </a:rPr>
              <a:t>を押下してください。</a:t>
            </a: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本手引で例として説明している「中止・廃止」以外の申請については、</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別途説明ページを作成していますので、詳細は目次をご参照ください</a:t>
            </a:r>
            <a:br>
              <a:rPr lang="en-US" altLang="ja-JP" sz="1400">
                <a:solidFill>
                  <a:srgbClr val="FF0000"/>
                </a:solidFill>
                <a:latin typeface="Meiryo UI" panose="020B0604030504040204" pitchFamily="50" charset="-128"/>
                <a:ea typeface="Meiryo UI" panose="020B0604030504040204" pitchFamily="50" charset="-128"/>
              </a:rPr>
            </a:b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左の画面は手引作成時点での開発状況に合わせた画面です。</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今後の開発状況によっては、操作できる申請の増減等が生じる関係で、</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画面レイアウトが一部異なる場合がありますので、ご了承ください</a:t>
            </a:r>
            <a:br>
              <a:rPr lang="ja-JP" altLang="en-US"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	</a:t>
            </a:r>
          </a:p>
        </p:txBody>
      </p:sp>
      <p:sp>
        <p:nvSpPr>
          <p:cNvPr id="9" name="正方形/長方形 8">
            <a:extLst>
              <a:ext uri="{FF2B5EF4-FFF2-40B4-BE49-F238E27FC236}">
                <a16:creationId xmlns:a16="http://schemas.microsoft.com/office/drawing/2014/main" id="{8BD36C71-6B21-C384-48BA-18A074C3E3DC}"/>
              </a:ext>
            </a:extLst>
          </p:cNvPr>
          <p:cNvSpPr/>
          <p:nvPr/>
        </p:nvSpPr>
        <p:spPr>
          <a:xfrm>
            <a:off x="156243" y="109871"/>
            <a:ext cx="7656668" cy="44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200" b="1">
                <a:solidFill>
                  <a:srgbClr val="0070C0"/>
                </a:solidFill>
                <a:latin typeface="Meiryo UI" panose="020B0604030504040204" pitchFamily="50" charset="-128"/>
                <a:ea typeface="Meiryo UI" panose="020B0604030504040204" pitchFamily="50" charset="-128"/>
              </a:rPr>
              <a:t>申請</a:t>
            </a:r>
            <a:r>
              <a:rPr lang="ja-JP" altLang="en-US" sz="2200" b="1">
                <a:solidFill>
                  <a:srgbClr val="0070C0"/>
                </a:solidFill>
                <a:latin typeface="Meiryo UI" panose="020B0604030504040204" pitchFamily="50" charset="-128"/>
                <a:ea typeface="Meiryo UI" panose="020B0604030504040204" pitchFamily="50" charset="-128"/>
              </a:rPr>
              <a:t>の作成方法（</a:t>
            </a:r>
            <a:r>
              <a:rPr lang="en-US" altLang="ja-JP" sz="2200" b="1">
                <a:solidFill>
                  <a:srgbClr val="0070C0"/>
                </a:solidFill>
                <a:latin typeface="Meiryo UI" panose="020B0604030504040204" pitchFamily="50" charset="-128"/>
                <a:ea typeface="Meiryo UI" panose="020B0604030504040204" pitchFamily="50" charset="-128"/>
              </a:rPr>
              <a:t>2/5</a:t>
            </a:r>
            <a:r>
              <a:rPr lang="ja-JP" altLang="en-US" sz="2200" b="1">
                <a:solidFill>
                  <a:srgbClr val="0070C0"/>
                </a:solidFill>
                <a:latin typeface="Meiryo UI" panose="020B0604030504040204" pitchFamily="50" charset="-128"/>
                <a:ea typeface="Meiryo UI" panose="020B0604030504040204" pitchFamily="50" charset="-128"/>
              </a:rPr>
              <a:t>）</a:t>
            </a:r>
          </a:p>
        </p:txBody>
      </p:sp>
      <p:sp>
        <p:nvSpPr>
          <p:cNvPr id="13" name="テキスト プレースホルダ 38">
            <a:extLst>
              <a:ext uri="{FF2B5EF4-FFF2-40B4-BE49-F238E27FC236}">
                <a16:creationId xmlns:a16="http://schemas.microsoft.com/office/drawing/2014/main" id="{84D6FAC8-25B2-1CE6-990B-1A6FC39AC3A6}"/>
              </a:ext>
            </a:extLst>
          </p:cNvPr>
          <p:cNvSpPr txBox="1">
            <a:spLocks/>
          </p:cNvSpPr>
          <p:nvPr/>
        </p:nvSpPr>
        <p:spPr>
          <a:xfrm>
            <a:off x="180815" y="726049"/>
            <a:ext cx="5659198" cy="433553"/>
          </a:xfrm>
          <a:prstGeom prst="rect">
            <a:avLst/>
          </a:prstGeom>
          <a:solidFill>
            <a:schemeClr val="accent1">
              <a:lumMod val="20000"/>
              <a:lumOff val="80000"/>
            </a:schemeClr>
          </a:solidFill>
          <a:ln>
            <a:noFill/>
          </a:ln>
        </p:spPr>
        <p:txBody>
          <a:bodyPr vert="horz" wrap="square" lIns="216000" tIns="108000" rIns="216000" bIns="108000" rtlCol="0">
            <a:spAutoFit/>
          </a:bodyPr>
          <a:lstStyle>
            <a:lvl1pPr marL="342900" indent="-342900" algn="l" defTabSz="914400" rtl="0" eaLnBrk="1" latinLnBrk="0" hangingPunct="1">
              <a:spcBef>
                <a:spcPts val="600"/>
              </a:spcBef>
              <a:spcAft>
                <a:spcPts val="600"/>
              </a:spcAft>
              <a:buClr>
                <a:srgbClr val="002060"/>
              </a:buClr>
              <a:buFont typeface="Wingdings" panose="05000000000000000000" pitchFamily="2" charset="2"/>
              <a:buChar char="l"/>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ts val="600"/>
              </a:spcBef>
              <a:spcAft>
                <a:spcPts val="600"/>
              </a:spcAft>
              <a:buFont typeface="Arial" pitchFamily="34" charset="0"/>
              <a:buChar char="–"/>
              <a:defRPr kumimoji="1" sz="14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ts val="600"/>
              </a:spcBef>
              <a:spcAft>
                <a:spcPts val="600"/>
              </a:spcAft>
              <a:buFont typeface="Arial" pitchFamily="34" charset="0"/>
              <a:buChar char="•"/>
              <a:defRPr kumimoji="1" sz="105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Aft>
                <a:spcPts val="0"/>
              </a:spcAft>
              <a:buFont typeface="Wingdings" panose="05000000000000000000" pitchFamily="2" charset="2"/>
              <a:buChar char="Ø"/>
              <a:defRPr/>
            </a:pPr>
            <a:r>
              <a:rPr lang="ja-JP" altLang="en-US" sz="1400" b="1">
                <a:cs typeface="メイリオ" panose="020B0604030504040204" pitchFamily="50" charset="-128"/>
              </a:rPr>
              <a:t>入力画面への遷移（公募申請内容確認画面）</a:t>
            </a:r>
            <a:endParaRPr lang="en-US" altLang="ja-JP" sz="1400" b="1">
              <a:cs typeface="メイリオ" panose="020B0604030504040204" pitchFamily="50" charset="-128"/>
            </a:endParaRPr>
          </a:p>
        </p:txBody>
      </p:sp>
      <p:grpSp>
        <p:nvGrpSpPr>
          <p:cNvPr id="2" name="グループ化 1">
            <a:extLst>
              <a:ext uri="{FF2B5EF4-FFF2-40B4-BE49-F238E27FC236}">
                <a16:creationId xmlns:a16="http://schemas.microsoft.com/office/drawing/2014/main" id="{2CBB532D-0C84-4162-A8A5-893006615E93}"/>
              </a:ext>
            </a:extLst>
          </p:cNvPr>
          <p:cNvGrpSpPr/>
          <p:nvPr/>
        </p:nvGrpSpPr>
        <p:grpSpPr>
          <a:xfrm>
            <a:off x="6292923" y="726049"/>
            <a:ext cx="5649632" cy="589280"/>
            <a:chOff x="3271184" y="3134360"/>
            <a:chExt cx="5649632" cy="589280"/>
          </a:xfrm>
        </p:grpSpPr>
        <p:sp>
          <p:nvSpPr>
            <p:cNvPr id="6" name="正方形/長方形 5">
              <a:extLst>
                <a:ext uri="{FF2B5EF4-FFF2-40B4-BE49-F238E27FC236}">
                  <a16:creationId xmlns:a16="http://schemas.microsoft.com/office/drawing/2014/main" id="{6ADCFDBC-2AAC-7E04-0892-95552EF33042}"/>
                </a:ext>
              </a:extLst>
            </p:cNvPr>
            <p:cNvSpPr/>
            <p:nvPr/>
          </p:nvSpPr>
          <p:spPr>
            <a:xfrm>
              <a:off x="3861136" y="3134360"/>
              <a:ext cx="5059680" cy="589280"/>
            </a:xfrm>
            <a:prstGeom prst="rect">
              <a:avLst/>
            </a:prstGeom>
            <a:solidFill>
              <a:schemeClr val="accent4">
                <a:lumMod val="20000"/>
                <a:lumOff val="80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r>
                <a:rPr lang="ja-JP" altLang="en-US" sz="1400">
                  <a:solidFill>
                    <a:schemeClr val="tx1"/>
                  </a:solidFill>
                  <a:latin typeface="Meiryo UI" panose="020B0604030504040204" pitchFamily="50" charset="-128"/>
                  <a:ea typeface="Meiryo UI" panose="020B0604030504040204" pitchFamily="50" charset="-128"/>
                </a:rPr>
                <a:t>前頁の続きです。</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F74C453A-8B61-955F-528E-BC0EAD5F327A}"/>
                </a:ext>
              </a:extLst>
            </p:cNvPr>
            <p:cNvSpPr/>
            <p:nvPr/>
          </p:nvSpPr>
          <p:spPr>
            <a:xfrm>
              <a:off x="3271184" y="3134360"/>
              <a:ext cx="589952" cy="589280"/>
            </a:xfrm>
            <a:prstGeom prst="rect">
              <a:avLst/>
            </a:prstGeom>
            <a:solidFill>
              <a:srgbClr val="FFC000"/>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l"/>
              <a:endParaRPr lang="en-US" altLang="ja-JP" sz="1000">
                <a:solidFill>
                  <a:schemeClr val="tx1"/>
                </a:solidFill>
                <a:latin typeface="Meiryo UI" panose="020B0604030504040204" pitchFamily="50" charset="-128"/>
                <a:ea typeface="Meiryo UI" panose="020B0604030504040204" pitchFamily="50" charset="-128"/>
              </a:endParaRPr>
            </a:p>
          </p:txBody>
        </p:sp>
        <p:pic>
          <p:nvPicPr>
            <p:cNvPr id="17" name="図 16" descr="図形&#10;&#10;低い精度で自動的に生成された説明">
              <a:extLst>
                <a:ext uri="{FF2B5EF4-FFF2-40B4-BE49-F238E27FC236}">
                  <a16:creationId xmlns:a16="http://schemas.microsoft.com/office/drawing/2014/main" id="{C18DB1BF-A8CC-7EA9-B62A-9B9550066FD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54698" y="3217538"/>
              <a:ext cx="422924" cy="422924"/>
            </a:xfrm>
            <a:prstGeom prst="rect">
              <a:avLst/>
            </a:prstGeom>
          </p:spPr>
        </p:pic>
      </p:grpSp>
      <p:pic>
        <p:nvPicPr>
          <p:cNvPr id="27" name="図 26">
            <a:extLst>
              <a:ext uri="{FF2B5EF4-FFF2-40B4-BE49-F238E27FC236}">
                <a16:creationId xmlns:a16="http://schemas.microsoft.com/office/drawing/2014/main" id="{7A5700F7-CB31-AC84-6347-34223EE79F14}"/>
              </a:ext>
            </a:extLst>
          </p:cNvPr>
          <p:cNvPicPr>
            <a:picLocks noChangeAspect="1"/>
          </p:cNvPicPr>
          <p:nvPr/>
        </p:nvPicPr>
        <p:blipFill>
          <a:blip r:embed="rId3"/>
          <a:stretch>
            <a:fillRect/>
          </a:stretch>
        </p:blipFill>
        <p:spPr>
          <a:xfrm>
            <a:off x="92032" y="1900104"/>
            <a:ext cx="5762213" cy="3783840"/>
          </a:xfrm>
          <a:prstGeom prst="rect">
            <a:avLst/>
          </a:prstGeom>
        </p:spPr>
      </p:pic>
      <p:sp>
        <p:nvSpPr>
          <p:cNvPr id="3" name="角丸四角形 7">
            <a:extLst>
              <a:ext uri="{FF2B5EF4-FFF2-40B4-BE49-F238E27FC236}">
                <a16:creationId xmlns:a16="http://schemas.microsoft.com/office/drawing/2014/main" id="{4539945B-3101-B4DC-82D4-4B79C182684D}"/>
              </a:ext>
            </a:extLst>
          </p:cNvPr>
          <p:cNvSpPr/>
          <p:nvPr/>
        </p:nvSpPr>
        <p:spPr>
          <a:xfrm flipV="1">
            <a:off x="2097792" y="3027360"/>
            <a:ext cx="483483" cy="211140"/>
          </a:xfrm>
          <a:prstGeom prst="roundRect">
            <a:avLst>
              <a:gd name="adj" fmla="val 22832"/>
            </a:avLst>
          </a:prstGeom>
          <a:noFill/>
          <a:ln w="190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937BE676-4704-D779-ECCD-1F4DC2E17D19}"/>
              </a:ext>
            </a:extLst>
          </p:cNvPr>
          <p:cNvSpPr txBox="1"/>
          <p:nvPr/>
        </p:nvSpPr>
        <p:spPr>
          <a:xfrm>
            <a:off x="1682294" y="2927545"/>
            <a:ext cx="415498" cy="369332"/>
          </a:xfrm>
          <a:prstGeom prst="rect">
            <a:avLst/>
          </a:prstGeom>
          <a:noFill/>
        </p:spPr>
        <p:txBody>
          <a:bodyPr wrap="square" rtlCol="0">
            <a:spAutoFit/>
          </a:bodyPr>
          <a:lstStyle/>
          <a:p>
            <a:r>
              <a:rPr lang="ja-JP" altLang="en-US" b="1">
                <a:solidFill>
                  <a:srgbClr val="FF0000"/>
                </a:solidFill>
                <a:latin typeface="Meiryo UI"/>
                <a:ea typeface="Meiryo UI"/>
              </a:rPr>
              <a:t>①</a:t>
            </a:r>
            <a:endParaRPr kumimoji="1" lang="ja-JP" altLang="en-US" b="1"/>
          </a:p>
        </p:txBody>
      </p:sp>
      <p:grpSp>
        <p:nvGrpSpPr>
          <p:cNvPr id="18" name="グループ化 17">
            <a:extLst>
              <a:ext uri="{FF2B5EF4-FFF2-40B4-BE49-F238E27FC236}">
                <a16:creationId xmlns:a16="http://schemas.microsoft.com/office/drawing/2014/main" id="{9455B9BA-99A3-B158-C424-398F81FA1287}"/>
              </a:ext>
            </a:extLst>
          </p:cNvPr>
          <p:cNvGrpSpPr/>
          <p:nvPr/>
        </p:nvGrpSpPr>
        <p:grpSpPr>
          <a:xfrm>
            <a:off x="7637322" y="97432"/>
            <a:ext cx="3100146" cy="445714"/>
            <a:chOff x="6130612" y="97432"/>
            <a:chExt cx="3100146" cy="445714"/>
          </a:xfrm>
        </p:grpSpPr>
        <p:sp>
          <p:nvSpPr>
            <p:cNvPr id="19" name="矢印: 五方向 18">
              <a:extLst>
                <a:ext uri="{FF2B5EF4-FFF2-40B4-BE49-F238E27FC236}">
                  <a16:creationId xmlns:a16="http://schemas.microsoft.com/office/drawing/2014/main" id="{D153CD41-78D3-3694-31CD-51FFAF84B441}"/>
                </a:ext>
              </a:extLst>
            </p:cNvPr>
            <p:cNvSpPr/>
            <p:nvPr/>
          </p:nvSpPr>
          <p:spPr bwMode="auto">
            <a:xfrm>
              <a:off x="7163994" y="97432"/>
              <a:ext cx="1033382" cy="445714"/>
            </a:xfrm>
            <a:prstGeom prst="homePlate">
              <a:avLst>
                <a:gd name="adj" fmla="val 1340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情報の入力</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0" name="矢印: 五方向 19">
              <a:extLst>
                <a:ext uri="{FF2B5EF4-FFF2-40B4-BE49-F238E27FC236}">
                  <a16:creationId xmlns:a16="http://schemas.microsoft.com/office/drawing/2014/main" id="{5D737250-F8DD-15A6-ED33-02D6EFCA9AE6}"/>
                </a:ext>
              </a:extLst>
            </p:cNvPr>
            <p:cNvSpPr/>
            <p:nvPr/>
          </p:nvSpPr>
          <p:spPr bwMode="auto">
            <a:xfrm>
              <a:off x="8197376" y="97432"/>
              <a:ext cx="1033382" cy="445714"/>
            </a:xfrm>
            <a:prstGeom prst="homePlate">
              <a:avLst>
                <a:gd name="adj" fmla="val 13400"/>
              </a:avLst>
            </a:prstGeom>
            <a:solidFill>
              <a:schemeClr val="bg1">
                <a:lumMod val="75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最終確認</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sp>
          <p:nvSpPr>
            <p:cNvPr id="22" name="矢印: 五方向 21">
              <a:extLst>
                <a:ext uri="{FF2B5EF4-FFF2-40B4-BE49-F238E27FC236}">
                  <a16:creationId xmlns:a16="http://schemas.microsoft.com/office/drawing/2014/main" id="{233F2FC5-C72E-D837-5E4E-C38702E51AA1}"/>
                </a:ext>
              </a:extLst>
            </p:cNvPr>
            <p:cNvSpPr/>
            <p:nvPr/>
          </p:nvSpPr>
          <p:spPr bwMode="auto">
            <a:xfrm>
              <a:off x="6130612" y="97432"/>
              <a:ext cx="1033382" cy="445714"/>
            </a:xfrm>
            <a:prstGeom prst="homePlate">
              <a:avLst>
                <a:gd name="adj" fmla="val 13400"/>
              </a:avLst>
            </a:prstGeom>
            <a:solidFill>
              <a:srgbClr val="0070C0"/>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ja-JP"/>
              </a:defPPr>
              <a:lvl1pPr marL="0" algn="l" defTabSz="914400" rtl="0" eaLnBrk="1" latinLnBrk="0" hangingPunct="1">
                <a:defRPr kumimoji="1" sz="1800" kern="1200">
                  <a:solidFill>
                    <a:srgbClr val="FFFFFF"/>
                  </a:solidFill>
                  <a:latin typeface="Meiryo UI"/>
                  <a:ea typeface="Meiryo UI"/>
                </a:defRPr>
              </a:lvl1pPr>
              <a:lvl2pPr marL="457200" algn="l" defTabSz="914400" rtl="0" eaLnBrk="1" latinLnBrk="0" hangingPunct="1">
                <a:defRPr kumimoji="1" sz="1800" kern="1200">
                  <a:solidFill>
                    <a:srgbClr val="FFFFFF"/>
                  </a:solidFill>
                  <a:latin typeface="Meiryo UI"/>
                  <a:ea typeface="Meiryo UI"/>
                </a:defRPr>
              </a:lvl2pPr>
              <a:lvl3pPr marL="914400" algn="l" defTabSz="914400" rtl="0" eaLnBrk="1" latinLnBrk="0" hangingPunct="1">
                <a:defRPr kumimoji="1" sz="1800" kern="1200">
                  <a:solidFill>
                    <a:srgbClr val="FFFFFF"/>
                  </a:solidFill>
                  <a:latin typeface="Meiryo UI"/>
                  <a:ea typeface="Meiryo UI"/>
                </a:defRPr>
              </a:lvl3pPr>
              <a:lvl4pPr marL="1371600" algn="l" defTabSz="914400" rtl="0" eaLnBrk="1" latinLnBrk="0" hangingPunct="1">
                <a:defRPr kumimoji="1" sz="1800" kern="1200">
                  <a:solidFill>
                    <a:srgbClr val="FFFFFF"/>
                  </a:solidFill>
                  <a:latin typeface="Meiryo UI"/>
                  <a:ea typeface="Meiryo UI"/>
                </a:defRPr>
              </a:lvl4pPr>
              <a:lvl5pPr marL="1828800" algn="l" defTabSz="914400" rtl="0" eaLnBrk="1" latinLnBrk="0" hangingPunct="1">
                <a:defRPr kumimoji="1" sz="1800" kern="1200">
                  <a:solidFill>
                    <a:srgbClr val="FFFFFF"/>
                  </a:solidFill>
                  <a:latin typeface="Meiryo UI"/>
                  <a:ea typeface="Meiryo UI"/>
                </a:defRPr>
              </a:lvl5pPr>
              <a:lvl6pPr marL="2286000" algn="l" defTabSz="914400" rtl="0" eaLnBrk="1" latinLnBrk="0" hangingPunct="1">
                <a:defRPr kumimoji="1" sz="1800" kern="1200">
                  <a:solidFill>
                    <a:srgbClr val="FFFFFF"/>
                  </a:solidFill>
                  <a:latin typeface="Meiryo UI"/>
                  <a:ea typeface="Meiryo UI"/>
                </a:defRPr>
              </a:lvl6pPr>
              <a:lvl7pPr marL="2743200" algn="l" defTabSz="914400" rtl="0" eaLnBrk="1" latinLnBrk="0" hangingPunct="1">
                <a:defRPr kumimoji="1" sz="1800" kern="1200">
                  <a:solidFill>
                    <a:srgbClr val="FFFFFF"/>
                  </a:solidFill>
                  <a:latin typeface="Meiryo UI"/>
                  <a:ea typeface="Meiryo UI"/>
                </a:defRPr>
              </a:lvl7pPr>
              <a:lvl8pPr marL="3200400" algn="l" defTabSz="914400" rtl="0" eaLnBrk="1" latinLnBrk="0" hangingPunct="1">
                <a:defRPr kumimoji="1" sz="1800" kern="1200">
                  <a:solidFill>
                    <a:srgbClr val="FFFFFF"/>
                  </a:solidFill>
                  <a:latin typeface="Meiryo UI"/>
                  <a:ea typeface="Meiryo UI"/>
                </a:defRPr>
              </a:lvl8pPr>
              <a:lvl9pPr marL="3657600" algn="l" defTabSz="914400" rtl="0" eaLnBrk="1" latinLnBrk="0" hangingPunct="1">
                <a:defRPr kumimoji="1" sz="1800" kern="1200">
                  <a:solidFill>
                    <a:srgbClr val="FFFFFF"/>
                  </a:solidFill>
                  <a:latin typeface="Meiryo UI"/>
                  <a:ea typeface="Meiryo UI"/>
                </a:defRPr>
              </a:lvl9pPr>
            </a:lstStyle>
            <a:p>
              <a:pPr algn="ctr">
                <a:spcBef>
                  <a:spcPts val="122"/>
                </a:spcBef>
                <a:buClr>
                  <a:srgbClr val="000000"/>
                </a:buClr>
              </a:pPr>
              <a:r>
                <a:rPr kumimoji="0" lang="ja-JP" altLang="en-US" sz="900" kern="0">
                  <a:solidFill>
                    <a:schemeClr val="bg1"/>
                  </a:solidFill>
                  <a:latin typeface="Meiryo UI" panose="020B0604030504040204" pitchFamily="50" charset="-128"/>
                  <a:ea typeface="Meiryo UI" panose="020B0604030504040204" pitchFamily="50" charset="-128"/>
                  <a:cs typeface="Arial" pitchFamily="34" charset="0"/>
                </a:rPr>
                <a:t>申請画面</a:t>
              </a:r>
              <a:endParaRPr kumimoji="0" lang="en-US" altLang="ja-JP" sz="900" kern="0">
                <a:solidFill>
                  <a:schemeClr val="bg1"/>
                </a:solidFill>
                <a:latin typeface="Meiryo UI" panose="020B0604030504040204" pitchFamily="50" charset="-128"/>
                <a:ea typeface="Meiryo UI" panose="020B0604030504040204" pitchFamily="50" charset="-128"/>
                <a:cs typeface="Arial" pitchFamily="34" charset="0"/>
              </a:endParaRPr>
            </a:p>
          </p:txBody>
        </p:sp>
      </p:grpSp>
    </p:spTree>
    <p:extLst>
      <p:ext uri="{BB962C8B-B14F-4D97-AF65-F5344CB8AC3E}">
        <p14:creationId xmlns:p14="http://schemas.microsoft.com/office/powerpoint/2010/main" val="35501951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00"/>
        </a:solidFill>
        <a:ln>
          <a:noFill/>
        </a:ln>
      </a:spPr>
      <a:bodyPr wrap="square" rtlCol="0" anchor="ctr"/>
      <a:lstStyle>
        <a:defPPr algn="l">
          <a:defRPr kumimoji="1" sz="1000" dirty="0">
            <a:solidFill>
              <a:srgbClr val="FF0000"/>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e0793d39-0939-496d-b129-198edd916feb}" enabled="0" method="" siteId="{e0793d39-0939-496d-b129-198edd916feb}" removed="1"/>
</clbl:labelList>
</file>

<file path=docProps/app.xml><?xml version="1.0" encoding="utf-8"?>
<Properties xmlns="http://schemas.openxmlformats.org/officeDocument/2006/extended-properties" xmlns:vt="http://schemas.openxmlformats.org/officeDocument/2006/docPropsVTypes">
  <TotalTime>0</TotalTime>
  <Words>6816</Words>
  <Application>Microsoft Office PowerPoint</Application>
  <PresentationFormat>ワイド画面</PresentationFormat>
  <Paragraphs>816</Paragraphs>
  <Slides>50</Slides>
  <Notes>27</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50</vt:i4>
      </vt:variant>
    </vt:vector>
  </HeadingPairs>
  <TitlesOfParts>
    <vt:vector size="58" baseType="lpstr">
      <vt:lpstr>Meiryo UI</vt:lpstr>
      <vt:lpstr>メイリオ</vt:lpstr>
      <vt:lpstr>游ゴシック</vt:lpstr>
      <vt:lpstr>游ゴシック Light</vt:lpstr>
      <vt:lpstr>Arial</vt:lpstr>
      <vt:lpstr>Wingdings</vt:lpstr>
      <vt:lpstr>Office テーマ</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2024-07-19T07:12:07Z</dcterms:modified>
</cp:coreProperties>
</file>