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4" r:id="rId2"/>
    <p:sldId id="299" r:id="rId3"/>
    <p:sldId id="595" r:id="rId4"/>
    <p:sldId id="316" r:id="rId5"/>
    <p:sldId id="600" r:id="rId6"/>
    <p:sldId id="535" r:id="rId7"/>
    <p:sldId id="602" r:id="rId8"/>
    <p:sldId id="601" r:id="rId9"/>
  </p:sldIdLst>
  <p:sldSz cx="12192000" cy="6858000"/>
  <p:notesSz cx="6735763" cy="9866313"/>
  <p:custDataLst>
    <p:tags r:id="rId12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改訂履歴・目次" id="{3280BF43-870C-4885-8638-17B44BBE0BCD}">
          <p14:sldIdLst>
            <p14:sldId id="314"/>
            <p14:sldId id="299"/>
            <p14:sldId id="595"/>
          </p14:sldIdLst>
        </p14:section>
        <p14:section name="はじめに" id="{13BA1058-91E0-49E3-B361-52980461CD48}">
          <p14:sldIdLst>
            <p14:sldId id="316"/>
          </p14:sldIdLst>
        </p14:section>
        <p14:section name="通知文書の確認方法" id="{F80F03F0-19AC-49A1-9627-51DAE5162A47}">
          <p14:sldIdLst>
            <p14:sldId id="600"/>
            <p14:sldId id="535"/>
            <p14:sldId id="602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4" pos="9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CC"/>
    <a:srgbClr val="0563C1"/>
    <a:srgbClr val="CCECFF"/>
    <a:srgbClr val="C1D6F3"/>
    <a:srgbClr val="FFCCFF"/>
    <a:srgbClr val="FFCCCC"/>
    <a:srgbClr val="7F7F7F"/>
    <a:srgbClr val="686868"/>
    <a:srgbClr val="266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6521" autoAdjust="0"/>
  </p:normalViewPr>
  <p:slideViewPr>
    <p:cSldViewPr snapToGrid="0">
      <p:cViewPr varScale="1">
        <p:scale>
          <a:sx n="85" d="100"/>
          <a:sy n="85" d="100"/>
        </p:scale>
        <p:origin x="715" y="62"/>
      </p:cViewPr>
      <p:guideLst>
        <p:guide orient="horz" pos="2160"/>
        <p:guide pos="3840"/>
        <p:guide pos="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0638" tIns="45318" rIns="90638" bIns="453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5" y="2"/>
            <a:ext cx="2918831" cy="495029"/>
          </a:xfrm>
          <a:prstGeom prst="rect">
            <a:avLst/>
          </a:prstGeom>
        </p:spPr>
        <p:txBody>
          <a:bodyPr vert="horz" lIns="90638" tIns="45318" rIns="90638" bIns="45318" rtlCol="0"/>
          <a:lstStyle>
            <a:lvl1pPr algn="r">
              <a:defRPr sz="1200"/>
            </a:lvl1pPr>
          </a:lstStyle>
          <a:p>
            <a:fld id="{4199A545-0086-45A0-8BA7-B12A40C8FA1E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0638" tIns="45318" rIns="90638" bIns="453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1" cy="495028"/>
          </a:xfrm>
          <a:prstGeom prst="rect">
            <a:avLst/>
          </a:prstGeom>
        </p:spPr>
        <p:txBody>
          <a:bodyPr vert="horz" lIns="90638" tIns="45318" rIns="90638" bIns="45318" rtlCol="0" anchor="b"/>
          <a:lstStyle>
            <a:lvl1pPr algn="r">
              <a:defRPr sz="1200"/>
            </a:lvl1pPr>
          </a:lstStyle>
          <a:p>
            <a:fld id="{946F8FC5-BC43-41EE-A463-DA152AE47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044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0638" tIns="45318" rIns="90638" bIns="453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2"/>
            <a:ext cx="2918831" cy="495029"/>
          </a:xfrm>
          <a:prstGeom prst="rect">
            <a:avLst/>
          </a:prstGeom>
        </p:spPr>
        <p:txBody>
          <a:bodyPr vert="horz" lIns="90638" tIns="45318" rIns="90638" bIns="45318" rtlCol="0"/>
          <a:lstStyle>
            <a:lvl1pPr algn="r">
              <a:defRPr sz="1200"/>
            </a:lvl1pPr>
          </a:lstStyle>
          <a:p>
            <a:fld id="{29956B4E-332E-4E29-8434-F43272B7374F}" type="datetimeFigureOut">
              <a:rPr kumimoji="1" lang="ja-JP" altLang="en-US" smtClean="0"/>
              <a:t>2024/7/4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8" tIns="45318" rIns="90638" bIns="453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0"/>
          </a:xfrm>
          <a:prstGeom prst="rect">
            <a:avLst/>
          </a:prstGeom>
        </p:spPr>
        <p:txBody>
          <a:bodyPr vert="horz" lIns="90638" tIns="45318" rIns="90638" bIns="453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0638" tIns="45318" rIns="90638" bIns="453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1" cy="495028"/>
          </a:xfrm>
          <a:prstGeom prst="rect">
            <a:avLst/>
          </a:prstGeom>
        </p:spPr>
        <p:txBody>
          <a:bodyPr vert="horz" lIns="90638" tIns="45318" rIns="90638" bIns="45318" rtlCol="0" anchor="b"/>
          <a:lstStyle>
            <a:lvl1pPr algn="r">
              <a:defRPr sz="1200"/>
            </a:lvl1pPr>
          </a:lstStyle>
          <a:p>
            <a:fld id="{DC0F848D-D126-4885-8B11-9F0ABE8E3E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5122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622928-4E76-4A0F-BF3F-FC1B0E31279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51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F848D-D126-4885-8B11-9F0ABE8E3E4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693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F848D-D126-4885-8B11-9F0ABE8E3E4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154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F848D-D126-4885-8B11-9F0ABE8E3E4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02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16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88688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48F1241B-591B-C6AC-4EEE-FBD6B43272DA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24747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276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740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208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E0E322-A51E-4099-AA0D-E8CF449D887F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124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603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245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041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01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380463"/>
            <a:ext cx="2743200" cy="365125"/>
          </a:xfrm>
          <a:prstGeom prst="rect">
            <a:avLst/>
          </a:prstGeom>
        </p:spPr>
        <p:txBody>
          <a:bodyPr/>
          <a:lstStyle/>
          <a:p>
            <a:fld id="{46C7E415-ABA1-4895-A703-0C658E5019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935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7099B852-D664-453D-AD85-370CCCE11E6C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360997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6117265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AEF4DF9-F9F1-BF61-2A9B-295E23F3032C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423147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E89D98C2-8C97-3348-7365-7E4C1A71CB2C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通知文書</a:t>
            </a:r>
          </a:p>
        </p:txBody>
      </p:sp>
    </p:spTree>
    <p:extLst>
      <p:ext uri="{BB962C8B-B14F-4D97-AF65-F5344CB8AC3E}">
        <p14:creationId xmlns:p14="http://schemas.microsoft.com/office/powerpoint/2010/main" val="360997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6117265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 38">
            <a:extLst>
              <a:ext uri="{FF2B5EF4-FFF2-40B4-BE49-F238E27FC236}">
                <a16:creationId xmlns:a16="http://schemas.microsoft.com/office/drawing/2014/main" id="{F0998E2A-A11F-4FCA-972A-1609E8A58B7C}"/>
              </a:ext>
            </a:extLst>
          </p:cNvPr>
          <p:cNvSpPr txBox="1">
            <a:spLocks/>
          </p:cNvSpPr>
          <p:nvPr userDrawn="1"/>
        </p:nvSpPr>
        <p:spPr>
          <a:xfrm>
            <a:off x="156242" y="734211"/>
            <a:ext cx="5742782" cy="433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square" lIns="216000" tIns="108000" rIns="216000" bIns="108000" rtlCol="0">
            <a:sp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kumimoji="1" sz="1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kumimoji="1" sz="105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14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2B69F2BB-2F92-C5D0-E645-289F5A28E9CA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通知文書</a:t>
            </a:r>
          </a:p>
        </p:txBody>
      </p:sp>
    </p:spTree>
    <p:extLst>
      <p:ext uri="{BB962C8B-B14F-4D97-AF65-F5344CB8AC3E}">
        <p14:creationId xmlns:p14="http://schemas.microsoft.com/office/powerpoint/2010/main" val="286052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6117265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プレースホルダ 38">
            <a:extLst>
              <a:ext uri="{FF2B5EF4-FFF2-40B4-BE49-F238E27FC236}">
                <a16:creationId xmlns:a16="http://schemas.microsoft.com/office/drawing/2014/main" id="{F0998E2A-A11F-4FCA-972A-1609E8A58B7C}"/>
              </a:ext>
            </a:extLst>
          </p:cNvPr>
          <p:cNvSpPr txBox="1">
            <a:spLocks/>
          </p:cNvSpPr>
          <p:nvPr userDrawn="1"/>
        </p:nvSpPr>
        <p:spPr>
          <a:xfrm>
            <a:off x="156242" y="734211"/>
            <a:ext cx="5742782" cy="7259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square" lIns="216000" tIns="108000" rIns="216000" bIns="108000" rtlCol="0">
            <a:sp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kumimoji="1" sz="1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kumimoji="1" sz="105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14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14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10BB9D02-6675-CD95-22C8-ADA40928C705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339006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6117265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70A09057-539A-AA9D-9A6E-3FFCDA8D6E22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4231478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5188688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4AE414AD-5F0C-B652-7E8E-432EC50F59AA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24747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D7F1274-40C9-4741-B660-4EF8F65F3A04}"/>
              </a:ext>
            </a:extLst>
          </p:cNvPr>
          <p:cNvCxnSpPr/>
          <p:nvPr userDrawn="1"/>
        </p:nvCxnSpPr>
        <p:spPr>
          <a:xfrm>
            <a:off x="0" y="648585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F7C34F9-0A83-4A4A-8C3D-A730A71A15D6}"/>
              </a:ext>
            </a:extLst>
          </p:cNvPr>
          <p:cNvSpPr/>
          <p:nvPr userDrawn="1"/>
        </p:nvSpPr>
        <p:spPr>
          <a:xfrm>
            <a:off x="156243" y="110323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9040707-CF76-4985-B64D-C438296E7D18}"/>
              </a:ext>
            </a:extLst>
          </p:cNvPr>
          <p:cNvSpPr txBox="1"/>
          <p:nvPr userDrawn="1"/>
        </p:nvSpPr>
        <p:spPr>
          <a:xfrm>
            <a:off x="11417595" y="6611779"/>
            <a:ext cx="6237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1804A60-91FF-46EE-8418-783F36BF55BB}" type="slidenum">
              <a:rPr kumimoji="1" lang="ja-JP" alt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E63716E-E5BC-49E3-BA06-68B99AB410E5}"/>
              </a:ext>
            </a:extLst>
          </p:cNvPr>
          <p:cNvCxnSpPr>
            <a:cxnSpLocks/>
          </p:cNvCxnSpPr>
          <p:nvPr userDrawn="1"/>
        </p:nvCxnSpPr>
        <p:spPr>
          <a:xfrm flipV="1">
            <a:off x="6432698" y="648586"/>
            <a:ext cx="0" cy="620941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3C957EAD-D4E4-0972-3CAD-93720A1000D8}"/>
              </a:ext>
            </a:extLst>
          </p:cNvPr>
          <p:cNvSpPr txBox="1">
            <a:spLocks/>
          </p:cNvSpPr>
          <p:nvPr userDrawn="1"/>
        </p:nvSpPr>
        <p:spPr>
          <a:xfrm>
            <a:off x="11073384" y="0"/>
            <a:ext cx="1118616" cy="64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1" indent="0" algn="l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ja-JP" altLang="en-US" sz="900" b="0" dirty="0">
                <a:solidFill>
                  <a:schemeClr val="bg1">
                    <a:lumMod val="50000"/>
                  </a:schemeClr>
                </a:solidFill>
                <a:latin typeface="Meiryo UI"/>
                <a:ea typeface="Meiryo UI"/>
              </a:rPr>
              <a:t>○○申請</a:t>
            </a:r>
          </a:p>
        </p:txBody>
      </p:sp>
    </p:spTree>
    <p:extLst>
      <p:ext uri="{BB962C8B-B14F-4D97-AF65-F5344CB8AC3E}">
        <p14:creationId xmlns:p14="http://schemas.microsoft.com/office/powerpoint/2010/main" val="168398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F5E27924-4AAE-4F0F-9110-A7F97C9145B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6290863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スライド" r:id="rId23" imgW="499" imgH="499" progId="TCLayout.ActiveDocument.1">
                  <p:embed/>
                </p:oleObj>
              </mc:Choice>
              <mc:Fallback>
                <p:oleObj name="think-cell スライド" r:id="rId23" imgW="499" imgH="499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F5E27924-4AAE-4F0F-9110-A7F97C9145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05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66" r:id="rId5"/>
    <p:sldLayoutId id="2147483667" r:id="rId6"/>
    <p:sldLayoutId id="2147483665" r:id="rId7"/>
    <p:sldLayoutId id="2147483664" r:id="rId8"/>
    <p:sldLayoutId id="2147483650" r:id="rId9"/>
    <p:sldLayoutId id="2147483661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59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23.jizokukahojokin.info/index.php" TargetMode="External"/><Relationship Id="rId2" Type="http://schemas.openxmlformats.org/officeDocument/2006/relationships/hyperlink" Target="https://www.shokokai.or.jp/jizokuka_r1h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773723" y="468086"/>
            <a:ext cx="10700239" cy="2046511"/>
          </a:xfrm>
          <a:prstGeom prst="roundRect">
            <a:avLst>
              <a:gd name="adj" fmla="val 125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小規模事業者持続化補助金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&lt;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一般型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&gt;</a:t>
            </a:r>
          </a:p>
          <a:p>
            <a:pPr algn="ctr"/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申請システム操作手引き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83837" y="5706206"/>
            <a:ext cx="3024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  <a:t>/6/28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00377304-6F35-4BFC-9E37-5A4950BC8C35}"/>
              </a:ext>
            </a:extLst>
          </p:cNvPr>
          <p:cNvSpPr/>
          <p:nvPr/>
        </p:nvSpPr>
        <p:spPr>
          <a:xfrm>
            <a:off x="3945465" y="3429000"/>
            <a:ext cx="4301068" cy="830793"/>
          </a:xfrm>
          <a:prstGeom prst="roundRect">
            <a:avLst>
              <a:gd name="adj" fmla="val 125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通知文書</a:t>
            </a:r>
            <a:endParaRPr lang="en-US" altLang="ja-JP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8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（商工会地区）</a:t>
            </a:r>
            <a:endParaRPr lang="en-US" altLang="ja-JP" sz="2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3935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123E7A9-D710-4AC0-8992-601D55309E57}"/>
              </a:ext>
            </a:extLst>
          </p:cNvPr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b="1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改訂履歴</a:t>
            </a:r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7">
            <a:extLst>
              <a:ext uri="{FF2B5EF4-FFF2-40B4-BE49-F238E27FC236}">
                <a16:creationId xmlns:a16="http://schemas.microsoft.com/office/drawing/2014/main" id="{70366672-51A8-A1DF-42E2-C6FDD6AA4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66877"/>
              </p:ext>
            </p:extLst>
          </p:nvPr>
        </p:nvGraphicFramePr>
        <p:xfrm>
          <a:off x="444708" y="902825"/>
          <a:ext cx="11302584" cy="1739459"/>
        </p:xfrm>
        <a:graphic>
          <a:graphicData uri="http://schemas.openxmlformats.org/drawingml/2006/table">
            <a:tbl>
              <a:tblPr firstRow="1" bandRow="1"/>
              <a:tblGrid>
                <a:gridCol w="1809588">
                  <a:extLst>
                    <a:ext uri="{9D8B030D-6E8A-4147-A177-3AD203B41FA5}">
                      <a16:colId xmlns:a16="http://schemas.microsoft.com/office/drawing/2014/main" val="1783086017"/>
                    </a:ext>
                  </a:extLst>
                </a:gridCol>
                <a:gridCol w="1809588">
                  <a:extLst>
                    <a:ext uri="{9D8B030D-6E8A-4147-A177-3AD203B41FA5}">
                      <a16:colId xmlns:a16="http://schemas.microsoft.com/office/drawing/2014/main" val="2806957517"/>
                    </a:ext>
                  </a:extLst>
                </a:gridCol>
                <a:gridCol w="1110000">
                  <a:extLst>
                    <a:ext uri="{9D8B030D-6E8A-4147-A177-3AD203B41FA5}">
                      <a16:colId xmlns:a16="http://schemas.microsoft.com/office/drawing/2014/main" val="1669655913"/>
                    </a:ext>
                  </a:extLst>
                </a:gridCol>
                <a:gridCol w="6573408">
                  <a:extLst>
                    <a:ext uri="{9D8B030D-6E8A-4147-A177-3AD203B41FA5}">
                      <a16:colId xmlns:a16="http://schemas.microsoft.com/office/drawing/2014/main" val="1722111267"/>
                    </a:ext>
                  </a:extLst>
                </a:gridCol>
              </a:tblGrid>
              <a:tr h="6951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600" b="1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更新日付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600" b="1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該当ページ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600" b="1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改訂内容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489394"/>
                  </a:ext>
                </a:extLst>
              </a:tr>
              <a:tr h="5221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/>
                          <a:sym typeface="Arial"/>
                        </a:rPr>
                        <a:t>1.0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/>
                          <a:sym typeface="Arial"/>
                        </a:rPr>
                        <a:t>2024/5/22</a:t>
                      </a:r>
                      <a:endParaRPr kumimoji="1" lang="en-US" altLang="ja-JP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/>
                        <a:sym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全ページ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初版作成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948870"/>
                  </a:ext>
                </a:extLst>
              </a:tr>
              <a:tr h="5221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/>
                          <a:sym typeface="Arial"/>
                        </a:rPr>
                        <a:t>1.1</a:t>
                      </a:r>
                      <a:endParaRPr kumimoji="1" lang="en-US" altLang="ja-JP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/>
                        <a:sym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Arial"/>
                          <a:sym typeface="Arial"/>
                        </a:rPr>
                        <a:t>2024/6/28</a:t>
                      </a:r>
                      <a:endParaRPr kumimoji="1" lang="en-US" altLang="ja-JP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Arial"/>
                        <a:sym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P.4</a:t>
                      </a:r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本手引で対応する申請の追加（</a:t>
                      </a:r>
                      <a:r>
                        <a:rPr kumimoji="1" lang="zh-TW" altLang="en-US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事故報告（承認通知書）</a:t>
                      </a:r>
                      <a:r>
                        <a:rPr kumimoji="1" lang="ja-JP" altLang="en-US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</a:t>
                      </a:r>
                      <a:r>
                        <a:rPr kumimoji="1" lang="zh-TW" altLang="en-US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実績報告（確定通知書）</a:t>
                      </a:r>
                      <a:r>
                        <a:rPr kumimoji="1" lang="ja-JP" altLang="en-US" sz="12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1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9603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2FBE10C-D78E-4CBA-A75B-30329BCFFA36}"/>
              </a:ext>
            </a:extLst>
          </p:cNvPr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b="1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  <a:endParaRPr kumimoji="1" lang="ja-JP" altLang="en-US" sz="2200" b="1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9E7896-5548-08BF-C9E2-DF5D51AB9EA0}"/>
              </a:ext>
            </a:extLst>
          </p:cNvPr>
          <p:cNvSpPr txBox="1">
            <a:spLocks/>
          </p:cNvSpPr>
          <p:nvPr/>
        </p:nvSpPr>
        <p:spPr>
          <a:xfrm>
            <a:off x="3241970" y="1178284"/>
            <a:ext cx="5708059" cy="5296408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393700" defTabSz="942975">
              <a:lnSpc>
                <a:spcPct val="150000"/>
              </a:lnSpc>
              <a:buFont typeface="+mj-lt"/>
              <a:buAutoNum type="arabicPeriod"/>
              <a:tabLst>
                <a:tab pos="5829300" algn="r"/>
              </a:tabLst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  <a:r>
              <a:rPr lang="en-US" altLang="ja-JP" sz="1600" u="dashHeavy" baseline="42000" dirty="0"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P.3</a:t>
            </a:r>
          </a:p>
          <a:p>
            <a:pPr marL="536575" indent="-393700" defTabSz="942975">
              <a:lnSpc>
                <a:spcPct val="150000"/>
              </a:lnSpc>
              <a:buFont typeface="+mj-lt"/>
              <a:buAutoNum type="arabicPeriod"/>
              <a:tabLst>
                <a:tab pos="5829300" algn="r"/>
              </a:tabLst>
            </a:pPr>
            <a:r>
              <a:rPr lang="ja-JP" altLang="en-US" sz="1600" dirty="0">
                <a:latin typeface="Meiryo UI"/>
                <a:ea typeface="Meiryo UI"/>
              </a:rPr>
              <a:t>通知文書の確認方法</a:t>
            </a:r>
            <a:r>
              <a:rPr lang="en-US" altLang="ja-JP" sz="1600" u="dashHeavy" baseline="42000" dirty="0">
                <a:latin typeface="Meiryo UI"/>
                <a:ea typeface="Meiryo UI"/>
              </a:rPr>
              <a:t>	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P.4‐7</a:t>
            </a:r>
          </a:p>
        </p:txBody>
      </p:sp>
    </p:spTree>
    <p:extLst>
      <p:ext uri="{BB962C8B-B14F-4D97-AF65-F5344CB8AC3E}">
        <p14:creationId xmlns:p14="http://schemas.microsoft.com/office/powerpoint/2010/main" val="4287976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200" b="1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はじめに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11C1C85-B7A8-C24A-B8B9-C71098BF6FE0}"/>
              </a:ext>
            </a:extLst>
          </p:cNvPr>
          <p:cNvSpPr txBox="1"/>
          <p:nvPr/>
        </p:nvSpPr>
        <p:spPr>
          <a:xfrm>
            <a:off x="568363" y="758260"/>
            <a:ext cx="11055274" cy="59019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 rtlCol="0" anchor="ctr">
            <a:noAutofit/>
          </a:bodyPr>
          <a:lstStyle>
            <a:defPPr>
              <a:defRPr lang="ja-JP"/>
            </a:defPPr>
            <a:lvl1pPr marL="285750" indent="-285750">
              <a:lnSpc>
                <a:spcPts val="1800"/>
              </a:lnSpc>
              <a:buFont typeface="Wingdings" panose="05000000000000000000" pitchFamily="2" charset="2"/>
              <a:buChar char="u"/>
              <a:defRPr sz="1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lvl="1">
              <a:lnSpc>
                <a:spcPts val="1800"/>
              </a:lnSpc>
              <a:defRPr sz="14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</a:lstStyle>
          <a:p>
            <a:r>
              <a:rPr lang="ja-JP" altLang="en-US" sz="1100" b="1" dirty="0">
                <a:solidFill>
                  <a:srgbClr val="FF0000"/>
                </a:solidFill>
                <a:latin typeface="Meiryo UI"/>
                <a:ea typeface="Meiryo UI"/>
              </a:rPr>
              <a:t>各種申請の作成要否・提出期限については、交付規定をご確認ください。</a:t>
            </a:r>
            <a:endParaRPr lang="en-US" altLang="ja-JP" sz="1100" b="1" dirty="0">
              <a:solidFill>
                <a:srgbClr val="FF0000"/>
              </a:solidFill>
              <a:latin typeface="Meiryo UI"/>
              <a:ea typeface="Meiryo UI"/>
            </a:endParaRPr>
          </a:p>
          <a:p>
            <a:endParaRPr lang="en-US" altLang="ja-JP" sz="1100" b="1" dirty="0">
              <a:solidFill>
                <a:srgbClr val="FF0000"/>
              </a:solidFill>
              <a:latin typeface="Meiryo UI"/>
              <a:ea typeface="Meiryo UI"/>
            </a:endParaRPr>
          </a:p>
          <a:p>
            <a:r>
              <a:rPr lang="ja-JP" altLang="en-US" sz="1100" b="1" dirty="0">
                <a:solidFill>
                  <a:srgbClr val="FF0000"/>
                </a:solidFill>
                <a:latin typeface="Meiryo UI"/>
                <a:ea typeface="Meiryo UI"/>
              </a:rPr>
              <a:t>支援依頼先によって一部手順が異る場合がございますので、ご自身の支援依頼先が商工会・商工会議所のどちらであるかをご確認ください。</a:t>
            </a:r>
            <a:endParaRPr lang="en-US" altLang="ja-JP" sz="1100" b="1" dirty="0">
              <a:solidFill>
                <a:srgbClr val="FF0000"/>
              </a:solidFill>
              <a:latin typeface="Meiryo UI"/>
              <a:ea typeface="Meiryo UI"/>
            </a:endParaRPr>
          </a:p>
          <a:p>
            <a:endParaRPr lang="en-US" altLang="ja-JP" sz="1100" b="1" dirty="0">
              <a:solidFill>
                <a:srgbClr val="FF0000"/>
              </a:solidFill>
              <a:latin typeface="Meiryo UI"/>
              <a:ea typeface="Meiryo UI"/>
            </a:endParaRPr>
          </a:p>
          <a:p>
            <a:r>
              <a:rPr lang="ja-JP" altLang="en-US" sz="1100" dirty="0">
                <a:latin typeface="Meiryo UI"/>
                <a:ea typeface="Meiryo UI"/>
              </a:rPr>
              <a:t>本補助金の概要や制度の詳細、補助金内容のお問い合わせ先については、小規模事業者持続化補助金＜一般型＞のホームページをご参照ください。</a:t>
            </a:r>
            <a:endParaRPr lang="en-US" altLang="ja-JP" sz="1100" dirty="0">
              <a:latin typeface="Meiryo UI"/>
              <a:ea typeface="Meiryo UI"/>
            </a:endParaRPr>
          </a:p>
          <a:p>
            <a:pPr marL="171450" lvl="1"/>
            <a:r>
              <a:rPr lang="ja-JP" altLang="en-US" sz="1100" dirty="0">
                <a:latin typeface="Meiryo UI"/>
                <a:ea typeface="Meiryo UI"/>
              </a:rPr>
              <a:t>商工会地区：</a:t>
            </a:r>
            <a:r>
              <a:rPr lang="en-US" altLang="ja-JP" sz="1100" dirty="0">
                <a:latin typeface="Meiryo UI"/>
                <a:ea typeface="Meiryo UI"/>
                <a:hlinkClick r:id="rId2"/>
              </a:rPr>
              <a:t>https://www.shokokai.or.jp/jizokuka_r1h/</a:t>
            </a:r>
            <a:endParaRPr lang="en-US" altLang="ja-JP" sz="1100" dirty="0">
              <a:latin typeface="Meiryo UI"/>
              <a:ea typeface="Meiryo UI"/>
            </a:endParaRPr>
          </a:p>
          <a:p>
            <a:pPr marL="171450" lvl="1"/>
            <a:r>
              <a:rPr lang="ja-JP" altLang="en-US" sz="1100" dirty="0">
                <a:latin typeface="Meiryo UI"/>
                <a:ea typeface="Meiryo UI"/>
              </a:rPr>
              <a:t>商工会議所地区：</a:t>
            </a:r>
            <a:r>
              <a:rPr lang="en-US" altLang="ja-JP" sz="1100" dirty="0">
                <a:latin typeface="Meiryo UI"/>
                <a:ea typeface="Meiryo UI"/>
                <a:hlinkClick r:id="rId3"/>
              </a:rPr>
              <a:t>https://s23.jizokukahojokin.info/index.php</a:t>
            </a:r>
            <a:endParaRPr lang="en-US" altLang="ja-JP" sz="1100" dirty="0">
              <a:latin typeface="Meiryo UI"/>
              <a:ea typeface="Meiryo UI"/>
            </a:endParaRPr>
          </a:p>
          <a:p>
            <a:pPr marL="171450" lvl="1">
              <a:lnSpc>
                <a:spcPct val="100000"/>
              </a:lnSpc>
            </a:pPr>
            <a:endParaRPr lang="en-US" altLang="ja-JP" sz="1100" dirty="0">
              <a:latin typeface="Meiryo UI"/>
              <a:ea typeface="Meiryo UI"/>
            </a:endParaRPr>
          </a:p>
          <a:p>
            <a:r>
              <a:rPr lang="ja-JP" altLang="en-US" sz="1100" dirty="0">
                <a:latin typeface="Meiryo UI"/>
                <a:ea typeface="Meiryo UI"/>
              </a:rPr>
              <a:t>本手引きは、小規模事業者持続化補助金＜一般型＞申請システムにて各種申請を行う方法を説明した資料です。</a:t>
            </a:r>
            <a:r>
              <a:rPr lang="en-US" altLang="ja-JP" sz="1100" dirty="0">
                <a:latin typeface="Meiryo UI"/>
                <a:ea typeface="Meiryo UI"/>
              </a:rPr>
              <a:t>※</a:t>
            </a:r>
            <a:r>
              <a:rPr lang="ja-JP" altLang="en-US" sz="1100" dirty="0">
                <a:latin typeface="Meiryo UI"/>
                <a:ea typeface="Meiryo UI"/>
              </a:rPr>
              <a:t>画像はイメージのため今後変更となる可能性があります</a:t>
            </a:r>
            <a:br>
              <a:rPr lang="en-US" altLang="ja-JP" sz="1100" dirty="0"/>
            </a:br>
            <a:r>
              <a:rPr lang="ja-JP" altLang="en-US" sz="1100" dirty="0">
                <a:latin typeface="Meiryo UI"/>
                <a:ea typeface="Meiryo UI"/>
              </a:rPr>
              <a:t>対象の補助金は、 「小規模事業者持続化補助金＜一般型＞」です。他の補助金を申請する場合にはご利用いただけません。</a:t>
            </a:r>
            <a:br>
              <a:rPr lang="en-US" altLang="ja-JP" sz="1100" dirty="0"/>
            </a:br>
            <a:endParaRPr lang="en-US" altLang="ja-JP" sz="1100" dirty="0"/>
          </a:p>
          <a:p>
            <a:r>
              <a:rPr lang="ja-JP" altLang="en-US" sz="1100" dirty="0">
                <a:latin typeface="Meiryo UI"/>
                <a:ea typeface="Meiryo UI"/>
              </a:rPr>
              <a:t>「小規模事業者持続化補助金＜一般型＞ 」の公募申請を紙で提出された場合は、交付決定後の申請も紙での申請となり、電子申請システムを使用することはできません。</a:t>
            </a:r>
            <a:br>
              <a:rPr lang="en-US" altLang="ja-JP" sz="1100" dirty="0"/>
            </a:br>
            <a:endParaRPr lang="en-US" altLang="ja-JP" sz="1100" dirty="0"/>
          </a:p>
          <a:p>
            <a:r>
              <a:rPr lang="ja-JP" altLang="en-US" sz="1100" dirty="0">
                <a:latin typeface="Meiryo UI"/>
                <a:ea typeface="Meiryo UI"/>
              </a:rPr>
              <a:t>電子申請の場合、各種通知はマイページ上でご確認いただけます。</a:t>
            </a:r>
            <a:endParaRPr lang="en-US" altLang="ja-JP" sz="1100" dirty="0">
              <a:latin typeface="Meiryo UI"/>
              <a:ea typeface="Meiryo UI"/>
            </a:endParaRPr>
          </a:p>
          <a:p>
            <a:pPr marL="0" indent="0">
              <a:buNone/>
            </a:pPr>
            <a:endParaRPr lang="en-US" altLang="ja-JP" sz="1100" dirty="0"/>
          </a:p>
          <a:p>
            <a:pPr marL="285750" indent="-285750">
              <a:lnSpc>
                <a:spcPts val="2200"/>
              </a:lnSpc>
              <a:buFont typeface="Wingdings" panose="05000000000000000000" pitchFamily="2" charset="2"/>
              <a:buChar char="u"/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動作環境は以下のとおりです。下記のブラウザの最新バージョンをご利用ください。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lvl="1">
              <a:lnSpc>
                <a:spcPts val="22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※Microsoft Edge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の「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Internet Explorer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モード」は申請上のエラー等が生じますので利用しないでください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lvl="1">
              <a:lnSpc>
                <a:spcPts val="2200"/>
              </a:lnSpc>
            </a:pPr>
            <a:r>
              <a:rPr lang="ja-JP" altLang="en-US" sz="1100" dirty="0">
                <a:latin typeface="Meiryo UI"/>
                <a:ea typeface="Meiryo UI"/>
              </a:rPr>
              <a:t>〇 </a:t>
            </a:r>
            <a:r>
              <a:rPr lang="en-US" altLang="ja-JP" sz="1100" dirty="0">
                <a:latin typeface="Meiryo UI"/>
                <a:ea typeface="Meiryo UI"/>
              </a:rPr>
              <a:t>Windows	:Google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Chrome,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Firefox,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Microsoft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Edge		</a:t>
            </a:r>
            <a:r>
              <a:rPr lang="ja-JP" altLang="en-US" sz="1100" dirty="0">
                <a:latin typeface="Meiryo UI"/>
                <a:ea typeface="Meiryo UI"/>
              </a:rPr>
              <a:t>〇 </a:t>
            </a:r>
            <a:r>
              <a:rPr lang="en-US" altLang="ja-JP" sz="1100" dirty="0">
                <a:latin typeface="Meiryo UI"/>
                <a:ea typeface="Meiryo UI"/>
              </a:rPr>
              <a:t>iOS	:Google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Chrome,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Safari</a:t>
            </a:r>
          </a:p>
          <a:p>
            <a:pPr lvl="1">
              <a:lnSpc>
                <a:spcPts val="2200"/>
              </a:lnSpc>
            </a:pPr>
            <a:r>
              <a:rPr lang="ja-JP" altLang="en-US" sz="1100" dirty="0">
                <a:latin typeface="Meiryo UI"/>
                <a:ea typeface="Meiryo UI"/>
              </a:rPr>
              <a:t>〇 </a:t>
            </a:r>
            <a:r>
              <a:rPr lang="en-US" altLang="ja-JP" sz="1100" dirty="0">
                <a:latin typeface="Meiryo UI"/>
                <a:ea typeface="Meiryo UI"/>
              </a:rPr>
              <a:t>Android	:Google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Chrome				</a:t>
            </a:r>
            <a:r>
              <a:rPr lang="ja-JP" altLang="en-US" sz="1100" dirty="0">
                <a:latin typeface="Meiryo UI"/>
                <a:ea typeface="Meiryo UI"/>
              </a:rPr>
              <a:t>〇 </a:t>
            </a:r>
            <a:r>
              <a:rPr lang="en-US" altLang="ja-JP" sz="1100" dirty="0">
                <a:latin typeface="Meiryo UI"/>
                <a:ea typeface="Meiryo UI"/>
              </a:rPr>
              <a:t>macOS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	:Google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Chrome,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Firefox,</a:t>
            </a:r>
            <a:r>
              <a:rPr lang="ja-JP" altLang="en-US" sz="1100" dirty="0">
                <a:latin typeface="Meiryo UI"/>
                <a:ea typeface="Meiryo UI"/>
              </a:rPr>
              <a:t> </a:t>
            </a:r>
            <a:r>
              <a:rPr lang="en-US" altLang="ja-JP" sz="1100" dirty="0">
                <a:latin typeface="Meiryo UI"/>
                <a:ea typeface="Meiryo UI"/>
              </a:rPr>
              <a:t>Safari</a:t>
            </a:r>
          </a:p>
          <a:p>
            <a:pPr marL="0" indent="0">
              <a:lnSpc>
                <a:spcPts val="2200"/>
              </a:lnSpc>
              <a:buNone/>
            </a:pPr>
            <a:endParaRPr lang="en-US" altLang="ja-JP" sz="1100" dirty="0"/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アップロード可能なファイルの拡張子</a:t>
            </a:r>
            <a:r>
              <a:rPr kumimoji="1" lang="ja-JP" altLang="en-US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は以下の通りです。</a:t>
            </a:r>
            <a:endParaRPr lang="ja-JP" altLang="ja-JP" sz="1100" dirty="0">
              <a:effectLst/>
            </a:endParaRPr>
          </a:p>
          <a:p>
            <a:pPr marL="0" indent="0">
              <a:buNone/>
            </a:pPr>
            <a:r>
              <a:rPr lang="ja-JP" altLang="en-US" sz="1100" dirty="0">
                <a:solidFill>
                  <a:srgbClr val="000000"/>
                </a:solidFill>
              </a:rPr>
              <a:t> 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pdf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zip</a:t>
            </a:r>
            <a:r>
              <a:rPr kumimoji="1" lang="ja-JP" altLang="ja-JP" sz="110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doc</a:t>
            </a:r>
            <a:r>
              <a:rPr kumimoji="1" lang="ja-JP" altLang="ja-JP" sz="110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docx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 err="1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xls</a:t>
            </a:r>
            <a:r>
              <a:rPr kumimoji="1" lang="ja-JP" altLang="ja-JP" sz="110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xlsx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 err="1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png</a:t>
            </a:r>
            <a:r>
              <a:rPr kumimoji="1" lang="ja-JP" altLang="ja-JP" sz="110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bmp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jpg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jpeg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 err="1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heic</a:t>
            </a:r>
            <a:r>
              <a:rPr kumimoji="1" lang="ja-JP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r>
              <a:rPr kumimoji="1" lang="en-US" altLang="ja-JP" sz="1100" b="0" i="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gif</a:t>
            </a:r>
            <a:endParaRPr lang="en-US" altLang="ja-JP" sz="1100" dirty="0">
              <a:latin typeface="Meiryo UI"/>
              <a:ea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4178672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">
            <a:extLst>
              <a:ext uri="{FF2B5EF4-FFF2-40B4-BE49-F238E27FC236}">
                <a16:creationId xmlns:a16="http://schemas.microsoft.com/office/drawing/2014/main" id="{69A9B1F8-9105-C796-79E0-D2901518EAA4}"/>
              </a:ext>
            </a:extLst>
          </p:cNvPr>
          <p:cNvSpPr txBox="1"/>
          <p:nvPr/>
        </p:nvSpPr>
        <p:spPr>
          <a:xfrm>
            <a:off x="6274822" y="1409344"/>
            <a:ext cx="582514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Clr>
                <a:srgbClr val="FF0000"/>
              </a:buClr>
              <a:buFont typeface="+mj-ea"/>
              <a:buAutoNum type="circleNumDbPlain"/>
            </a:pPr>
            <a:endParaRPr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マイページ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にログイン後、通知文書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「交付決定通知書」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を押下してください。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BD36C71-6B21-C384-48BA-18A074C3E3DC}"/>
              </a:ext>
            </a:extLst>
          </p:cNvPr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通知文書の確認方法（</a:t>
            </a:r>
            <a:r>
              <a:rPr lang="en-US" altLang="ja-JP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1/4</a:t>
            </a:r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3" name="テキスト プレースホルダ 38">
            <a:extLst>
              <a:ext uri="{FF2B5EF4-FFF2-40B4-BE49-F238E27FC236}">
                <a16:creationId xmlns:a16="http://schemas.microsoft.com/office/drawing/2014/main" id="{84D6FAC8-25B2-1CE6-990B-1A6FC39AC3A6}"/>
              </a:ext>
            </a:extLst>
          </p:cNvPr>
          <p:cNvSpPr txBox="1">
            <a:spLocks/>
          </p:cNvSpPr>
          <p:nvPr/>
        </p:nvSpPr>
        <p:spPr>
          <a:xfrm>
            <a:off x="180815" y="726049"/>
            <a:ext cx="5659198" cy="433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216000" tIns="108000" rIns="216000" bIns="108000" rtlCol="0">
            <a:sp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kumimoji="1" sz="1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kumimoji="1" sz="105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通知文書</a:t>
            </a:r>
            <a:r>
              <a:rPr lang="ja-JP" altLang="en-US" sz="1400" b="1" dirty="0">
                <a:cs typeface="メイリオ" panose="020B0604030504040204" pitchFamily="50" charset="-128"/>
              </a:rPr>
              <a:t>の確認方法（マイページ）</a:t>
            </a:r>
            <a:endParaRPr lang="en-US" altLang="ja-JP" sz="1400" b="1" dirty="0">
              <a:cs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19601C-CAD9-B33C-FA72-C75A97B080D0}"/>
              </a:ext>
            </a:extLst>
          </p:cNvPr>
          <p:cNvSpPr/>
          <p:nvPr/>
        </p:nvSpPr>
        <p:spPr>
          <a:xfrm>
            <a:off x="6898640" y="820064"/>
            <a:ext cx="5059680" cy="5892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r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マイページから交付決定通知書の確認画面に移動します。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257D96F-1700-82AD-D972-6B672BCB9186}"/>
              </a:ext>
            </a:extLst>
          </p:cNvPr>
          <p:cNvSpPr/>
          <p:nvPr/>
        </p:nvSpPr>
        <p:spPr>
          <a:xfrm>
            <a:off x="6308688" y="820064"/>
            <a:ext cx="589952" cy="589280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l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41D1168F-7E5F-5173-E657-B44F7F8B0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202" y="903242"/>
            <a:ext cx="422924" cy="4229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D900164-208B-D540-78AA-A7D02146CE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46" r="14237"/>
          <a:stretch/>
        </p:blipFill>
        <p:spPr>
          <a:xfrm>
            <a:off x="92032" y="1409344"/>
            <a:ext cx="5946794" cy="449853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083318-C82D-5F6D-A692-37BABE96D618}"/>
              </a:ext>
            </a:extLst>
          </p:cNvPr>
          <p:cNvSpPr txBox="1"/>
          <p:nvPr/>
        </p:nvSpPr>
        <p:spPr>
          <a:xfrm>
            <a:off x="2957651" y="4347998"/>
            <a:ext cx="535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rgbClr val="FF0000"/>
                </a:solidFill>
                <a:latin typeface="Meiryo UI"/>
                <a:ea typeface="Meiryo UI"/>
              </a:rPr>
              <a:t>①</a:t>
            </a:r>
            <a:endParaRPr kumimoji="1" lang="ja-JP" altLang="en-US" b="1" dirty="0"/>
          </a:p>
        </p:txBody>
      </p:sp>
      <p:sp>
        <p:nvSpPr>
          <p:cNvPr id="16" name="角丸四角形 7">
            <a:extLst>
              <a:ext uri="{FF2B5EF4-FFF2-40B4-BE49-F238E27FC236}">
                <a16:creationId xmlns:a16="http://schemas.microsoft.com/office/drawing/2014/main" id="{8559640D-BB81-D5FB-52DD-C09634131C22}"/>
              </a:ext>
            </a:extLst>
          </p:cNvPr>
          <p:cNvSpPr/>
          <p:nvPr/>
        </p:nvSpPr>
        <p:spPr>
          <a:xfrm flipV="1">
            <a:off x="3343275" y="4597740"/>
            <a:ext cx="676275" cy="202860"/>
          </a:xfrm>
          <a:prstGeom prst="roundRect">
            <a:avLst>
              <a:gd name="adj" fmla="val 22832"/>
            </a:avLst>
          </a:prstGeom>
          <a:noFill/>
          <a:ln w="1905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7E7789-D17F-EF8F-F775-48F428ABA36D}"/>
              </a:ext>
            </a:extLst>
          </p:cNvPr>
          <p:cNvSpPr txBox="1"/>
          <p:nvPr/>
        </p:nvSpPr>
        <p:spPr>
          <a:xfrm>
            <a:off x="6674756" y="2555556"/>
            <a:ext cx="4890576" cy="33701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algn="l" rtl="0" eaLnBrk="1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ja-JP" altLang="en-US" sz="14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以降の手順は、</a:t>
            </a:r>
            <a:r>
              <a:rPr lang="ja-JP" altLang="en-US" sz="1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「交付決定通知書」</a:t>
            </a:r>
            <a:r>
              <a:rPr lang="ja-JP" altLang="en-US" sz="14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</a:t>
            </a:r>
            <a:r>
              <a:rPr lang="ja-JP" altLang="en-US" sz="1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「採択通知書」</a:t>
            </a:r>
            <a:r>
              <a:rPr lang="ja-JP" altLang="en-US" sz="14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を例に記載していますが、下記の通知文書も</a:t>
            </a:r>
            <a:r>
              <a:rPr kumimoji="1" lang="ja-JP" altLang="ja-JP" sz="1400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同様</a:t>
            </a:r>
            <a:r>
              <a:rPr kumimoji="1" lang="ja-JP" altLang="ja-JP" sz="140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の手順で</a:t>
            </a:r>
            <a:r>
              <a:rPr kumimoji="1" lang="ja-JP" altLang="en-US" sz="1400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参照</a:t>
            </a:r>
            <a:r>
              <a:rPr kumimoji="1" lang="ja-JP" altLang="en-US" sz="1400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できます</a:t>
            </a:r>
            <a:r>
              <a:rPr kumimoji="1" lang="ja-JP" altLang="ja-JP" sz="1400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en-US" altLang="ja-JP" sz="1400" kern="120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 rtl="0" eaLnBrk="1" latinLnBrk="0" hangingPunct="1">
              <a:spcBef>
                <a:spcPts val="600"/>
              </a:spcBef>
              <a:spcAft>
                <a:spcPts val="0"/>
              </a:spcAft>
            </a:pPr>
            <a:endParaRPr kumimoji="1" lang="en-US" altLang="zh-TW" sz="1400" b="1" kern="120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zh-TW" altLang="en-US" sz="1400" b="1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不採択</a:t>
            </a:r>
            <a:r>
              <a:rPr kumimoji="1" lang="zh-TW" altLang="en-US" sz="1400" b="1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通知書（書類不備）</a:t>
            </a:r>
            <a:endParaRPr kumimoji="1" lang="en-US" altLang="zh-TW" sz="1400" b="1" kern="1200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zh-TW" altLang="en-US" sz="1400" b="1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不採択通知書（要件不備）</a:t>
            </a:r>
            <a:endParaRPr kumimoji="1" lang="en-US" altLang="zh-TW" sz="1400" b="1" kern="1200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ja-JP" altLang="en-US" sz="1400" b="1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不採択通知書（理由なし）</a:t>
            </a:r>
            <a:endParaRPr kumimoji="1" lang="en-US" altLang="ja-JP" sz="1400" b="1" kern="1200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zh-TW" altLang="en-US" sz="1400" b="1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中止廃止（承認通知書）</a:t>
            </a:r>
            <a:endParaRPr kumimoji="1" lang="en-US" altLang="zh-TW" sz="1400" b="1" kern="1200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zh-TW" altLang="en-US" sz="1400" b="1" kern="1200" dirty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計画変更（承認</a:t>
            </a:r>
            <a:r>
              <a:rPr kumimoji="1" lang="zh-TW" altLang="en-US" sz="1400" b="1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通知書）</a:t>
            </a:r>
            <a:endParaRPr kumimoji="1" lang="en-US" altLang="zh-TW" sz="1400" b="1" kern="120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ja-JP" altLang="en-US" sz="1400" b="1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事故報告（承認通知書）</a:t>
            </a: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1" lang="ja-JP" altLang="en-US" sz="1400" b="1" kern="120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実績報告（確定通知書）</a:t>
            </a:r>
            <a:endParaRPr kumimoji="1" lang="en-US" altLang="zh-TW" sz="1400" b="1" kern="120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l" rtl="0" eaLnBrk="1" latinLnBrk="0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kumimoji="1" lang="en-US" altLang="zh-TW" sz="1400" b="1" kern="120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2930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CB432B8-2AB8-5890-DDF0-4AC02A1C89AE}"/>
              </a:ext>
            </a:extLst>
          </p:cNvPr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通知文書の確認方法（</a:t>
            </a:r>
            <a:r>
              <a:rPr lang="en-US" altLang="ja-JP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2/4</a:t>
            </a:r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3" name="テキスト プレースホルダ 38">
            <a:extLst>
              <a:ext uri="{FF2B5EF4-FFF2-40B4-BE49-F238E27FC236}">
                <a16:creationId xmlns:a16="http://schemas.microsoft.com/office/drawing/2014/main" id="{41C6B682-0091-4583-B14C-819AA2DA04B4}"/>
              </a:ext>
            </a:extLst>
          </p:cNvPr>
          <p:cNvSpPr txBox="1">
            <a:spLocks/>
          </p:cNvSpPr>
          <p:nvPr/>
        </p:nvSpPr>
        <p:spPr>
          <a:xfrm>
            <a:off x="180815" y="726049"/>
            <a:ext cx="5659198" cy="433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216000" tIns="108000" rIns="216000" bIns="108000" rtlCol="0">
            <a:sp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kumimoji="1" sz="1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kumimoji="1" sz="105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ja-JP" altLang="en-US" sz="1400" b="1" dirty="0">
                <a:cs typeface="メイリオ" panose="020B0604030504040204" pitchFamily="50" charset="-128"/>
              </a:rPr>
              <a:t>通知文書の確認方法</a:t>
            </a:r>
            <a:endParaRPr lang="en-US" altLang="ja-JP" sz="1400" b="1" dirty="0"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1">
            <a:extLst>
              <a:ext uri="{FF2B5EF4-FFF2-40B4-BE49-F238E27FC236}">
                <a16:creationId xmlns:a16="http://schemas.microsoft.com/office/drawing/2014/main" id="{4C87CA24-047E-E29C-A508-270511BFFD8E}"/>
              </a:ext>
            </a:extLst>
          </p:cNvPr>
          <p:cNvSpPr txBox="1"/>
          <p:nvPr/>
        </p:nvSpPr>
        <p:spPr>
          <a:xfrm>
            <a:off x="6308688" y="1409344"/>
            <a:ext cx="5825146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Clr>
                <a:schemeClr val="tx1"/>
              </a:buClr>
              <a:buFont typeface="+mj-ea"/>
              <a:buAutoNum type="circleNumDbPlain" startAt="2"/>
            </a:pPr>
            <a:endParaRPr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chemeClr val="tx1"/>
              </a:buClr>
              <a:buFont typeface="+mj-ea"/>
              <a:buAutoNum type="circleNumDbPlain" startAt="2"/>
            </a:pPr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交付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決定通知書が表示されます。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マイページに戻る場合は、「閉じる」ボタンを押下してください。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0AF938D-9EDC-04A1-8471-08282CC23B6E}"/>
              </a:ext>
            </a:extLst>
          </p:cNvPr>
          <p:cNvSpPr/>
          <p:nvPr/>
        </p:nvSpPr>
        <p:spPr>
          <a:xfrm>
            <a:off x="6898640" y="820064"/>
            <a:ext cx="5059680" cy="5892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交付決定通知書が確認できます。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8B0962B-C7C9-B643-5EDC-508F3B256404}"/>
              </a:ext>
            </a:extLst>
          </p:cNvPr>
          <p:cNvSpPr/>
          <p:nvPr/>
        </p:nvSpPr>
        <p:spPr>
          <a:xfrm>
            <a:off x="6308688" y="820064"/>
            <a:ext cx="589952" cy="589280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l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F80B8B37-A2F0-C550-85DD-BCE79D27A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202" y="903242"/>
            <a:ext cx="422924" cy="4229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F122B63-A3A4-3CBF-1519-64835DD30B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16" r="15859"/>
          <a:stretch/>
        </p:blipFill>
        <p:spPr>
          <a:xfrm>
            <a:off x="622492" y="1326166"/>
            <a:ext cx="4764794" cy="521750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01BCF3D-6DC5-6E57-D450-3214E0FA9812}"/>
              </a:ext>
            </a:extLst>
          </p:cNvPr>
          <p:cNvSpPr txBox="1"/>
          <p:nvPr/>
        </p:nvSpPr>
        <p:spPr>
          <a:xfrm>
            <a:off x="2300426" y="5492373"/>
            <a:ext cx="535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Meiryo UI"/>
                <a:ea typeface="Meiryo UI"/>
              </a:rPr>
              <a:t>③</a:t>
            </a:r>
            <a:endParaRPr kumimoji="1" lang="ja-JP" altLang="en-US" b="1" dirty="0"/>
          </a:p>
        </p:txBody>
      </p:sp>
      <p:sp>
        <p:nvSpPr>
          <p:cNvPr id="13" name="角丸四角形 7">
            <a:extLst>
              <a:ext uri="{FF2B5EF4-FFF2-40B4-BE49-F238E27FC236}">
                <a16:creationId xmlns:a16="http://schemas.microsoft.com/office/drawing/2014/main" id="{129B9741-5959-E780-6A76-AB1745959CD3}"/>
              </a:ext>
            </a:extLst>
          </p:cNvPr>
          <p:cNvSpPr/>
          <p:nvPr/>
        </p:nvSpPr>
        <p:spPr>
          <a:xfrm flipV="1">
            <a:off x="2788253" y="5729435"/>
            <a:ext cx="450248" cy="223690"/>
          </a:xfrm>
          <a:prstGeom prst="roundRect">
            <a:avLst>
              <a:gd name="adj" fmla="val 22832"/>
            </a:avLst>
          </a:prstGeom>
          <a:noFill/>
          <a:ln w="1905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2466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">
            <a:extLst>
              <a:ext uri="{FF2B5EF4-FFF2-40B4-BE49-F238E27FC236}">
                <a16:creationId xmlns:a16="http://schemas.microsoft.com/office/drawing/2014/main" id="{69A9B1F8-9105-C796-79E0-D2901518EAA4}"/>
              </a:ext>
            </a:extLst>
          </p:cNvPr>
          <p:cNvSpPr txBox="1"/>
          <p:nvPr/>
        </p:nvSpPr>
        <p:spPr>
          <a:xfrm>
            <a:off x="6274822" y="1409344"/>
            <a:ext cx="582514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Clr>
                <a:srgbClr val="FF0000"/>
              </a:buClr>
              <a:buFont typeface="+mj-ea"/>
              <a:buAutoNum type="circleNumDbPlain"/>
            </a:pPr>
            <a:endParaRPr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マイページ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にログイン後、通知文書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「採択通知書」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を押下してください。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BD36C71-6B21-C384-48BA-18A074C3E3DC}"/>
              </a:ext>
            </a:extLst>
          </p:cNvPr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通知文書の確認方法（</a:t>
            </a:r>
            <a:r>
              <a:rPr lang="en-US" altLang="ja-JP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3/4</a:t>
            </a:r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3" name="テキスト プレースホルダ 38">
            <a:extLst>
              <a:ext uri="{FF2B5EF4-FFF2-40B4-BE49-F238E27FC236}">
                <a16:creationId xmlns:a16="http://schemas.microsoft.com/office/drawing/2014/main" id="{84D6FAC8-25B2-1CE6-990B-1A6FC39AC3A6}"/>
              </a:ext>
            </a:extLst>
          </p:cNvPr>
          <p:cNvSpPr txBox="1">
            <a:spLocks/>
          </p:cNvSpPr>
          <p:nvPr/>
        </p:nvSpPr>
        <p:spPr>
          <a:xfrm>
            <a:off x="180815" y="726049"/>
            <a:ext cx="5659198" cy="433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216000" tIns="108000" rIns="216000" bIns="108000" rtlCol="0">
            <a:sp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kumimoji="1" sz="1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kumimoji="1" sz="105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通知文書</a:t>
            </a:r>
            <a:r>
              <a:rPr lang="ja-JP" altLang="en-US" sz="1400" b="1" dirty="0">
                <a:cs typeface="メイリオ" panose="020B0604030504040204" pitchFamily="50" charset="-128"/>
              </a:rPr>
              <a:t>の確認方法（マイページ）</a:t>
            </a:r>
            <a:endParaRPr lang="en-US" altLang="ja-JP" sz="1400" b="1" dirty="0">
              <a:cs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19601C-CAD9-B33C-FA72-C75A97B080D0}"/>
              </a:ext>
            </a:extLst>
          </p:cNvPr>
          <p:cNvSpPr/>
          <p:nvPr/>
        </p:nvSpPr>
        <p:spPr>
          <a:xfrm>
            <a:off x="6898640" y="820064"/>
            <a:ext cx="5059680" cy="5892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r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マイページから採択通知書の確認画面に移動します。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257D96F-1700-82AD-D972-6B672BCB9186}"/>
              </a:ext>
            </a:extLst>
          </p:cNvPr>
          <p:cNvSpPr/>
          <p:nvPr/>
        </p:nvSpPr>
        <p:spPr>
          <a:xfrm>
            <a:off x="6308688" y="820064"/>
            <a:ext cx="589952" cy="589280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l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41D1168F-7E5F-5173-E657-B44F7F8B05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202" y="903242"/>
            <a:ext cx="422924" cy="4229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BD900164-208B-D540-78AA-A7D02146CE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46" r="14237"/>
          <a:stretch/>
        </p:blipFill>
        <p:spPr>
          <a:xfrm>
            <a:off x="92032" y="1409344"/>
            <a:ext cx="5946794" cy="449853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083318-C82D-5F6D-A692-37BABE96D618}"/>
              </a:ext>
            </a:extLst>
          </p:cNvPr>
          <p:cNvSpPr txBox="1"/>
          <p:nvPr/>
        </p:nvSpPr>
        <p:spPr>
          <a:xfrm>
            <a:off x="2957651" y="4347998"/>
            <a:ext cx="535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rgbClr val="FF0000"/>
                </a:solidFill>
                <a:latin typeface="Meiryo UI"/>
                <a:ea typeface="Meiryo UI"/>
              </a:rPr>
              <a:t>①</a:t>
            </a:r>
            <a:endParaRPr kumimoji="1" lang="ja-JP" altLang="en-US" b="1" dirty="0"/>
          </a:p>
        </p:txBody>
      </p:sp>
      <p:sp>
        <p:nvSpPr>
          <p:cNvPr id="16" name="角丸四角形 7">
            <a:extLst>
              <a:ext uri="{FF2B5EF4-FFF2-40B4-BE49-F238E27FC236}">
                <a16:creationId xmlns:a16="http://schemas.microsoft.com/office/drawing/2014/main" id="{8559640D-BB81-D5FB-52DD-C09634131C22}"/>
              </a:ext>
            </a:extLst>
          </p:cNvPr>
          <p:cNvSpPr/>
          <p:nvPr/>
        </p:nvSpPr>
        <p:spPr>
          <a:xfrm flipV="1">
            <a:off x="3343275" y="4791074"/>
            <a:ext cx="676275" cy="190498"/>
          </a:xfrm>
          <a:prstGeom prst="roundRect">
            <a:avLst>
              <a:gd name="adj" fmla="val 22832"/>
            </a:avLst>
          </a:prstGeom>
          <a:noFill/>
          <a:ln w="1905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2861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CB432B8-2AB8-5890-DDF0-4AC02A1C89AE}"/>
              </a:ext>
            </a:extLst>
          </p:cNvPr>
          <p:cNvSpPr/>
          <p:nvPr/>
        </p:nvSpPr>
        <p:spPr>
          <a:xfrm>
            <a:off x="156243" y="109871"/>
            <a:ext cx="7656668" cy="445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通知文書の確認方法（</a:t>
            </a:r>
            <a:r>
              <a:rPr lang="en-US" altLang="ja-JP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4/4</a:t>
            </a:r>
            <a:r>
              <a:rPr lang="ja-JP" altLang="en-US" sz="2200" b="1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3" name="テキスト プレースホルダ 38">
            <a:extLst>
              <a:ext uri="{FF2B5EF4-FFF2-40B4-BE49-F238E27FC236}">
                <a16:creationId xmlns:a16="http://schemas.microsoft.com/office/drawing/2014/main" id="{41C6B682-0091-4583-B14C-819AA2DA04B4}"/>
              </a:ext>
            </a:extLst>
          </p:cNvPr>
          <p:cNvSpPr txBox="1">
            <a:spLocks/>
          </p:cNvSpPr>
          <p:nvPr/>
        </p:nvSpPr>
        <p:spPr>
          <a:xfrm>
            <a:off x="180815" y="726049"/>
            <a:ext cx="5659198" cy="433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216000" tIns="108000" rIns="216000" bIns="108000" rtlCol="0">
            <a:spAutoFit/>
          </a:bodyPr>
          <a:lstStyle>
            <a:lvl1pPr marL="342900" indent="-3429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 kumimoji="1" sz="1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kumimoji="1" sz="105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ja-JP" altLang="en-US" sz="1400" b="1" dirty="0">
                <a:cs typeface="メイリオ" panose="020B0604030504040204" pitchFamily="50" charset="-128"/>
              </a:rPr>
              <a:t>通知文書の確認方法</a:t>
            </a:r>
            <a:endParaRPr lang="en-US" altLang="ja-JP" sz="1400" b="1" dirty="0"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1">
            <a:extLst>
              <a:ext uri="{FF2B5EF4-FFF2-40B4-BE49-F238E27FC236}">
                <a16:creationId xmlns:a16="http://schemas.microsoft.com/office/drawing/2014/main" id="{4C87CA24-047E-E29C-A508-270511BFFD8E}"/>
              </a:ext>
            </a:extLst>
          </p:cNvPr>
          <p:cNvSpPr txBox="1"/>
          <p:nvPr/>
        </p:nvSpPr>
        <p:spPr>
          <a:xfrm>
            <a:off x="6308688" y="1409344"/>
            <a:ext cx="5825146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Clr>
                <a:schemeClr val="tx1"/>
              </a:buClr>
              <a:buFont typeface="+mj-ea"/>
              <a:buAutoNum type="circleNumDbPlain" startAt="2"/>
            </a:pPr>
            <a:endParaRPr lang="en-US" altLang="ja-JP" sz="1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chemeClr val="tx1"/>
              </a:buClr>
              <a:buFont typeface="+mj-ea"/>
              <a:buAutoNum type="circleNumDbPlain" startAt="2"/>
            </a:pPr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採択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通知書が表示されます。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マイページに戻る場合は、「閉じる」ボタンを押下してください。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Clr>
                <a:srgbClr val="FF0000"/>
              </a:buClr>
              <a:buFont typeface="+mj-ea"/>
              <a:buAutoNum type="circleNumDbPlain" startAt="2"/>
            </a:pP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0AF938D-9EDC-04A1-8471-08282CC23B6E}"/>
              </a:ext>
            </a:extLst>
          </p:cNvPr>
          <p:cNvSpPr/>
          <p:nvPr/>
        </p:nvSpPr>
        <p:spPr>
          <a:xfrm>
            <a:off x="6898640" y="820064"/>
            <a:ext cx="5059680" cy="5892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採択通知書が確認できます。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8B0962B-C7C9-B643-5EDC-508F3B256404}"/>
              </a:ext>
            </a:extLst>
          </p:cNvPr>
          <p:cNvSpPr/>
          <p:nvPr/>
        </p:nvSpPr>
        <p:spPr>
          <a:xfrm>
            <a:off x="6308688" y="820064"/>
            <a:ext cx="589952" cy="589280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l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F80B8B37-A2F0-C550-85DD-BCE79D27A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202" y="903242"/>
            <a:ext cx="422924" cy="4229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5EBBDFB-A8BC-CE72-9018-9EB2C749DF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76" r="15242"/>
          <a:stretch/>
        </p:blipFill>
        <p:spPr>
          <a:xfrm>
            <a:off x="1028877" y="1281823"/>
            <a:ext cx="3963073" cy="546630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9AE2F1B-E083-CB0F-2C7C-2F6F0EC2539C}"/>
              </a:ext>
            </a:extLst>
          </p:cNvPr>
          <p:cNvSpPr txBox="1"/>
          <p:nvPr/>
        </p:nvSpPr>
        <p:spPr>
          <a:xfrm>
            <a:off x="2481378" y="5791200"/>
            <a:ext cx="35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Meiryo UI"/>
                <a:ea typeface="Meiryo UI"/>
              </a:rPr>
              <a:t>③</a:t>
            </a:r>
            <a:endParaRPr kumimoji="1" lang="ja-JP" altLang="en-US" b="1" dirty="0"/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BCE2CD43-91D1-396A-3E7D-D49215AF7C28}"/>
              </a:ext>
            </a:extLst>
          </p:cNvPr>
          <p:cNvSpPr/>
          <p:nvPr/>
        </p:nvSpPr>
        <p:spPr>
          <a:xfrm flipV="1">
            <a:off x="2836127" y="6062627"/>
            <a:ext cx="354748" cy="211970"/>
          </a:xfrm>
          <a:prstGeom prst="roundRect">
            <a:avLst>
              <a:gd name="adj" fmla="val 22832"/>
            </a:avLst>
          </a:prstGeom>
          <a:noFill/>
          <a:ln w="19050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92279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>
          <a:noFill/>
        </a:ln>
      </a:spPr>
      <a:bodyPr wrap="square" rtlCol="0" anchor="ctr"/>
      <a:lstStyle>
        <a:defPPr algn="l">
          <a:defRPr kumimoji="1" sz="1000" dirty="0">
            <a:solidFill>
              <a:srgbClr val="FF0000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Microsoft Office PowerPoint</Application>
  <PresentationFormat>ワイド画面</PresentationFormat>
  <Paragraphs>82</Paragraphs>
  <Slides>8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Meiryo UI</vt:lpstr>
      <vt:lpstr>メイリオ</vt:lpstr>
      <vt:lpstr>游ゴシック</vt:lpstr>
      <vt:lpstr>游ゴシック Light</vt:lpstr>
      <vt:lpstr>Arial</vt:lpstr>
      <vt:lpstr>Wingdings</vt:lpstr>
      <vt:lpstr>Office テーマ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2024-07-03T23:50:02Z</dcterms:modified>
</cp:coreProperties>
</file>